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76" r:id="rId3"/>
    <p:sldId id="273" r:id="rId4"/>
    <p:sldId id="275" r:id="rId5"/>
    <p:sldId id="280" r:id="rId6"/>
    <p:sldId id="282" r:id="rId7"/>
    <p:sldId id="278" r:id="rId8"/>
    <p:sldId id="286" r:id="rId9"/>
    <p:sldId id="288" r:id="rId10"/>
    <p:sldId id="289" r:id="rId11"/>
    <p:sldId id="293" r:id="rId12"/>
    <p:sldId id="294" r:id="rId13"/>
    <p:sldId id="295" r:id="rId14"/>
    <p:sldId id="296" r:id="rId15"/>
    <p:sldId id="291" r:id="rId16"/>
    <p:sldId id="290" r:id="rId17"/>
    <p:sldId id="297" r:id="rId18"/>
    <p:sldId id="306" r:id="rId19"/>
    <p:sldId id="298" r:id="rId20"/>
    <p:sldId id="316" r:id="rId21"/>
    <p:sldId id="299" r:id="rId22"/>
    <p:sldId id="317" r:id="rId23"/>
    <p:sldId id="319" r:id="rId24"/>
    <p:sldId id="328" r:id="rId25"/>
    <p:sldId id="301" r:id="rId26"/>
    <p:sldId id="325" r:id="rId27"/>
    <p:sldId id="326" r:id="rId28"/>
    <p:sldId id="339" r:id="rId29"/>
    <p:sldId id="321" r:id="rId30"/>
    <p:sldId id="330" r:id="rId31"/>
    <p:sldId id="331" r:id="rId32"/>
    <p:sldId id="327" r:id="rId33"/>
    <p:sldId id="322" r:id="rId34"/>
    <p:sldId id="338" r:id="rId35"/>
    <p:sldId id="324" r:id="rId36"/>
    <p:sldId id="333" r:id="rId37"/>
    <p:sldId id="341" r:id="rId38"/>
    <p:sldId id="334" r:id="rId39"/>
    <p:sldId id="342" r:id="rId40"/>
    <p:sldId id="344" r:id="rId41"/>
    <p:sldId id="343" r:id="rId42"/>
    <p:sldId id="272"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39" userDrawn="1">
          <p15:clr>
            <a:srgbClr val="A4A3A4"/>
          </p15:clr>
        </p15:guide>
        <p15:guide id="2" pos="3840" userDrawn="1">
          <p15:clr>
            <a:srgbClr val="A4A3A4"/>
          </p15:clr>
        </p15:guide>
        <p15:guide id="3" orient="horz" pos="2614" userDrawn="1">
          <p15:clr>
            <a:srgbClr val="A4A3A4"/>
          </p15:clr>
        </p15:guide>
        <p15:guide id="4" orient="horz" pos="34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9966FF"/>
    <a:srgbClr val="FF99FF"/>
    <a:srgbClr val="FF3300"/>
    <a:srgbClr val="FF00FF"/>
    <a:srgbClr val="3333CC"/>
    <a:srgbClr val="002D86"/>
    <a:srgbClr val="990099"/>
    <a:srgbClr val="FF6600"/>
    <a:srgbClr val="007AD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505" autoAdjust="0"/>
  </p:normalViewPr>
  <p:slideViewPr>
    <p:cSldViewPr snapToGrid="0">
      <p:cViewPr varScale="1">
        <p:scale>
          <a:sx n="81" d="100"/>
          <a:sy n="81" d="100"/>
        </p:scale>
        <p:origin x="-894" y="-90"/>
      </p:cViewPr>
      <p:guideLst>
        <p:guide orient="horz" pos="3339"/>
        <p:guide orient="horz" pos="2614"/>
        <p:guide orient="horz" pos="3475"/>
        <p:guide pos="3840"/>
      </p:guideLst>
    </p:cSldViewPr>
  </p:slideViewPr>
  <p:notesTextViewPr>
    <p:cViewPr>
      <p:scale>
        <a:sx n="1" d="1"/>
        <a:sy n="1" d="1"/>
      </p:scale>
      <p:origin x="0" y="0"/>
    </p:cViewPr>
  </p:notesTextViewPr>
  <p:notesViewPr>
    <p:cSldViewPr snapToGrid="0">
      <p:cViewPr varScale="1">
        <p:scale>
          <a:sx n="68" d="100"/>
          <a:sy n="68" d="100"/>
        </p:scale>
        <p:origin x="-280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10"/>
  <c:chart>
    <c:title>
      <c:layout/>
    </c:title>
    <c:plotArea>
      <c:layout/>
      <c:pieChart>
        <c:varyColors val="1"/>
        <c:ser>
          <c:idx val="0"/>
          <c:order val="0"/>
          <c:tx>
            <c:strRef>
              <c:f>Sheet1!$B$1</c:f>
              <c:strCache>
                <c:ptCount val="1"/>
                <c:pt idx="0">
                  <c:v>双师比例</c:v>
                </c:pt>
              </c:strCache>
            </c:strRef>
          </c:tx>
          <c:explosion val="5"/>
          <c:dLbls>
            <c:dLblPos val="ctr"/>
            <c:showPercent val="1"/>
            <c:showLeaderLines val="1"/>
          </c:dLbls>
          <c:cat>
            <c:strRef>
              <c:f>Sheet1!$A$2</c:f>
              <c:strCache>
                <c:ptCount val="1"/>
                <c:pt idx="0">
                  <c:v>专职教师</c:v>
                </c:pt>
              </c:strCache>
            </c:strRef>
          </c:cat>
          <c:val>
            <c:numRef>
              <c:f>Sheet1!$B$2</c:f>
              <c:numCache>
                <c:formatCode>General</c:formatCode>
                <c:ptCount val="1"/>
                <c:pt idx="0">
                  <c:v>10</c:v>
                </c:pt>
              </c:numCache>
            </c:numRef>
          </c:val>
        </c:ser>
        <c:firstSliceAng val="0"/>
      </c:pieChart>
    </c:plotArea>
    <c:legend>
      <c:legendPos val="b"/>
      <c:layout/>
    </c:legend>
    <c:plotVisOnly val="1"/>
    <c:dispBlanksAs val="zero"/>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style val="10"/>
  <c:chart>
    <c:title>
      <c:layout/>
    </c:title>
    <c:plotArea>
      <c:layout/>
      <c:pieChart>
        <c:varyColors val="1"/>
        <c:ser>
          <c:idx val="0"/>
          <c:order val="0"/>
          <c:tx>
            <c:strRef>
              <c:f>Sheet1!$B$1</c:f>
              <c:strCache>
                <c:ptCount val="1"/>
                <c:pt idx="0">
                  <c:v>专兼职教师比例</c:v>
                </c:pt>
              </c:strCache>
            </c:strRef>
          </c:tx>
          <c:dLbls>
            <c:dLblPos val="ctr"/>
            <c:showPercent val="1"/>
            <c:showLeaderLines val="1"/>
          </c:dLbls>
          <c:cat>
            <c:strRef>
              <c:f>Sheet1!$A$2:$A$3</c:f>
              <c:strCache>
                <c:ptCount val="2"/>
                <c:pt idx="0">
                  <c:v>专职教师</c:v>
                </c:pt>
                <c:pt idx="1">
                  <c:v>兼职教师</c:v>
                </c:pt>
              </c:strCache>
            </c:strRef>
          </c:cat>
          <c:val>
            <c:numRef>
              <c:f>Sheet1!$B$2:$B$3</c:f>
              <c:numCache>
                <c:formatCode>General</c:formatCode>
                <c:ptCount val="2"/>
                <c:pt idx="0">
                  <c:v>7</c:v>
                </c:pt>
                <c:pt idx="1">
                  <c:v>3</c:v>
                </c:pt>
              </c:numCache>
            </c:numRef>
          </c:val>
        </c:ser>
        <c:firstSliceAng val="0"/>
      </c:pieChart>
    </c:plotArea>
    <c:legend>
      <c:legendPos val="b"/>
      <c:layout/>
    </c:legend>
    <c:plotVisOnly val="1"/>
    <c:dispBlanksAs val="zero"/>
  </c:chart>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style val="10"/>
  <c:chart>
    <c:title>
      <c:tx>
        <c:rich>
          <a:bodyPr/>
          <a:lstStyle/>
          <a:p>
            <a:pPr>
              <a:defRPr/>
            </a:pPr>
            <a:r>
              <a:rPr lang="zh-CN" altLang="en-US" dirty="0" smtClean="0"/>
              <a:t>职称结构</a:t>
            </a:r>
            <a:endParaRPr lang="zh-CN" altLang="en-US" dirty="0"/>
          </a:p>
        </c:rich>
      </c:tx>
      <c:layout/>
    </c:title>
    <c:plotArea>
      <c:layout/>
      <c:pieChart>
        <c:varyColors val="1"/>
        <c:ser>
          <c:idx val="0"/>
          <c:order val="0"/>
          <c:tx>
            <c:strRef>
              <c:f>Sheet1!$B$1</c:f>
              <c:strCache>
                <c:ptCount val="1"/>
                <c:pt idx="0">
                  <c:v>职称结构</c:v>
                </c:pt>
              </c:strCache>
            </c:strRef>
          </c:tx>
          <c:dLbls>
            <c:dLblPos val="ctr"/>
            <c:showPercent val="1"/>
            <c:showLeaderLines val="1"/>
          </c:dLbls>
          <c:cat>
            <c:strRef>
              <c:f>Sheet1!$A$2:$A$5</c:f>
              <c:strCache>
                <c:ptCount val="4"/>
                <c:pt idx="0">
                  <c:v>副教授</c:v>
                </c:pt>
                <c:pt idx="1">
                  <c:v>讲师</c:v>
                </c:pt>
                <c:pt idx="2">
                  <c:v>高级人力资源管理师</c:v>
                </c:pt>
                <c:pt idx="3">
                  <c:v>经济师</c:v>
                </c:pt>
              </c:strCache>
            </c:strRef>
          </c:cat>
          <c:val>
            <c:numRef>
              <c:f>Sheet1!$B$2:$B$5</c:f>
              <c:numCache>
                <c:formatCode>General</c:formatCode>
                <c:ptCount val="4"/>
                <c:pt idx="0">
                  <c:v>5</c:v>
                </c:pt>
                <c:pt idx="1">
                  <c:v>2</c:v>
                </c:pt>
                <c:pt idx="2">
                  <c:v>1</c:v>
                </c:pt>
                <c:pt idx="3">
                  <c:v>2</c:v>
                </c:pt>
              </c:numCache>
            </c:numRef>
          </c:val>
        </c:ser>
        <c:firstSliceAng val="0"/>
      </c:pieChart>
    </c:plotArea>
    <c:legend>
      <c:legendPos val="b"/>
      <c:layout/>
      <c:txPr>
        <a:bodyPr/>
        <a:lstStyle/>
        <a:p>
          <a:pPr>
            <a:defRPr sz="1400"/>
          </a:pPr>
          <a:endParaRPr lang="zh-CN"/>
        </a:p>
      </c:txPr>
    </c:legend>
    <c:plotVisOnly val="1"/>
    <c:dispBlanksAs val="zero"/>
  </c:chart>
  <c:txPr>
    <a:bodyPr/>
    <a:lstStyle/>
    <a:p>
      <a:pPr>
        <a:defRPr sz="1800"/>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style val="10"/>
  <c:chart>
    <c:title>
      <c:layout/>
    </c:title>
    <c:plotArea>
      <c:layout/>
      <c:pieChart>
        <c:varyColors val="1"/>
        <c:ser>
          <c:idx val="0"/>
          <c:order val="0"/>
          <c:tx>
            <c:strRef>
              <c:f>Sheet1!$B$1</c:f>
              <c:strCache>
                <c:ptCount val="1"/>
                <c:pt idx="0">
                  <c:v>学历结构</c:v>
                </c:pt>
              </c:strCache>
            </c:strRef>
          </c:tx>
          <c:dLbls>
            <c:dLblPos val="ctr"/>
            <c:showPercent val="1"/>
            <c:showLeaderLines val="1"/>
          </c:dLbls>
          <c:cat>
            <c:strRef>
              <c:f>Sheet1!$A$2:$A$3</c:f>
              <c:strCache>
                <c:ptCount val="2"/>
                <c:pt idx="0">
                  <c:v>硕士研究生</c:v>
                </c:pt>
                <c:pt idx="1">
                  <c:v>本科生</c:v>
                </c:pt>
              </c:strCache>
            </c:strRef>
          </c:cat>
          <c:val>
            <c:numRef>
              <c:f>Sheet1!$B$2:$B$3</c:f>
              <c:numCache>
                <c:formatCode>General</c:formatCode>
                <c:ptCount val="2"/>
                <c:pt idx="0">
                  <c:v>8</c:v>
                </c:pt>
                <c:pt idx="1">
                  <c:v>2</c:v>
                </c:pt>
              </c:numCache>
            </c:numRef>
          </c:val>
        </c:ser>
        <c:firstSliceAng val="0"/>
      </c:pieChart>
    </c:plotArea>
    <c:legend>
      <c:legendPos val="b"/>
      <c:layout/>
    </c:legend>
    <c:plotVisOnly val="1"/>
    <c:dispBlanksAs val="zero"/>
  </c:chart>
  <c:txPr>
    <a:bodyPr/>
    <a:lstStyle/>
    <a:p>
      <a:pPr>
        <a:defRPr sz="1800"/>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style val="10"/>
  <c:chart>
    <c:plotArea>
      <c:layout/>
      <c:pieChart>
        <c:varyColors val="1"/>
        <c:firstSliceAng val="0"/>
      </c:pieChart>
    </c:plotArea>
    <c:legend>
      <c:legendPos val="b"/>
      <c:layout/>
    </c:legend>
    <c:plotVisOnly val="1"/>
    <c:dispBlanksAs val="zero"/>
  </c:chart>
  <c:txPr>
    <a:bodyPr/>
    <a:lstStyle/>
    <a:p>
      <a:pPr>
        <a:defRPr sz="1800"/>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style val="34"/>
  <c:chart>
    <c:title>
      <c:layout>
        <c:manualLayout>
          <c:xMode val="edge"/>
          <c:yMode val="edge"/>
          <c:x val="0.25308813150479631"/>
          <c:y val="0.15144032921810699"/>
        </c:manualLayout>
      </c:layout>
    </c:title>
    <c:view3D>
      <c:rotX val="30"/>
      <c:perspective val="30"/>
    </c:view3D>
    <c:plotArea>
      <c:layout/>
      <c:pie3DChart>
        <c:varyColors val="1"/>
        <c:ser>
          <c:idx val="0"/>
          <c:order val="0"/>
          <c:tx>
            <c:strRef>
              <c:f>Sheet1!$B$1</c:f>
              <c:strCache>
                <c:ptCount val="1"/>
                <c:pt idx="0">
                  <c:v>院系开设比例</c:v>
                </c:pt>
              </c:strCache>
            </c:strRef>
          </c:tx>
          <c:cat>
            <c:strRef>
              <c:f>Sheet1!$A$2:$A$3</c:f>
              <c:strCache>
                <c:ptCount val="2"/>
                <c:pt idx="0">
                  <c:v>18课时</c:v>
                </c:pt>
                <c:pt idx="1">
                  <c:v>36课时</c:v>
                </c:pt>
              </c:strCache>
            </c:strRef>
          </c:cat>
          <c:val>
            <c:numRef>
              <c:f>Sheet1!$B$2:$B$3</c:f>
              <c:numCache>
                <c:formatCode>General</c:formatCode>
                <c:ptCount val="2"/>
                <c:pt idx="0">
                  <c:v>1</c:v>
                </c:pt>
                <c:pt idx="1">
                  <c:v>5</c:v>
                </c:pt>
              </c:numCache>
            </c:numRef>
          </c:val>
        </c:ser>
        <c:dLbls>
          <c:showPercent val="1"/>
        </c:dLbls>
      </c:pie3DChart>
    </c:plotArea>
    <c:legend>
      <c:legendPos val="r"/>
      <c:layout/>
    </c:legend>
    <c:plotVisOnly val="1"/>
    <c:dispBlanksAs val="zero"/>
  </c:chart>
  <c:spPr>
    <a:ln>
      <a:noFill/>
    </a:ln>
  </c:spPr>
  <c:txPr>
    <a:bodyPr/>
    <a:lstStyle/>
    <a:p>
      <a:pPr>
        <a:defRPr sz="1800"/>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D380-625D-403D-8533-2AEC83AD7242}" type="datetimeFigureOut">
              <a:rPr lang="zh-CN" altLang="en-US" smtClean="0"/>
              <a:pPr/>
              <a:t>2015/4/10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D25CF-6429-4CFA-8BB8-BB1B560DFF6A}" type="slidenum">
              <a:rPr lang="zh-CN" altLang="en-US" smtClean="0"/>
              <a:pPr/>
              <a:t>‹#›</a:t>
            </a:fld>
            <a:endParaRPr lang="zh-CN" altLang="en-US"/>
          </a:p>
        </p:txBody>
      </p:sp>
    </p:spTree>
    <p:extLst>
      <p:ext uri="{BB962C8B-B14F-4D97-AF65-F5344CB8AC3E}">
        <p14:creationId xmlns:p14="http://schemas.microsoft.com/office/powerpoint/2010/main" xmlns="" val="237062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fld id="{0CA401A3-3149-406C-88B8-23968070D145}" type="slidenum">
              <a:rPr lang="zh-CN" altLang="en-US"/>
              <a:pPr fontAlgn="base">
                <a:spcBef>
                  <a:spcPct val="0"/>
                </a:spcBef>
                <a:spcAft>
                  <a:spcPct val="0"/>
                </a:spcAft>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18</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26</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28</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30</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32</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36</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37</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38</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39</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40</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3</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4</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5</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7</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9</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11</a:t>
            </a:fld>
            <a:endParaRPr lang="zh-CN" altLang="en-US"/>
          </a:p>
        </p:txBody>
      </p:sp>
    </p:spTree>
    <p:extLst>
      <p:ext uri="{BB962C8B-B14F-4D97-AF65-F5344CB8AC3E}">
        <p14:creationId xmlns:p14="http://schemas.microsoft.com/office/powerpoint/2010/main" xmlns="" val="65176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12</a:t>
            </a:fld>
            <a:endParaRPr lang="zh-CN" altLang="en-US"/>
          </a:p>
        </p:txBody>
      </p:sp>
    </p:spTree>
    <p:extLst>
      <p:ext uri="{BB962C8B-B14F-4D97-AF65-F5344CB8AC3E}">
        <p14:creationId xmlns:p14="http://schemas.microsoft.com/office/powerpoint/2010/main" xmlns="" val="651765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5D25CF-6429-4CFA-8BB8-BB1B560DFF6A}" type="slidenum">
              <a:rPr lang="zh-CN" altLang="en-US" smtClean="0"/>
              <a:pPr/>
              <a:t>13</a:t>
            </a:fld>
            <a:endParaRPr lang="zh-CN" altLang="en-US"/>
          </a:p>
        </p:txBody>
      </p:sp>
    </p:spTree>
    <p:extLst>
      <p:ext uri="{BB962C8B-B14F-4D97-AF65-F5344CB8AC3E}">
        <p14:creationId xmlns:p14="http://schemas.microsoft.com/office/powerpoint/2010/main" xmlns="" val="162360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5" name="页脚占位符 4"/>
          <p:cNvSpPr>
            <a:spLocks noGrp="1"/>
          </p:cNvSpPr>
          <p:nvPr>
            <p:ph type="ftr" sz="quarter" idx="11"/>
          </p:nvPr>
        </p:nvSpPr>
        <p:spPr/>
        <p:txBody>
          <a:bodyPr/>
          <a:lstStyle/>
          <a:p>
            <a:r>
              <a:rPr lang="zh-CN" altLang="en-US" smtClean="0"/>
              <a:t>交流沟通课程开发设计与实施</a:t>
            </a:r>
            <a:endParaRPr lang="zh-CN" altLang="en-US"/>
          </a:p>
        </p:txBody>
      </p:sp>
      <p:sp>
        <p:nvSpPr>
          <p:cNvPr id="6" name="灯片编号占位符 5"/>
          <p:cNvSpPr>
            <a:spLocks noGrp="1"/>
          </p:cNvSpPr>
          <p:nvPr>
            <p:ph type="sldNum" sz="quarter" idx="12"/>
          </p:nvPr>
        </p:nvSpPr>
        <p:spPr/>
        <p:txBody>
          <a:bodyPr/>
          <a:lstStyle/>
          <a:p>
            <a:fld id="{37BAE3DD-1438-497B-AF1D-B715E7EF5264}" type="slidenum">
              <a:rPr lang="zh-CN" altLang="en-US" smtClean="0"/>
              <a:pPr/>
              <a:t>‹#›</a:t>
            </a:fld>
            <a:endParaRPr lang="zh-CN" altLang="en-US"/>
          </a:p>
        </p:txBody>
      </p:sp>
    </p:spTree>
    <p:extLst>
      <p:ext uri="{BB962C8B-B14F-4D97-AF65-F5344CB8AC3E}">
        <p14:creationId xmlns:p14="http://schemas.microsoft.com/office/powerpoint/2010/main" xmlns="" val="25681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5" name="页脚占位符 4"/>
          <p:cNvSpPr>
            <a:spLocks noGrp="1"/>
          </p:cNvSpPr>
          <p:nvPr>
            <p:ph type="ftr" sz="quarter" idx="11"/>
          </p:nvPr>
        </p:nvSpPr>
        <p:spPr/>
        <p:txBody>
          <a:bodyPr/>
          <a:lstStyle/>
          <a:p>
            <a:r>
              <a:rPr lang="zh-CN" altLang="en-US" smtClean="0"/>
              <a:t>交流沟通课程开发设计与实施</a:t>
            </a:r>
            <a:endParaRPr lang="zh-CN" altLang="en-US"/>
          </a:p>
        </p:txBody>
      </p:sp>
      <p:sp>
        <p:nvSpPr>
          <p:cNvPr id="6" name="灯片编号占位符 5"/>
          <p:cNvSpPr>
            <a:spLocks noGrp="1"/>
          </p:cNvSpPr>
          <p:nvPr>
            <p:ph type="sldNum" sz="quarter" idx="12"/>
          </p:nvPr>
        </p:nvSpPr>
        <p:spPr/>
        <p:txBody>
          <a:bodyPr/>
          <a:lstStyle/>
          <a:p>
            <a:fld id="{37BAE3DD-1438-497B-AF1D-B715E7EF5264}" type="slidenum">
              <a:rPr lang="zh-CN" altLang="en-US" smtClean="0"/>
              <a:pPr/>
              <a:t>‹#›</a:t>
            </a:fld>
            <a:endParaRPr lang="zh-CN" altLang="en-US"/>
          </a:p>
        </p:txBody>
      </p:sp>
    </p:spTree>
    <p:extLst>
      <p:ext uri="{BB962C8B-B14F-4D97-AF65-F5344CB8AC3E}">
        <p14:creationId xmlns:p14="http://schemas.microsoft.com/office/powerpoint/2010/main" xmlns="" val="8178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5" name="页脚占位符 4"/>
          <p:cNvSpPr>
            <a:spLocks noGrp="1"/>
          </p:cNvSpPr>
          <p:nvPr>
            <p:ph type="ftr" sz="quarter" idx="11"/>
          </p:nvPr>
        </p:nvSpPr>
        <p:spPr/>
        <p:txBody>
          <a:bodyPr/>
          <a:lstStyle/>
          <a:p>
            <a:r>
              <a:rPr lang="zh-CN" altLang="en-US" smtClean="0"/>
              <a:t>交流沟通课程开发设计与实施</a:t>
            </a:r>
            <a:endParaRPr lang="zh-CN" altLang="en-US"/>
          </a:p>
        </p:txBody>
      </p:sp>
      <p:sp>
        <p:nvSpPr>
          <p:cNvPr id="6" name="灯片编号占位符 5"/>
          <p:cNvSpPr>
            <a:spLocks noGrp="1"/>
          </p:cNvSpPr>
          <p:nvPr>
            <p:ph type="sldNum" sz="quarter" idx="12"/>
          </p:nvPr>
        </p:nvSpPr>
        <p:spPr/>
        <p:txBody>
          <a:bodyPr/>
          <a:lstStyle/>
          <a:p>
            <a:fld id="{37BAE3DD-1438-497B-AF1D-B715E7EF5264}" type="slidenum">
              <a:rPr lang="zh-CN" altLang="en-US" smtClean="0"/>
              <a:pPr/>
              <a:t>‹#›</a:t>
            </a:fld>
            <a:endParaRPr lang="zh-CN" altLang="en-US"/>
          </a:p>
        </p:txBody>
      </p:sp>
    </p:spTree>
    <p:extLst>
      <p:ext uri="{BB962C8B-B14F-4D97-AF65-F5344CB8AC3E}">
        <p14:creationId xmlns:p14="http://schemas.microsoft.com/office/powerpoint/2010/main" xmlns="" val="339378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2" name="Picture 2" descr="F:\临时\amy\模板\商务\1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1138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7"/>
          <p:cNvSpPr>
            <a:spLocks noGrp="1"/>
          </p:cNvSpPr>
          <p:nvPr>
            <p:ph type="title"/>
          </p:nvPr>
        </p:nvSpPr>
        <p:spPr>
          <a:xfrm>
            <a:off x="2163417" y="948221"/>
            <a:ext cx="10515600" cy="1325563"/>
          </a:xfrm>
        </p:spPr>
        <p:txBody>
          <a:bodyPr/>
          <a:lstStyle/>
          <a:p>
            <a:r>
              <a:rPr lang="zh-CN" altLang="en-US" smtClean="0"/>
              <a:t>单击此处编辑母版标题样式</a:t>
            </a:r>
            <a:endParaRPr lang="zh-CN" altLang="en-US"/>
          </a:p>
        </p:txBody>
      </p:sp>
      <p:sp>
        <p:nvSpPr>
          <p:cNvPr id="9" name="日期占位符 8"/>
          <p:cNvSpPr>
            <a:spLocks noGrp="1"/>
          </p:cNvSpPr>
          <p:nvPr>
            <p:ph type="dt" sz="half" idx="10"/>
          </p:nvPr>
        </p:nvSpPr>
        <p:spPr/>
        <p:txBody>
          <a:bodyPr/>
          <a:lstStyle>
            <a:lvl1pPr>
              <a:defRPr>
                <a:solidFill>
                  <a:schemeClr val="tx1"/>
                </a:solidFill>
              </a:defRPr>
            </a:lvl1pPr>
          </a:lstStyle>
          <a:p>
            <a:r>
              <a:rPr lang="en-US" altLang="zh-CN" smtClean="0"/>
              <a:t>2015</a:t>
            </a:r>
            <a:r>
              <a:rPr lang="zh-CN" altLang="en-US" smtClean="0"/>
              <a:t>年</a:t>
            </a:r>
            <a:r>
              <a:rPr lang="en-US" altLang="zh-CN" smtClean="0"/>
              <a:t>4</a:t>
            </a:r>
            <a:r>
              <a:rPr lang="zh-CN" altLang="en-US" smtClean="0"/>
              <a:t>月</a:t>
            </a:r>
            <a:endParaRPr lang="zh-CN" altLang="en-US" dirty="0"/>
          </a:p>
        </p:txBody>
      </p:sp>
      <p:sp>
        <p:nvSpPr>
          <p:cNvPr id="10" name="页脚占位符 9"/>
          <p:cNvSpPr>
            <a:spLocks noGrp="1"/>
          </p:cNvSpPr>
          <p:nvPr>
            <p:ph type="ftr" sz="quarter" idx="11"/>
          </p:nvPr>
        </p:nvSpPr>
        <p:spPr/>
        <p:txBody>
          <a:bodyPr/>
          <a:lstStyle>
            <a:lvl1pPr>
              <a:defRPr>
                <a:solidFill>
                  <a:schemeClr val="tx1"/>
                </a:solidFill>
              </a:defRPr>
            </a:lvl1pPr>
          </a:lstStyle>
          <a:p>
            <a:r>
              <a:rPr lang="zh-CN" altLang="en-US" smtClean="0"/>
              <a:t>交流沟通课程开发设计与实施</a:t>
            </a:r>
            <a:endParaRPr lang="zh-CN" altLang="en-US" dirty="0"/>
          </a:p>
        </p:txBody>
      </p:sp>
      <p:sp>
        <p:nvSpPr>
          <p:cNvPr id="11" name="灯片编号占位符 10"/>
          <p:cNvSpPr>
            <a:spLocks noGrp="1"/>
          </p:cNvSpPr>
          <p:nvPr>
            <p:ph type="sldNum" sz="quarter" idx="12"/>
          </p:nvPr>
        </p:nvSpPr>
        <p:spPr/>
        <p:txBody>
          <a:bodyPr/>
          <a:lstStyle>
            <a:lvl1pPr>
              <a:defRPr>
                <a:solidFill>
                  <a:schemeClr val="tx1"/>
                </a:solidFill>
              </a:defRPr>
            </a:lvl1pPr>
          </a:lstStyle>
          <a:p>
            <a:fld id="{37BAE3DD-1438-497B-AF1D-B715E7EF5264}" type="slidenum">
              <a:rPr lang="en-US" altLang="zh-CN" smtClean="0"/>
              <a:pPr/>
              <a:t>‹#›</a:t>
            </a:fld>
            <a:endParaRPr lang="en-US" dirty="0"/>
          </a:p>
        </p:txBody>
      </p:sp>
    </p:spTree>
    <p:extLst>
      <p:ext uri="{BB962C8B-B14F-4D97-AF65-F5344CB8AC3E}">
        <p14:creationId xmlns:p14="http://schemas.microsoft.com/office/powerpoint/2010/main" xmlns="" val="21541192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5" name="页脚占位符 4"/>
          <p:cNvSpPr>
            <a:spLocks noGrp="1"/>
          </p:cNvSpPr>
          <p:nvPr>
            <p:ph type="ftr" sz="quarter" idx="11"/>
          </p:nvPr>
        </p:nvSpPr>
        <p:spPr/>
        <p:txBody>
          <a:bodyPr/>
          <a:lstStyle/>
          <a:p>
            <a:r>
              <a:rPr lang="zh-CN" altLang="en-US" smtClean="0"/>
              <a:t>交流沟通课程开发设计与实施</a:t>
            </a:r>
            <a:endParaRPr lang="zh-CN" altLang="en-US"/>
          </a:p>
        </p:txBody>
      </p:sp>
      <p:sp>
        <p:nvSpPr>
          <p:cNvPr id="6" name="灯片编号占位符 5"/>
          <p:cNvSpPr>
            <a:spLocks noGrp="1"/>
          </p:cNvSpPr>
          <p:nvPr>
            <p:ph type="sldNum" sz="quarter" idx="12"/>
          </p:nvPr>
        </p:nvSpPr>
        <p:spPr/>
        <p:txBody>
          <a:bodyPr/>
          <a:lstStyle/>
          <a:p>
            <a:fld id="{37BAE3DD-1438-497B-AF1D-B715E7EF5264}" type="slidenum">
              <a:rPr lang="zh-CN" altLang="en-US" smtClean="0"/>
              <a:pPr/>
              <a:t>‹#›</a:t>
            </a:fld>
            <a:endParaRPr lang="zh-CN" altLang="en-US"/>
          </a:p>
        </p:txBody>
      </p:sp>
    </p:spTree>
    <p:extLst>
      <p:ext uri="{BB962C8B-B14F-4D97-AF65-F5344CB8AC3E}">
        <p14:creationId xmlns:p14="http://schemas.microsoft.com/office/powerpoint/2010/main" xmlns="" val="229960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6" name="页脚占位符 5"/>
          <p:cNvSpPr>
            <a:spLocks noGrp="1"/>
          </p:cNvSpPr>
          <p:nvPr>
            <p:ph type="ftr" sz="quarter" idx="11"/>
          </p:nvPr>
        </p:nvSpPr>
        <p:spPr/>
        <p:txBody>
          <a:bodyPr/>
          <a:lstStyle/>
          <a:p>
            <a:r>
              <a:rPr lang="zh-CN" altLang="en-US" smtClean="0"/>
              <a:t>交流沟通课程开发设计与实施</a:t>
            </a:r>
            <a:endParaRPr lang="zh-CN" altLang="en-US"/>
          </a:p>
        </p:txBody>
      </p:sp>
      <p:sp>
        <p:nvSpPr>
          <p:cNvPr id="7" name="灯片编号占位符 6"/>
          <p:cNvSpPr>
            <a:spLocks noGrp="1"/>
          </p:cNvSpPr>
          <p:nvPr>
            <p:ph type="sldNum" sz="quarter" idx="12"/>
          </p:nvPr>
        </p:nvSpPr>
        <p:spPr/>
        <p:txBody>
          <a:bodyPr/>
          <a:lstStyle/>
          <a:p>
            <a:fld id="{37BAE3DD-1438-497B-AF1D-B715E7EF5264}" type="slidenum">
              <a:rPr lang="zh-CN" altLang="en-US" smtClean="0"/>
              <a:pPr/>
              <a:t>‹#›</a:t>
            </a:fld>
            <a:endParaRPr lang="zh-CN" altLang="en-US"/>
          </a:p>
        </p:txBody>
      </p:sp>
    </p:spTree>
    <p:extLst>
      <p:ext uri="{BB962C8B-B14F-4D97-AF65-F5344CB8AC3E}">
        <p14:creationId xmlns:p14="http://schemas.microsoft.com/office/powerpoint/2010/main" xmlns="" val="46303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8" name="页脚占位符 7"/>
          <p:cNvSpPr>
            <a:spLocks noGrp="1"/>
          </p:cNvSpPr>
          <p:nvPr>
            <p:ph type="ftr" sz="quarter" idx="11"/>
          </p:nvPr>
        </p:nvSpPr>
        <p:spPr/>
        <p:txBody>
          <a:bodyPr/>
          <a:lstStyle/>
          <a:p>
            <a:r>
              <a:rPr lang="zh-CN" altLang="en-US" smtClean="0"/>
              <a:t>交流沟通课程开发设计与实施</a:t>
            </a:r>
            <a:endParaRPr lang="zh-CN" altLang="en-US"/>
          </a:p>
        </p:txBody>
      </p:sp>
      <p:sp>
        <p:nvSpPr>
          <p:cNvPr id="9" name="灯片编号占位符 8"/>
          <p:cNvSpPr>
            <a:spLocks noGrp="1"/>
          </p:cNvSpPr>
          <p:nvPr>
            <p:ph type="sldNum" sz="quarter" idx="12"/>
          </p:nvPr>
        </p:nvSpPr>
        <p:spPr/>
        <p:txBody>
          <a:bodyPr/>
          <a:lstStyle/>
          <a:p>
            <a:fld id="{37BAE3DD-1438-497B-AF1D-B715E7EF5264}" type="slidenum">
              <a:rPr lang="zh-CN" altLang="en-US" smtClean="0"/>
              <a:pPr/>
              <a:t>‹#›</a:t>
            </a:fld>
            <a:endParaRPr lang="zh-CN" altLang="en-US"/>
          </a:p>
        </p:txBody>
      </p:sp>
    </p:spTree>
    <p:extLst>
      <p:ext uri="{BB962C8B-B14F-4D97-AF65-F5344CB8AC3E}">
        <p14:creationId xmlns:p14="http://schemas.microsoft.com/office/powerpoint/2010/main" xmlns="" val="45625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4" name="页脚占位符 3"/>
          <p:cNvSpPr>
            <a:spLocks noGrp="1"/>
          </p:cNvSpPr>
          <p:nvPr>
            <p:ph type="ftr" sz="quarter" idx="11"/>
          </p:nvPr>
        </p:nvSpPr>
        <p:spPr/>
        <p:txBody>
          <a:bodyPr/>
          <a:lstStyle/>
          <a:p>
            <a:r>
              <a:rPr lang="zh-CN" altLang="en-US" smtClean="0"/>
              <a:t>交流沟通课程开发设计与实施</a:t>
            </a:r>
            <a:endParaRPr lang="zh-CN" altLang="en-US"/>
          </a:p>
        </p:txBody>
      </p:sp>
      <p:sp>
        <p:nvSpPr>
          <p:cNvPr id="5" name="灯片编号占位符 4"/>
          <p:cNvSpPr>
            <a:spLocks noGrp="1"/>
          </p:cNvSpPr>
          <p:nvPr>
            <p:ph type="sldNum" sz="quarter" idx="12"/>
          </p:nvPr>
        </p:nvSpPr>
        <p:spPr/>
        <p:txBody>
          <a:bodyPr/>
          <a:lstStyle/>
          <a:p>
            <a:fld id="{37BAE3DD-1438-497B-AF1D-B715E7EF5264}" type="slidenum">
              <a:rPr lang="zh-CN" altLang="en-US" smtClean="0"/>
              <a:pPr/>
              <a:t>‹#›</a:t>
            </a:fld>
            <a:endParaRPr lang="zh-CN" altLang="en-US"/>
          </a:p>
        </p:txBody>
      </p:sp>
    </p:spTree>
    <p:extLst>
      <p:ext uri="{BB962C8B-B14F-4D97-AF65-F5344CB8AC3E}">
        <p14:creationId xmlns:p14="http://schemas.microsoft.com/office/powerpoint/2010/main" xmlns="" val="298794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a:t>
            </a:fld>
            <a:endParaRPr lang="zh-CN" altLang="en-US"/>
          </a:p>
        </p:txBody>
      </p:sp>
    </p:spTree>
    <p:extLst>
      <p:ext uri="{BB962C8B-B14F-4D97-AF65-F5344CB8AC3E}">
        <p14:creationId xmlns:p14="http://schemas.microsoft.com/office/powerpoint/2010/main" xmlns="" val="12782581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6" name="页脚占位符 5"/>
          <p:cNvSpPr>
            <a:spLocks noGrp="1"/>
          </p:cNvSpPr>
          <p:nvPr>
            <p:ph type="ftr" sz="quarter" idx="11"/>
          </p:nvPr>
        </p:nvSpPr>
        <p:spPr/>
        <p:txBody>
          <a:bodyPr/>
          <a:lstStyle/>
          <a:p>
            <a:r>
              <a:rPr lang="zh-CN" altLang="en-US" smtClean="0"/>
              <a:t>交流沟通课程开发设计与实施</a:t>
            </a:r>
            <a:endParaRPr lang="zh-CN" altLang="en-US"/>
          </a:p>
        </p:txBody>
      </p:sp>
      <p:sp>
        <p:nvSpPr>
          <p:cNvPr id="7" name="灯片编号占位符 6"/>
          <p:cNvSpPr>
            <a:spLocks noGrp="1"/>
          </p:cNvSpPr>
          <p:nvPr>
            <p:ph type="sldNum" sz="quarter" idx="12"/>
          </p:nvPr>
        </p:nvSpPr>
        <p:spPr/>
        <p:txBody>
          <a:bodyPr/>
          <a:lstStyle/>
          <a:p>
            <a:fld id="{37BAE3DD-1438-497B-AF1D-B715E7EF5264}" type="slidenum">
              <a:rPr lang="zh-CN" altLang="en-US" smtClean="0"/>
              <a:pPr/>
              <a:t>‹#›</a:t>
            </a:fld>
            <a:endParaRPr lang="zh-CN" altLang="en-US"/>
          </a:p>
        </p:txBody>
      </p:sp>
    </p:spTree>
    <p:extLst>
      <p:ext uri="{BB962C8B-B14F-4D97-AF65-F5344CB8AC3E}">
        <p14:creationId xmlns:p14="http://schemas.microsoft.com/office/powerpoint/2010/main" xmlns="" val="360639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6" name="页脚占位符 5"/>
          <p:cNvSpPr>
            <a:spLocks noGrp="1"/>
          </p:cNvSpPr>
          <p:nvPr>
            <p:ph type="ftr" sz="quarter" idx="11"/>
          </p:nvPr>
        </p:nvSpPr>
        <p:spPr/>
        <p:txBody>
          <a:bodyPr/>
          <a:lstStyle/>
          <a:p>
            <a:r>
              <a:rPr lang="zh-CN" altLang="en-US" smtClean="0"/>
              <a:t>交流沟通课程开发设计与实施</a:t>
            </a:r>
            <a:endParaRPr lang="zh-CN" altLang="en-US"/>
          </a:p>
        </p:txBody>
      </p:sp>
      <p:sp>
        <p:nvSpPr>
          <p:cNvPr id="7" name="灯片编号占位符 6"/>
          <p:cNvSpPr>
            <a:spLocks noGrp="1"/>
          </p:cNvSpPr>
          <p:nvPr>
            <p:ph type="sldNum" sz="quarter" idx="12"/>
          </p:nvPr>
        </p:nvSpPr>
        <p:spPr/>
        <p:txBody>
          <a:bodyPr/>
          <a:lstStyle/>
          <a:p>
            <a:fld id="{37BAE3DD-1438-497B-AF1D-B715E7EF5264}" type="slidenum">
              <a:rPr lang="zh-CN" altLang="en-US" smtClean="0"/>
              <a:pPr/>
              <a:t>‹#›</a:t>
            </a:fld>
            <a:endParaRPr lang="zh-CN" altLang="en-US"/>
          </a:p>
        </p:txBody>
      </p:sp>
    </p:spTree>
    <p:extLst>
      <p:ext uri="{BB962C8B-B14F-4D97-AF65-F5344CB8AC3E}">
        <p14:creationId xmlns:p14="http://schemas.microsoft.com/office/powerpoint/2010/main" xmlns="" val="11887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b="1">
                <a:solidFill>
                  <a:schemeClr val="tx1"/>
                </a:solidFill>
              </a:defRPr>
            </a:lvl1p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zh-CN" altLang="en-US" sz="1600" b="1" smtClean="0">
                <a:solidFill>
                  <a:schemeClr val="tx1"/>
                </a:solidFill>
              </a:defRPr>
            </a:lvl1pPr>
          </a:lstStyle>
          <a:p>
            <a:r>
              <a:rPr lang="zh-CN" altLang="en-US" smtClean="0"/>
              <a:t>交流沟通课程开发设计与实施</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zh-CN" altLang="en-US" sz="1600" b="1" smtClean="0">
                <a:solidFill>
                  <a:schemeClr val="tx1"/>
                </a:solidFill>
              </a:defRPr>
            </a:lvl1pPr>
          </a:lstStyle>
          <a:p>
            <a:fld id="{37BAE3DD-1438-497B-AF1D-B715E7EF5264}" type="slidenum">
              <a:rPr lang="en-US" altLang="zh-CN" smtClean="0"/>
              <a:pPr/>
              <a:t>‹#›</a:t>
            </a:fld>
            <a:endParaRPr lang="en-US" altLang="zh-CN"/>
          </a:p>
        </p:txBody>
      </p:sp>
    </p:spTree>
    <p:extLst>
      <p:ext uri="{BB962C8B-B14F-4D97-AF65-F5344CB8AC3E}">
        <p14:creationId xmlns:p14="http://schemas.microsoft.com/office/powerpoint/2010/main" xmlns="" val="245438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20132;&#27969;&#27807;&#36890;&#35838;&#31243;&#20869;&#23481;.docx"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4.xml"/><Relationship Id="rId7" Type="http://schemas.openxmlformats.org/officeDocument/2006/relationships/slide" Target="slide32.xml"/><Relationship Id="rId12" Type="http://schemas.openxmlformats.org/officeDocument/2006/relationships/slide" Target="slide3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26.xml"/><Relationship Id="rId5" Type="http://schemas.openxmlformats.org/officeDocument/2006/relationships/slide" Target="slide13.xml"/><Relationship Id="rId10" Type="http://schemas.openxmlformats.org/officeDocument/2006/relationships/image" Target="../media/image3.png"/><Relationship Id="rId4" Type="http://schemas.openxmlformats.org/officeDocument/2006/relationships/slide" Target="slide9.xml"/><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extLst>
              <a:ext uri="{BEBA8EAE-BF5A-486C-A8C5-ECC9F3942E4B}">
                <a14:imgProps xmlns:a14="http://schemas.microsoft.com/office/drawing/2010/main" xmlns="">
                  <a14:imgLayer r:embed="rId3">
                    <a14:imgEffect>
                      <a14:colorTemperature colorTemp="6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6" name="矩形 5"/>
          <p:cNvSpPr/>
          <p:nvPr/>
        </p:nvSpPr>
        <p:spPr>
          <a:xfrm>
            <a:off x="0" y="1651168"/>
            <a:ext cx="12192000" cy="3846521"/>
          </a:xfrm>
          <a:prstGeom prst="rect">
            <a:avLst/>
          </a:prstGeom>
          <a:solidFill>
            <a:srgbClr val="1EA7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副标题 2"/>
          <p:cNvSpPr>
            <a:spLocks noGrp="1"/>
          </p:cNvSpPr>
          <p:nvPr>
            <p:ph type="subTitle" idx="1"/>
          </p:nvPr>
        </p:nvSpPr>
        <p:spPr>
          <a:xfrm>
            <a:off x="2843211" y="3986214"/>
            <a:ext cx="7815263" cy="1314449"/>
          </a:xfrm>
        </p:spPr>
        <p:txBody>
          <a:bodyPr>
            <a:normAutofit fontScale="85000" lnSpcReduction="10000"/>
          </a:bodyPr>
          <a:lstStyle/>
          <a:p>
            <a:pPr algn="l"/>
            <a:r>
              <a:rPr lang="zh-CN" altLang="en-US" sz="4400" b="1" dirty="0" smtClean="0">
                <a:solidFill>
                  <a:schemeClr val="bg1"/>
                </a:solidFill>
                <a:latin typeface="黑体" pitchFamily="49" charset="-122"/>
                <a:ea typeface="黑体" pitchFamily="49" charset="-122"/>
              </a:rPr>
              <a:t>        </a:t>
            </a:r>
            <a:r>
              <a:rPr lang="zh-CN" altLang="en-US" sz="4400" b="1" dirty="0" smtClean="0">
                <a:solidFill>
                  <a:schemeClr val="bg1"/>
                </a:solidFill>
                <a:latin typeface="华文行楷" pitchFamily="2" charset="-122"/>
                <a:ea typeface="华文行楷" pitchFamily="2" charset="-122"/>
              </a:rPr>
              <a:t>汇报人：山东外贸职业学院</a:t>
            </a:r>
            <a:endParaRPr lang="en-US" altLang="zh-CN" sz="4400" b="1" dirty="0" smtClean="0">
              <a:solidFill>
                <a:schemeClr val="bg1"/>
              </a:solidFill>
              <a:latin typeface="华文行楷" pitchFamily="2" charset="-122"/>
              <a:ea typeface="华文行楷" pitchFamily="2" charset="-122"/>
            </a:endParaRPr>
          </a:p>
          <a:p>
            <a:pPr algn="l"/>
            <a:r>
              <a:rPr lang="en-US" altLang="zh-CN" sz="4400" b="1" dirty="0">
                <a:solidFill>
                  <a:schemeClr val="bg1"/>
                </a:solidFill>
                <a:latin typeface="华文行楷" pitchFamily="2" charset="-122"/>
                <a:ea typeface="华文行楷" pitchFamily="2" charset="-122"/>
              </a:rPr>
              <a:t> </a:t>
            </a:r>
            <a:r>
              <a:rPr lang="en-US" altLang="zh-CN" sz="4400" b="1" dirty="0" smtClean="0">
                <a:solidFill>
                  <a:schemeClr val="bg1"/>
                </a:solidFill>
                <a:latin typeface="华文行楷" pitchFamily="2" charset="-122"/>
                <a:ea typeface="华文行楷" pitchFamily="2" charset="-122"/>
              </a:rPr>
              <a:t>                                                 </a:t>
            </a:r>
            <a:r>
              <a:rPr lang="zh-CN" altLang="en-US" sz="4400" b="1" dirty="0" smtClean="0">
                <a:solidFill>
                  <a:schemeClr val="bg1"/>
                </a:solidFill>
                <a:latin typeface="华文行楷" pitchFamily="2" charset="-122"/>
                <a:ea typeface="华文行楷" pitchFamily="2" charset="-122"/>
              </a:rPr>
              <a:t>苗杰</a:t>
            </a:r>
            <a:endParaRPr lang="zh-CN" altLang="en-US" sz="4400" b="1" dirty="0">
              <a:solidFill>
                <a:schemeClr val="bg1"/>
              </a:solidFill>
              <a:latin typeface="华文行楷" pitchFamily="2" charset="-122"/>
              <a:ea typeface="华文行楷" pitchFamily="2" charset="-122"/>
            </a:endParaRPr>
          </a:p>
        </p:txBody>
      </p:sp>
      <p:pic>
        <p:nvPicPr>
          <p:cNvPr id="4" name="图片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0"/>
            <a:ext cx="3924848" cy="828791"/>
          </a:xfrm>
          <a:prstGeom prst="rect">
            <a:avLst/>
          </a:prstGeom>
        </p:spPr>
      </p:pic>
      <p:sp>
        <p:nvSpPr>
          <p:cNvPr id="5" name="矩形 4"/>
          <p:cNvSpPr/>
          <p:nvPr/>
        </p:nvSpPr>
        <p:spPr>
          <a:xfrm>
            <a:off x="885825" y="2167233"/>
            <a:ext cx="10787061" cy="1015663"/>
          </a:xfrm>
          <a:prstGeom prst="rect">
            <a:avLst/>
          </a:prstGeom>
          <a:noFill/>
        </p:spPr>
        <p:txBody>
          <a:bodyPr wrap="square" lIns="91440" tIns="45720" rIns="91440" bIns="45720">
            <a:spAutoFit/>
          </a:bodyPr>
          <a:lstStyle/>
          <a:p>
            <a:pPr algn="ctr"/>
            <a:r>
              <a:rPr lang="zh-CN" altLang="en-US" sz="6000" dirty="0">
                <a:solidFill>
                  <a:srgbClr val="FFFF00"/>
                </a:solidFill>
                <a:effectLst>
                  <a:outerShdw blurRad="38100" dist="38100" dir="2700000" algn="tl">
                    <a:srgbClr val="000000">
                      <a:alpha val="43137"/>
                    </a:srgbClr>
                  </a:outerShdw>
                </a:effectLst>
                <a:latin typeface="方正超粗黑简体" pitchFamily="65" charset="-122"/>
                <a:ea typeface="方正超粗黑简体" pitchFamily="65" charset="-122"/>
              </a:rPr>
              <a:t>交流沟通课程开发设计与实施</a:t>
            </a:r>
            <a:endParaRPr lang="zh-CN" altLang="en-US" sz="60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Tree>
    <p:extLst>
      <p:ext uri="{BB962C8B-B14F-4D97-AF65-F5344CB8AC3E}">
        <p14:creationId xmlns:p14="http://schemas.microsoft.com/office/powerpoint/2010/main" xmlns="" val="1470574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7259004" y="1493982"/>
            <a:ext cx="1788793" cy="1812637"/>
            <a:chOff x="7265670" y="1493982"/>
            <a:chExt cx="1788793" cy="1812637"/>
          </a:xfrm>
        </p:grpSpPr>
        <p:sp>
          <p:nvSpPr>
            <p:cNvPr id="26" name="文本框 25"/>
            <p:cNvSpPr txBox="1"/>
            <p:nvPr/>
          </p:nvSpPr>
          <p:spPr>
            <a:xfrm>
              <a:off x="7413306"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图表</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2" name="文本框 31"/>
            <p:cNvSpPr txBox="1"/>
            <p:nvPr/>
          </p:nvSpPr>
          <p:spPr>
            <a:xfrm>
              <a:off x="7265670" y="192162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41" name="文本框 40"/>
          <p:cNvSpPr txBox="1"/>
          <p:nvPr/>
        </p:nvSpPr>
        <p:spPr>
          <a:xfrm>
            <a:off x="5791200" y="6410295"/>
            <a:ext cx="57150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4</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10</a:t>
            </a:fld>
            <a:endParaRPr lang="zh-CN" altLang="en-US"/>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grpSp>
        <p:nvGrpSpPr>
          <p:cNvPr id="33" name="组合 32"/>
          <p:cNvGrpSpPr/>
          <p:nvPr/>
        </p:nvGrpSpPr>
        <p:grpSpPr>
          <a:xfrm>
            <a:off x="0" y="2481946"/>
            <a:ext cx="3409727" cy="640811"/>
            <a:chOff x="2086236" y="848671"/>
            <a:chExt cx="3497018" cy="504056"/>
          </a:xfrm>
        </p:grpSpPr>
        <p:sp>
          <p:nvSpPr>
            <p:cNvPr id="42" name="六边形 41"/>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a:latin typeface="Calibri"/>
                  <a:ea typeface="微软雅黑" pitchFamily="34" charset="-122"/>
                </a:rPr>
                <a:t>2</a:t>
              </a:r>
              <a:r>
                <a:rPr lang="en-US" altLang="zh-CN" sz="2400" b="1" kern="0" dirty="0" smtClean="0">
                  <a:latin typeface="Calibri"/>
                  <a:ea typeface="微软雅黑" pitchFamily="34" charset="-122"/>
                </a:rPr>
                <a:t>-1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43" name="直接箭头连接符 42"/>
            <p:cNvCxnSpPr/>
            <p:nvPr/>
          </p:nvCxnSpPr>
          <p:spPr>
            <a:xfrm>
              <a:off x="2662299" y="1347615"/>
              <a:ext cx="2220300" cy="5112"/>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44" name="TextBox 43"/>
            <p:cNvSpPr txBox="1"/>
            <p:nvPr/>
          </p:nvSpPr>
          <p:spPr>
            <a:xfrm>
              <a:off x="2980777" y="894919"/>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教学团队</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aphicFrame>
        <p:nvGraphicFramePr>
          <p:cNvPr id="7" name="表格 6"/>
          <p:cNvGraphicFramePr>
            <a:graphicFrameLocks noGrp="1"/>
          </p:cNvGraphicFramePr>
          <p:nvPr>
            <p:extLst>
              <p:ext uri="{D42A27DB-BD31-4B8C-83A1-F6EECF244321}">
                <p14:modId xmlns:p14="http://schemas.microsoft.com/office/powerpoint/2010/main" xmlns="" val="2768876206"/>
              </p:ext>
            </p:extLst>
          </p:nvPr>
        </p:nvGraphicFramePr>
        <p:xfrm>
          <a:off x="2726563" y="781106"/>
          <a:ext cx="8646290" cy="5581594"/>
        </p:xfrm>
        <a:graphic>
          <a:graphicData uri="http://schemas.openxmlformats.org/drawingml/2006/table">
            <a:tbl>
              <a:tblPr>
                <a:tableStyleId>{5C22544A-7EE6-4342-B048-85BDC9FD1C3A}</a:tableStyleId>
              </a:tblPr>
              <a:tblGrid>
                <a:gridCol w="464720"/>
                <a:gridCol w="816907"/>
                <a:gridCol w="451174"/>
                <a:gridCol w="891928"/>
                <a:gridCol w="1162842"/>
                <a:gridCol w="1386866"/>
                <a:gridCol w="1375343"/>
                <a:gridCol w="957633"/>
                <a:gridCol w="1138877"/>
              </a:tblGrid>
              <a:tr h="645212">
                <a:tc>
                  <a:txBody>
                    <a:bodyPr/>
                    <a:lstStyle/>
                    <a:p>
                      <a:pPr algn="ctr">
                        <a:spcAft>
                          <a:spcPts val="0"/>
                        </a:spcAft>
                      </a:pPr>
                      <a:r>
                        <a:rPr lang="zh-CN" sz="1200" b="1" kern="100" dirty="0">
                          <a:effectLst/>
                        </a:rPr>
                        <a:t>序号</a:t>
                      </a:r>
                      <a:endParaRPr lang="zh-CN" sz="1200" b="1" kern="100" dirty="0">
                        <a:effectLst/>
                        <a:latin typeface="Times New Roman"/>
                        <a:ea typeface="宋体"/>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zh-CN" sz="1200" b="1" kern="0" dirty="0">
                          <a:effectLst/>
                        </a:rPr>
                        <a:t>姓名</a:t>
                      </a:r>
                      <a:endParaRPr lang="zh-CN" sz="1200" b="1" kern="100" dirty="0">
                        <a:effectLst/>
                        <a:latin typeface="Times New Roman"/>
                        <a:ea typeface="宋体"/>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zh-CN" sz="1200" b="1" kern="0" dirty="0">
                          <a:effectLst/>
                        </a:rPr>
                        <a:t>性别</a:t>
                      </a:r>
                      <a:endParaRPr lang="zh-CN" sz="1200" b="1" kern="100" dirty="0">
                        <a:effectLst/>
                        <a:latin typeface="Times New Roman"/>
                        <a:ea typeface="宋体"/>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zh-CN" sz="1200" b="1" kern="0" dirty="0">
                          <a:effectLst/>
                        </a:rPr>
                        <a:t>出生</a:t>
                      </a:r>
                      <a:endParaRPr lang="zh-CN" sz="1200" b="1" kern="100" dirty="0">
                        <a:effectLst/>
                      </a:endParaRPr>
                    </a:p>
                    <a:p>
                      <a:pPr algn="ctr">
                        <a:spcAft>
                          <a:spcPts val="0"/>
                        </a:spcAft>
                      </a:pPr>
                      <a:r>
                        <a:rPr lang="zh-CN" sz="1200" b="1" kern="0" dirty="0">
                          <a:effectLst/>
                        </a:rPr>
                        <a:t>年月</a:t>
                      </a:r>
                      <a:endParaRPr lang="zh-CN" sz="1200" b="1" kern="100" dirty="0">
                        <a:effectLst/>
                        <a:latin typeface="Times New Roman"/>
                        <a:ea typeface="宋体"/>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77470" indent="-77470" algn="ctr">
                        <a:spcAft>
                          <a:spcPts val="0"/>
                        </a:spcAft>
                      </a:pPr>
                      <a:r>
                        <a:rPr lang="zh-CN" sz="1200" b="1" kern="0" dirty="0">
                          <a:effectLst/>
                        </a:rPr>
                        <a:t>专业技</a:t>
                      </a:r>
                      <a:endParaRPr lang="zh-CN" sz="1200" b="1" kern="100" dirty="0">
                        <a:effectLst/>
                      </a:endParaRPr>
                    </a:p>
                    <a:p>
                      <a:pPr marL="77470" indent="-77470" algn="ctr">
                        <a:spcAft>
                          <a:spcPts val="0"/>
                        </a:spcAft>
                      </a:pPr>
                      <a:r>
                        <a:rPr lang="zh-CN" sz="1200" b="1" kern="0" dirty="0">
                          <a:effectLst/>
                        </a:rPr>
                        <a:t>术职务</a:t>
                      </a:r>
                      <a:endParaRPr lang="zh-CN" sz="1200" b="1" kern="100" dirty="0">
                        <a:effectLst/>
                        <a:latin typeface="Times New Roman"/>
                        <a:ea typeface="宋体"/>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zh-CN" sz="1200" b="1" kern="100" dirty="0">
                          <a:effectLst/>
                        </a:rPr>
                        <a:t>执业资</a:t>
                      </a:r>
                    </a:p>
                    <a:p>
                      <a:pPr algn="ctr">
                        <a:spcAft>
                          <a:spcPts val="0"/>
                        </a:spcAft>
                      </a:pPr>
                      <a:r>
                        <a:rPr lang="zh-CN" sz="1200" b="1" kern="100" dirty="0">
                          <a:effectLst/>
                        </a:rPr>
                        <a:t>格证书</a:t>
                      </a:r>
                      <a:endParaRPr lang="zh-CN" sz="1200" b="1" kern="100" dirty="0">
                        <a:effectLst/>
                        <a:latin typeface="Times New Roman"/>
                        <a:ea typeface="宋体"/>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zh-CN" sz="1200" b="1" kern="0" dirty="0">
                          <a:effectLst/>
                        </a:rPr>
                        <a:t>专业</a:t>
                      </a:r>
                      <a:endParaRPr lang="zh-CN" sz="1200" b="1" kern="100" dirty="0">
                        <a:effectLst/>
                      </a:endParaRPr>
                    </a:p>
                    <a:p>
                      <a:pPr algn="ctr">
                        <a:spcAft>
                          <a:spcPts val="0"/>
                        </a:spcAft>
                      </a:pPr>
                      <a:r>
                        <a:rPr lang="zh-CN" sz="1200" b="1" kern="0" dirty="0">
                          <a:effectLst/>
                        </a:rPr>
                        <a:t>领域</a:t>
                      </a:r>
                      <a:endParaRPr lang="zh-CN" sz="1200" b="1" kern="100" dirty="0">
                        <a:effectLst/>
                        <a:latin typeface="Times New Roman"/>
                        <a:ea typeface="宋体"/>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zh-CN" sz="1200" b="1" kern="0" dirty="0">
                          <a:effectLst/>
                        </a:rPr>
                        <a:t>在课程教学中承担的任务</a:t>
                      </a:r>
                      <a:endParaRPr lang="zh-CN" sz="1200" b="1" kern="100" dirty="0">
                        <a:effectLst/>
                        <a:latin typeface="Times New Roman"/>
                        <a:ea typeface="宋体"/>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spcAft>
                          <a:spcPts val="0"/>
                        </a:spcAft>
                      </a:pPr>
                      <a:r>
                        <a:rPr lang="zh-CN" sz="1200" b="1" kern="100" dirty="0">
                          <a:effectLst/>
                        </a:rPr>
                        <a:t>兼职教师在行业企业中所任职务</a:t>
                      </a:r>
                      <a:endParaRPr lang="zh-CN" sz="1200" b="1" kern="100" dirty="0">
                        <a:effectLst/>
                        <a:latin typeface="Times New Roman"/>
                        <a:ea typeface="宋体"/>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553039">
                <a:tc>
                  <a:txBody>
                    <a:bodyPr/>
                    <a:lstStyle/>
                    <a:p>
                      <a:pPr algn="ctr">
                        <a:spcAft>
                          <a:spcPts val="0"/>
                        </a:spcAft>
                      </a:pPr>
                      <a:r>
                        <a:rPr lang="en-US" sz="1400" b="1" kern="100" dirty="0">
                          <a:effectLst/>
                          <a:latin typeface="仿宋" pitchFamily="49" charset="-122"/>
                          <a:ea typeface="仿宋" pitchFamily="49" charset="-122"/>
                        </a:rPr>
                        <a:t>1</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dirty="0">
                          <a:effectLst/>
                          <a:latin typeface="仿宋" pitchFamily="49" charset="-122"/>
                          <a:ea typeface="仿宋" pitchFamily="49" charset="-122"/>
                        </a:rPr>
                        <a:t>苗杰</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dirty="0">
                          <a:effectLst/>
                          <a:latin typeface="仿宋" pitchFamily="49" charset="-122"/>
                          <a:ea typeface="仿宋" pitchFamily="49" charset="-122"/>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400" b="1" kern="100" dirty="0">
                          <a:effectLst/>
                          <a:latin typeface="仿宋" pitchFamily="49" charset="-122"/>
                          <a:ea typeface="仿宋" pitchFamily="49" charset="-122"/>
                        </a:rPr>
                        <a:t>1979.4</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altLang="en-US" sz="1400" b="1" kern="100" dirty="0" smtClean="0">
                          <a:effectLst/>
                          <a:latin typeface="仿宋" pitchFamily="49" charset="-122"/>
                          <a:ea typeface="仿宋" pitchFamily="49" charset="-122"/>
                        </a:rPr>
                        <a:t>副教授</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100" b="1" kern="100" dirty="0">
                          <a:effectLst/>
                          <a:latin typeface="仿宋" pitchFamily="49" charset="-122"/>
                          <a:ea typeface="仿宋" pitchFamily="49" charset="-122"/>
                        </a:rPr>
                        <a:t>商务管理师</a:t>
                      </a:r>
                    </a:p>
                    <a:p>
                      <a:pPr algn="l">
                        <a:spcAft>
                          <a:spcPts val="0"/>
                        </a:spcAft>
                      </a:pPr>
                      <a:r>
                        <a:rPr lang="zh-CN" sz="1100" b="1" kern="100" dirty="0">
                          <a:effectLst/>
                          <a:latin typeface="仿宋" pitchFamily="49" charset="-122"/>
                          <a:ea typeface="仿宋" pitchFamily="49" charset="-122"/>
                        </a:rPr>
                        <a:t>高级礼仪培训师、高级礼宾师</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dirty="0">
                          <a:effectLst/>
                          <a:latin typeface="仿宋" pitchFamily="49" charset="-122"/>
                          <a:ea typeface="仿宋" pitchFamily="49" charset="-122"/>
                        </a:rPr>
                        <a:t>汉语言文学</a:t>
                      </a:r>
                      <a:r>
                        <a:rPr lang="zh-CN" sz="1200" b="1" kern="100" dirty="0" smtClean="0">
                          <a:effectLst/>
                          <a:latin typeface="仿宋" pitchFamily="49" charset="-122"/>
                          <a:ea typeface="仿宋" pitchFamily="49" charset="-122"/>
                        </a:rPr>
                        <a:t>、</a:t>
                      </a:r>
                      <a:r>
                        <a:rPr lang="zh-CN" altLang="en-US" sz="1200" b="1" kern="100" dirty="0" smtClean="0">
                          <a:effectLst/>
                          <a:latin typeface="仿宋" pitchFamily="49" charset="-122"/>
                          <a:ea typeface="仿宋" pitchFamily="49" charset="-122"/>
                        </a:rPr>
                        <a:t>秘书职业教育</a:t>
                      </a:r>
                      <a:endParaRPr lang="zh-CN" sz="12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dirty="0">
                          <a:effectLst/>
                          <a:latin typeface="仿宋" pitchFamily="49" charset="-122"/>
                          <a:ea typeface="仿宋" pitchFamily="49" charset="-122"/>
                        </a:rPr>
                        <a:t>课程负责人</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b="1" kern="100" dirty="0">
                          <a:effectLst/>
                          <a:latin typeface="仿宋" pitchFamily="49" charset="-122"/>
                          <a:ea typeface="仿宋" pitchFamily="49" charset="-122"/>
                        </a:rPr>
                        <a:t> </a:t>
                      </a:r>
                      <a:endParaRPr lang="zh-CN" sz="12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039">
                <a:tc>
                  <a:txBody>
                    <a:bodyPr/>
                    <a:lstStyle/>
                    <a:p>
                      <a:pPr algn="ctr">
                        <a:spcAft>
                          <a:spcPts val="0"/>
                        </a:spcAft>
                      </a:pPr>
                      <a:r>
                        <a:rPr lang="en-US" sz="1400" b="1" kern="100">
                          <a:effectLst/>
                          <a:latin typeface="仿宋" pitchFamily="49" charset="-122"/>
                          <a:ea typeface="仿宋" pitchFamily="49" charset="-122"/>
                        </a:rPr>
                        <a:t>2</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田敏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dirty="0">
                          <a:effectLst/>
                          <a:latin typeface="仿宋" pitchFamily="49" charset="-122"/>
                          <a:ea typeface="仿宋" pitchFamily="49" charset="-122"/>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400" b="1" kern="100" dirty="0">
                          <a:effectLst/>
                          <a:latin typeface="仿宋" pitchFamily="49" charset="-122"/>
                          <a:ea typeface="仿宋" pitchFamily="49" charset="-122"/>
                        </a:rPr>
                        <a:t>1977.7</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dirty="0">
                          <a:effectLst/>
                          <a:latin typeface="仿宋" pitchFamily="49" charset="-122"/>
                          <a:ea typeface="仿宋" pitchFamily="49" charset="-122"/>
                        </a:rPr>
                        <a:t>副教授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100" b="1" kern="100" dirty="0">
                          <a:effectLst/>
                          <a:latin typeface="仿宋" pitchFamily="49" charset="-122"/>
                          <a:ea typeface="仿宋" pitchFamily="49" charset="-122"/>
                        </a:rPr>
                        <a:t>旅行社总经理资格证、高级旅游礼仪培训师；</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dirty="0">
                          <a:effectLst/>
                          <a:latin typeface="仿宋" pitchFamily="49" charset="-122"/>
                          <a:ea typeface="仿宋" pitchFamily="49" charset="-122"/>
                        </a:rPr>
                        <a:t>旅游管理、酒店管理</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a:effectLst/>
                          <a:latin typeface="仿宋" pitchFamily="49" charset="-122"/>
                          <a:ea typeface="仿宋" pitchFamily="49" charset="-122"/>
                        </a:rPr>
                        <a:t>主讲教师</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b="1" kern="100" dirty="0">
                          <a:effectLst/>
                          <a:latin typeface="仿宋" pitchFamily="49" charset="-122"/>
                          <a:ea typeface="仿宋" pitchFamily="49" charset="-122"/>
                        </a:rPr>
                        <a:t> </a:t>
                      </a:r>
                      <a:endParaRPr lang="zh-CN" sz="12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814">
                <a:tc>
                  <a:txBody>
                    <a:bodyPr/>
                    <a:lstStyle/>
                    <a:p>
                      <a:pPr algn="ctr">
                        <a:spcAft>
                          <a:spcPts val="0"/>
                        </a:spcAft>
                      </a:pPr>
                      <a:r>
                        <a:rPr lang="en-US" sz="1400" b="1" kern="100">
                          <a:effectLst/>
                          <a:latin typeface="仿宋" pitchFamily="49" charset="-122"/>
                          <a:ea typeface="仿宋" pitchFamily="49" charset="-122"/>
                        </a:rPr>
                        <a:t>3</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马玉梅</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400" b="1" kern="100">
                          <a:effectLst/>
                          <a:latin typeface="仿宋" pitchFamily="49" charset="-122"/>
                          <a:ea typeface="仿宋" pitchFamily="49" charset="-122"/>
                        </a:rPr>
                        <a:t>1983.1</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dirty="0">
                          <a:effectLst/>
                          <a:latin typeface="仿宋" pitchFamily="49" charset="-122"/>
                          <a:ea typeface="仿宋" pitchFamily="49" charset="-122"/>
                        </a:rPr>
                        <a:t>讲师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100" b="1" kern="100" dirty="0">
                          <a:effectLst/>
                          <a:latin typeface="仿宋" pitchFamily="49" charset="-122"/>
                          <a:ea typeface="仿宋" pitchFamily="49" charset="-122"/>
                        </a:rPr>
                        <a:t>教师资格证</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dirty="0">
                          <a:effectLst/>
                          <a:latin typeface="仿宋" pitchFamily="49" charset="-122"/>
                          <a:ea typeface="仿宋" pitchFamily="49" charset="-122"/>
                        </a:rPr>
                        <a:t>心理学、管理学</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dirty="0">
                          <a:effectLst/>
                          <a:latin typeface="仿宋" pitchFamily="49" charset="-122"/>
                          <a:ea typeface="仿宋" pitchFamily="49" charset="-122"/>
                        </a:rPr>
                        <a:t>主讲教师</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b="1" kern="100" dirty="0">
                          <a:effectLst/>
                          <a:latin typeface="仿宋" pitchFamily="49" charset="-122"/>
                          <a:ea typeface="仿宋" pitchFamily="49" charset="-122"/>
                        </a:rPr>
                        <a:t> </a:t>
                      </a:r>
                      <a:endParaRPr lang="zh-CN" sz="12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072">
                <a:tc>
                  <a:txBody>
                    <a:bodyPr/>
                    <a:lstStyle/>
                    <a:p>
                      <a:pPr algn="ctr">
                        <a:spcAft>
                          <a:spcPts val="0"/>
                        </a:spcAft>
                      </a:pPr>
                      <a:r>
                        <a:rPr lang="en-US" sz="1400" b="1" kern="100">
                          <a:effectLst/>
                          <a:latin typeface="仿宋" pitchFamily="49" charset="-122"/>
                          <a:ea typeface="仿宋" pitchFamily="49" charset="-122"/>
                        </a:rPr>
                        <a:t>4</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宋飞</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400" b="1" kern="100">
                          <a:effectLst/>
                          <a:latin typeface="仿宋" pitchFamily="49" charset="-122"/>
                          <a:ea typeface="仿宋" pitchFamily="49" charset="-122"/>
                        </a:rPr>
                        <a:t>1979</a:t>
                      </a:r>
                      <a:r>
                        <a:rPr lang="zh-CN" sz="1400" b="1" kern="100">
                          <a:effectLst/>
                          <a:latin typeface="仿宋" pitchFamily="49" charset="-122"/>
                          <a:ea typeface="仿宋" pitchFamily="49" charset="-122"/>
                        </a:rPr>
                        <a:t>．</a:t>
                      </a:r>
                      <a:r>
                        <a:rPr lang="en-US" sz="1400" b="1" kern="100">
                          <a:effectLst/>
                          <a:latin typeface="仿宋" pitchFamily="49" charset="-122"/>
                          <a:ea typeface="仿宋" pitchFamily="49" charset="-122"/>
                        </a:rPr>
                        <a:t>2</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altLang="en-US" sz="1400" b="1" kern="100" dirty="0" smtClean="0">
                          <a:effectLst/>
                          <a:latin typeface="仿宋" pitchFamily="49" charset="-122"/>
                          <a:ea typeface="仿宋" pitchFamily="49" charset="-122"/>
                        </a:rPr>
                        <a:t>副教授</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spcAft>
                          <a:spcPts val="0"/>
                        </a:spcAft>
                      </a:pPr>
                      <a:r>
                        <a:rPr lang="zh-CN" sz="1100" b="1" kern="100" dirty="0">
                          <a:effectLst/>
                          <a:latin typeface="仿宋" pitchFamily="49" charset="-122"/>
                          <a:ea typeface="仿宋" pitchFamily="49" charset="-122"/>
                        </a:rPr>
                        <a:t>高校教师资格证；导游员资格证；高级礼仪培训师</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altLang="en-US" sz="1200" b="1" kern="100" dirty="0" smtClean="0">
                          <a:effectLst/>
                          <a:latin typeface="仿宋" pitchFamily="49" charset="-122"/>
                          <a:ea typeface="仿宋" pitchFamily="49" charset="-122"/>
                        </a:rPr>
                        <a:t>旅游管理</a:t>
                      </a:r>
                      <a:endParaRPr lang="zh-CN" sz="12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dirty="0">
                          <a:effectLst/>
                          <a:latin typeface="仿宋" pitchFamily="49" charset="-122"/>
                          <a:ea typeface="仿宋" pitchFamily="49" charset="-122"/>
                        </a:rPr>
                        <a:t>主讲教师</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b="1" kern="100" dirty="0">
                          <a:effectLst/>
                          <a:latin typeface="仿宋" pitchFamily="49" charset="-122"/>
                          <a:ea typeface="仿宋" pitchFamily="49" charset="-122"/>
                        </a:rPr>
                        <a:t> </a:t>
                      </a:r>
                      <a:endParaRPr lang="zh-CN" sz="12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814">
                <a:tc>
                  <a:txBody>
                    <a:bodyPr/>
                    <a:lstStyle/>
                    <a:p>
                      <a:pPr algn="ctr">
                        <a:spcAft>
                          <a:spcPts val="0"/>
                        </a:spcAft>
                      </a:pPr>
                      <a:r>
                        <a:rPr lang="en-US" sz="1400" b="1" kern="100">
                          <a:effectLst/>
                          <a:latin typeface="仿宋" pitchFamily="49" charset="-122"/>
                          <a:ea typeface="仿宋" pitchFamily="49" charset="-122"/>
                        </a:rPr>
                        <a:t>5</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姜磊</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400" b="1" kern="100">
                          <a:effectLst/>
                          <a:latin typeface="仿宋" pitchFamily="49" charset="-122"/>
                          <a:ea typeface="仿宋" pitchFamily="49" charset="-122"/>
                        </a:rPr>
                        <a:t>1977.4</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altLang="en-US" sz="1400" b="1" kern="100" dirty="0" smtClean="0">
                          <a:effectLst/>
                          <a:latin typeface="仿宋" pitchFamily="49" charset="-122"/>
                          <a:ea typeface="仿宋" pitchFamily="49" charset="-122"/>
                        </a:rPr>
                        <a:t>副教授</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100" b="1" kern="100" dirty="0">
                          <a:effectLst/>
                          <a:latin typeface="仿宋" pitchFamily="49" charset="-122"/>
                          <a:ea typeface="仿宋" pitchFamily="49" charset="-122"/>
                        </a:rPr>
                        <a:t>高校教师资格证，商务管理师</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a:effectLst/>
                          <a:latin typeface="仿宋" pitchFamily="49" charset="-122"/>
                          <a:ea typeface="仿宋" pitchFamily="49" charset="-122"/>
                        </a:rPr>
                        <a:t>秘书职业教育</a:t>
                      </a:r>
                    </a:p>
                    <a:p>
                      <a:pPr algn="just">
                        <a:spcAft>
                          <a:spcPts val="0"/>
                        </a:spcAft>
                      </a:pPr>
                      <a:r>
                        <a:rPr lang="zh-CN" sz="1200" b="1" kern="100">
                          <a:effectLst/>
                          <a:latin typeface="仿宋" pitchFamily="49" charset="-122"/>
                          <a:ea typeface="仿宋" pitchFamily="49" charset="-122"/>
                        </a:rPr>
                        <a:t>工商管理</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dirty="0">
                          <a:effectLst/>
                          <a:latin typeface="仿宋" pitchFamily="49" charset="-122"/>
                          <a:ea typeface="仿宋" pitchFamily="49" charset="-122"/>
                        </a:rPr>
                        <a:t>主讲教师</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b="1" kern="100" dirty="0">
                          <a:effectLst/>
                          <a:latin typeface="仿宋" pitchFamily="49" charset="-122"/>
                          <a:ea typeface="仿宋" pitchFamily="49" charset="-122"/>
                        </a:rPr>
                        <a:t> </a:t>
                      </a:r>
                      <a:endParaRPr lang="zh-CN" sz="12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039">
                <a:tc>
                  <a:txBody>
                    <a:bodyPr/>
                    <a:lstStyle/>
                    <a:p>
                      <a:pPr algn="ctr">
                        <a:spcAft>
                          <a:spcPts val="0"/>
                        </a:spcAft>
                      </a:pPr>
                      <a:r>
                        <a:rPr lang="en-US" sz="1400" b="1" kern="100" dirty="0" smtClean="0">
                          <a:effectLst/>
                          <a:latin typeface="仿宋" pitchFamily="49" charset="-122"/>
                          <a:ea typeface="仿宋" pitchFamily="49" charset="-122"/>
                        </a:rPr>
                        <a:t>6</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smtClean="0">
                          <a:effectLst/>
                          <a:latin typeface="仿宋" pitchFamily="49" charset="-122"/>
                          <a:ea typeface="仿宋" pitchFamily="49" charset="-122"/>
                        </a:rPr>
                        <a:t>耿静静</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smtClean="0">
                          <a:effectLst/>
                          <a:latin typeface="仿宋" pitchFamily="49" charset="-122"/>
                          <a:ea typeface="仿宋" pitchFamily="49" charset="-122"/>
                        </a:rPr>
                        <a:t>女</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400" b="1" kern="100" smtClean="0">
                          <a:effectLst/>
                          <a:latin typeface="仿宋" pitchFamily="49" charset="-122"/>
                          <a:ea typeface="仿宋" pitchFamily="49" charset="-122"/>
                        </a:rPr>
                        <a:t>1979.8</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smtClean="0">
                          <a:effectLst/>
                          <a:latin typeface="仿宋" pitchFamily="49" charset="-122"/>
                          <a:ea typeface="仿宋" pitchFamily="49" charset="-122"/>
                        </a:rPr>
                        <a:t>讲师</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100" b="1" kern="100" smtClean="0">
                          <a:effectLst/>
                          <a:latin typeface="仿宋" pitchFamily="49" charset="-122"/>
                          <a:ea typeface="仿宋" pitchFamily="49" charset="-122"/>
                        </a:rPr>
                        <a:t>高校教师资格证；职业核心能力认证资格</a:t>
                      </a:r>
                      <a:endParaRPr lang="zh-CN" sz="11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smtClean="0">
                          <a:effectLst/>
                          <a:latin typeface="仿宋" pitchFamily="49" charset="-122"/>
                          <a:ea typeface="仿宋" pitchFamily="49" charset="-122"/>
                        </a:rPr>
                        <a:t>中国文化、应用文写作、普通话</a:t>
                      </a:r>
                      <a:endParaRPr lang="zh-CN" sz="12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dirty="0" smtClean="0">
                          <a:effectLst/>
                          <a:latin typeface="仿宋" pitchFamily="49" charset="-122"/>
                          <a:ea typeface="仿宋" pitchFamily="49" charset="-122"/>
                        </a:rPr>
                        <a:t>主讲教师</a:t>
                      </a:r>
                      <a:endParaRPr lang="zh-CN" sz="12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b="1" kern="100" dirty="0">
                          <a:effectLst/>
                          <a:latin typeface="仿宋" pitchFamily="49" charset="-122"/>
                          <a:ea typeface="仿宋" pitchFamily="49" charset="-122"/>
                        </a:rPr>
                        <a:t> </a:t>
                      </a:r>
                      <a:endParaRPr lang="zh-CN" sz="12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814">
                <a:tc>
                  <a:txBody>
                    <a:bodyPr/>
                    <a:lstStyle/>
                    <a:p>
                      <a:pPr algn="ctr">
                        <a:spcAft>
                          <a:spcPts val="0"/>
                        </a:spcAft>
                      </a:pPr>
                      <a:r>
                        <a:rPr lang="en-US" sz="1400" b="1" kern="100">
                          <a:effectLst/>
                          <a:latin typeface="仿宋" pitchFamily="49" charset="-122"/>
                          <a:ea typeface="仿宋" pitchFamily="49" charset="-122"/>
                        </a:rPr>
                        <a:t>7</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396875" algn="l"/>
                        </a:tabLst>
                      </a:pPr>
                      <a:r>
                        <a:rPr lang="zh-CN" sz="1400" b="1" kern="100" dirty="0">
                          <a:effectLst/>
                          <a:latin typeface="仿宋" pitchFamily="49" charset="-122"/>
                          <a:ea typeface="仿宋" pitchFamily="49" charset="-122"/>
                        </a:rPr>
                        <a:t>杨巧云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400" b="1" kern="100">
                          <a:effectLst/>
                          <a:latin typeface="仿宋" pitchFamily="49" charset="-122"/>
                          <a:ea typeface="仿宋" pitchFamily="49" charset="-122"/>
                        </a:rPr>
                        <a:t>1964.8</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dirty="0">
                          <a:effectLst/>
                          <a:latin typeface="仿宋" pitchFamily="49" charset="-122"/>
                          <a:ea typeface="仿宋" pitchFamily="49" charset="-122"/>
                        </a:rPr>
                        <a:t>副教授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100" b="1" kern="100" dirty="0">
                          <a:effectLst/>
                          <a:latin typeface="仿宋" pitchFamily="49" charset="-122"/>
                          <a:ea typeface="仿宋" pitchFamily="49" charset="-122"/>
                        </a:rPr>
                        <a:t>国家级普通话测试员；教师证</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a:effectLst/>
                          <a:latin typeface="仿宋" pitchFamily="49" charset="-122"/>
                          <a:ea typeface="仿宋" pitchFamily="49" charset="-122"/>
                        </a:rPr>
                        <a:t>中文教学</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a:effectLst/>
                          <a:latin typeface="仿宋" pitchFamily="49" charset="-122"/>
                          <a:ea typeface="仿宋" pitchFamily="49" charset="-122"/>
                        </a:rPr>
                        <a:t>主讲教师</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200" b="1" kern="100" dirty="0">
                          <a:effectLst/>
                          <a:latin typeface="仿宋" pitchFamily="49" charset="-122"/>
                          <a:ea typeface="仿宋" pitchFamily="49" charset="-122"/>
                        </a:rPr>
                        <a:t> </a:t>
                      </a:r>
                      <a:endParaRPr lang="zh-CN" sz="1200" b="1" kern="100" dirty="0">
                        <a:effectLst/>
                        <a:latin typeface="仿宋" pitchFamily="49" charset="-122"/>
                        <a:ea typeface="仿宋" pitchFamily="49" charset="-122"/>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8917">
                <a:tc>
                  <a:txBody>
                    <a:bodyPr/>
                    <a:lstStyle/>
                    <a:p>
                      <a:pPr algn="ctr">
                        <a:spcAft>
                          <a:spcPts val="0"/>
                        </a:spcAft>
                      </a:pPr>
                      <a:r>
                        <a:rPr lang="en-US" sz="1400" b="1" kern="100">
                          <a:effectLst/>
                          <a:latin typeface="仿宋" pitchFamily="49" charset="-122"/>
                          <a:ea typeface="仿宋" pitchFamily="49" charset="-122"/>
                        </a:rPr>
                        <a:t>8</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刘新刚</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400" b="1" kern="100">
                          <a:effectLst/>
                          <a:latin typeface="仿宋" pitchFamily="49" charset="-122"/>
                          <a:ea typeface="仿宋" pitchFamily="49" charset="-122"/>
                        </a:rPr>
                        <a:t>1979.8</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altLang="en-US" sz="1400" b="1" kern="100" dirty="0" smtClean="0">
                          <a:effectLst/>
                          <a:latin typeface="仿宋" pitchFamily="49" charset="-122"/>
                          <a:ea typeface="仿宋" pitchFamily="49" charset="-122"/>
                        </a:rPr>
                        <a:t>无</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altLang="en-US" sz="1100" b="1" kern="100" dirty="0" smtClean="0">
                          <a:effectLst/>
                          <a:latin typeface="仿宋" pitchFamily="49" charset="-122"/>
                          <a:ea typeface="仿宋" pitchFamily="49" charset="-122"/>
                        </a:rPr>
                        <a:t>高级</a:t>
                      </a:r>
                      <a:r>
                        <a:rPr lang="zh-CN" sz="1100" b="1" kern="100" dirty="0" smtClean="0">
                          <a:effectLst/>
                          <a:latin typeface="仿宋" pitchFamily="49" charset="-122"/>
                          <a:ea typeface="仿宋" pitchFamily="49" charset="-122"/>
                        </a:rPr>
                        <a:t>人力资源管理</a:t>
                      </a:r>
                      <a:r>
                        <a:rPr lang="zh-CN" sz="1100" b="1" kern="100" dirty="0">
                          <a:effectLst/>
                          <a:latin typeface="仿宋" pitchFamily="49" charset="-122"/>
                          <a:ea typeface="仿宋" pitchFamily="49" charset="-122"/>
                        </a:rPr>
                        <a:t>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a:effectLst/>
                          <a:latin typeface="仿宋" pitchFamily="49" charset="-122"/>
                          <a:ea typeface="仿宋" pitchFamily="49" charset="-122"/>
                        </a:rPr>
                        <a:t>人力资源</a:t>
                      </a:r>
                    </a:p>
                    <a:p>
                      <a:pPr algn="just">
                        <a:spcAft>
                          <a:spcPts val="0"/>
                        </a:spcAft>
                      </a:pPr>
                      <a:r>
                        <a:rPr lang="zh-CN" sz="1200" b="1" kern="100">
                          <a:effectLst/>
                          <a:latin typeface="仿宋" pitchFamily="49" charset="-122"/>
                          <a:ea typeface="仿宋" pitchFamily="49" charset="-122"/>
                        </a:rPr>
                        <a:t>管理</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a:effectLst/>
                          <a:latin typeface="仿宋" pitchFamily="49" charset="-122"/>
                          <a:ea typeface="仿宋" pitchFamily="49" charset="-122"/>
                        </a:rPr>
                        <a:t>兼职教师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dirty="0">
                          <a:effectLst/>
                          <a:latin typeface="仿宋" pitchFamily="49" charset="-122"/>
                          <a:ea typeface="仿宋" pitchFamily="49" charset="-122"/>
                        </a:rPr>
                        <a:t>公司总经理</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8917">
                <a:tc>
                  <a:txBody>
                    <a:bodyPr/>
                    <a:lstStyle/>
                    <a:p>
                      <a:pPr algn="ctr">
                        <a:spcAft>
                          <a:spcPts val="0"/>
                        </a:spcAft>
                      </a:pPr>
                      <a:r>
                        <a:rPr lang="en-US" sz="1400" b="1" kern="100">
                          <a:effectLst/>
                          <a:latin typeface="仿宋" pitchFamily="49" charset="-122"/>
                          <a:ea typeface="仿宋" pitchFamily="49" charset="-122"/>
                        </a:rPr>
                        <a:t>9</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徐亚鹏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400" b="1" kern="100">
                          <a:effectLst/>
                          <a:latin typeface="仿宋" pitchFamily="49" charset="-122"/>
                          <a:ea typeface="仿宋" pitchFamily="49" charset="-122"/>
                        </a:rPr>
                        <a:t>1980.6</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dirty="0">
                          <a:effectLst/>
                          <a:latin typeface="仿宋" pitchFamily="49" charset="-122"/>
                          <a:ea typeface="仿宋" pitchFamily="49" charset="-122"/>
                        </a:rPr>
                        <a:t>无</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100" b="1" kern="100" dirty="0">
                          <a:effectLst/>
                          <a:latin typeface="仿宋" pitchFamily="49" charset="-122"/>
                          <a:ea typeface="仿宋" pitchFamily="49" charset="-122"/>
                        </a:rPr>
                        <a:t>经济师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a:effectLst/>
                          <a:latin typeface="仿宋" pitchFamily="49" charset="-122"/>
                          <a:ea typeface="仿宋" pitchFamily="49" charset="-122"/>
                        </a:rPr>
                        <a:t>人力资源</a:t>
                      </a:r>
                    </a:p>
                    <a:p>
                      <a:pPr algn="just">
                        <a:spcAft>
                          <a:spcPts val="0"/>
                        </a:spcAft>
                      </a:pPr>
                      <a:r>
                        <a:rPr lang="zh-CN" sz="1200" b="1" kern="100">
                          <a:effectLst/>
                          <a:latin typeface="仿宋" pitchFamily="49" charset="-122"/>
                          <a:ea typeface="仿宋" pitchFamily="49" charset="-122"/>
                        </a:rPr>
                        <a:t>管理</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a:effectLst/>
                          <a:latin typeface="仿宋" pitchFamily="49" charset="-122"/>
                          <a:ea typeface="仿宋" pitchFamily="49" charset="-122"/>
                        </a:rPr>
                        <a:t>兼职教师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dirty="0">
                          <a:effectLst/>
                          <a:latin typeface="仿宋" pitchFamily="49" charset="-122"/>
                          <a:ea typeface="仿宋" pitchFamily="49" charset="-122"/>
                        </a:rPr>
                        <a:t>办公室主任</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8917">
                <a:tc>
                  <a:txBody>
                    <a:bodyPr/>
                    <a:lstStyle/>
                    <a:p>
                      <a:pPr algn="ctr">
                        <a:spcAft>
                          <a:spcPts val="0"/>
                        </a:spcAft>
                      </a:pPr>
                      <a:r>
                        <a:rPr lang="en-US" sz="1400" b="1" kern="100" dirty="0">
                          <a:effectLst/>
                          <a:latin typeface="仿宋" pitchFamily="49" charset="-122"/>
                          <a:ea typeface="仿宋" pitchFamily="49" charset="-122"/>
                        </a:rPr>
                        <a:t>10</a:t>
                      </a:r>
                      <a:endParaRPr lang="zh-CN" sz="1400" b="1" kern="100" dirty="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邢红云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a:effectLst/>
                          <a:latin typeface="仿宋" pitchFamily="49" charset="-122"/>
                          <a:ea typeface="仿宋" pitchFamily="49" charset="-122"/>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400" b="1" kern="100">
                          <a:effectLst/>
                          <a:latin typeface="仿宋" pitchFamily="49" charset="-122"/>
                          <a:ea typeface="仿宋" pitchFamily="49" charset="-122"/>
                        </a:rPr>
                        <a:t>1980.9</a:t>
                      </a:r>
                      <a:endParaRPr lang="zh-CN" sz="1400" b="1" kern="100">
                        <a:effectLst/>
                        <a:latin typeface="仿宋" pitchFamily="49" charset="-122"/>
                        <a:ea typeface="仿宋" pitchFamily="49" charset="-122"/>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400" b="1" kern="100" dirty="0">
                          <a:effectLst/>
                          <a:latin typeface="仿宋" pitchFamily="49" charset="-122"/>
                          <a:ea typeface="仿宋" pitchFamily="49" charset="-122"/>
                        </a:rPr>
                        <a:t>无</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100" b="1" kern="100" dirty="0">
                          <a:effectLst/>
                          <a:latin typeface="仿宋" pitchFamily="49" charset="-122"/>
                          <a:ea typeface="仿宋" pitchFamily="49" charset="-122"/>
                        </a:rPr>
                        <a:t>初级经济师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a:effectLst/>
                          <a:latin typeface="仿宋" pitchFamily="49" charset="-122"/>
                          <a:ea typeface="仿宋" pitchFamily="49" charset="-122"/>
                        </a:rPr>
                        <a:t>人力资源</a:t>
                      </a:r>
                    </a:p>
                    <a:p>
                      <a:pPr algn="just">
                        <a:spcAft>
                          <a:spcPts val="0"/>
                        </a:spcAft>
                      </a:pPr>
                      <a:r>
                        <a:rPr lang="zh-CN" sz="1200" b="1" kern="100">
                          <a:effectLst/>
                          <a:latin typeface="仿宋" pitchFamily="49" charset="-122"/>
                          <a:ea typeface="仿宋" pitchFamily="49" charset="-122"/>
                        </a:rPr>
                        <a:t>管理</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a:effectLst/>
                          <a:latin typeface="仿宋" pitchFamily="49" charset="-122"/>
                          <a:ea typeface="仿宋" pitchFamily="49" charset="-122"/>
                        </a:rPr>
                        <a:t>兼职教师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1200" b="1" kern="100" dirty="0">
                          <a:effectLst/>
                          <a:latin typeface="仿宋" pitchFamily="49" charset="-122"/>
                          <a:ea typeface="仿宋" pitchFamily="49" charset="-122"/>
                        </a:rPr>
                        <a:t>公司综合</a:t>
                      </a:r>
                    </a:p>
                    <a:p>
                      <a:pPr algn="just">
                        <a:spcAft>
                          <a:spcPts val="0"/>
                        </a:spcAft>
                      </a:pPr>
                      <a:r>
                        <a:rPr lang="zh-CN" sz="1200" b="1" kern="100" dirty="0">
                          <a:effectLst/>
                          <a:latin typeface="仿宋" pitchFamily="49" charset="-122"/>
                          <a:ea typeface="仿宋" pitchFamily="49" charset="-122"/>
                        </a:rPr>
                        <a:t>管理部经理</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69573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7259004" y="1493982"/>
            <a:ext cx="1788793" cy="1812637"/>
            <a:chOff x="7265670" y="1493982"/>
            <a:chExt cx="1788793" cy="1812637"/>
          </a:xfrm>
        </p:grpSpPr>
        <p:sp>
          <p:nvSpPr>
            <p:cNvPr id="26" name="文本框 25"/>
            <p:cNvSpPr txBox="1"/>
            <p:nvPr/>
          </p:nvSpPr>
          <p:spPr>
            <a:xfrm>
              <a:off x="7413306"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图表</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2" name="文本框 31"/>
            <p:cNvSpPr txBox="1"/>
            <p:nvPr/>
          </p:nvSpPr>
          <p:spPr>
            <a:xfrm>
              <a:off x="7265670" y="192162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aphicFrame>
        <p:nvGraphicFramePr>
          <p:cNvPr id="7" name="内容占位符 6"/>
          <p:cNvGraphicFramePr>
            <a:graphicFrameLocks noGrp="1"/>
          </p:cNvGraphicFramePr>
          <p:nvPr>
            <p:ph idx="1"/>
            <p:extLst>
              <p:ext uri="{D42A27DB-BD31-4B8C-83A1-F6EECF244321}">
                <p14:modId xmlns:p14="http://schemas.microsoft.com/office/powerpoint/2010/main" xmlns="" val="3380802977"/>
              </p:ext>
            </p:extLst>
          </p:nvPr>
        </p:nvGraphicFramePr>
        <p:xfrm>
          <a:off x="3095626" y="1659286"/>
          <a:ext cx="2447923" cy="2826989"/>
        </p:xfrm>
        <a:graphic>
          <a:graphicData uri="http://schemas.openxmlformats.org/drawingml/2006/chart">
            <c:chart xmlns:c="http://schemas.openxmlformats.org/drawingml/2006/chart" xmlns:r="http://schemas.openxmlformats.org/officeDocument/2006/relationships" r:id="rId3"/>
          </a:graphicData>
        </a:graphic>
      </p:graphicFrame>
      <p:sp>
        <p:nvSpPr>
          <p:cNvPr id="10" name="标题 9"/>
          <p:cNvSpPr>
            <a:spLocks noGrp="1"/>
          </p:cNvSpPr>
          <p:nvPr>
            <p:ph type="title"/>
          </p:nvPr>
        </p:nvSpPr>
        <p:spPr>
          <a:xfrm>
            <a:off x="533400" y="832050"/>
            <a:ext cx="10515600" cy="712876"/>
          </a:xfrm>
        </p:spPr>
        <p:txBody>
          <a:bodyPr/>
          <a:lstStyle/>
          <a:p>
            <a:r>
              <a:rPr lang="zh-CN" altLang="en-US" b="1" dirty="0" smtClean="0">
                <a:latin typeface="微软雅黑" pitchFamily="34" charset="-122"/>
                <a:ea typeface="微软雅黑" pitchFamily="34" charset="-122"/>
              </a:rPr>
              <a:t>教学团队整体结构</a:t>
            </a:r>
            <a:endParaRPr lang="zh-CN" altLang="en-US" b="1" dirty="0">
              <a:latin typeface="微软雅黑" pitchFamily="34" charset="-122"/>
              <a:ea typeface="微软雅黑" pitchFamily="34" charset="-122"/>
            </a:endParaRPr>
          </a:p>
        </p:txBody>
      </p:sp>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a:xfrm>
            <a:off x="4060903" y="6359060"/>
            <a:ext cx="4114800" cy="365125"/>
          </a:xfrm>
        </p:spPr>
        <p:txBody>
          <a:bodyPr/>
          <a:lstStyle/>
          <a:p>
            <a:r>
              <a:rPr lang="zh-CN" altLang="en-US" dirty="0" smtClean="0"/>
              <a:t>交流沟通课程开发设计与实施</a:t>
            </a:r>
            <a:endParaRPr lang="zh-CN" altLang="en-US" dirty="0"/>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11</a:t>
            </a:fld>
            <a:endParaRPr lang="zh-CN" altLang="en-US"/>
          </a:p>
        </p:txBody>
      </p:sp>
      <p:pic>
        <p:nvPicPr>
          <p:cNvPr id="6" name="图片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graphicFrame>
        <p:nvGraphicFramePr>
          <p:cNvPr id="15" name="内容占位符 6"/>
          <p:cNvGraphicFramePr>
            <a:graphicFrameLocks/>
          </p:cNvGraphicFramePr>
          <p:nvPr>
            <p:extLst>
              <p:ext uri="{D42A27DB-BD31-4B8C-83A1-F6EECF244321}">
                <p14:modId xmlns:p14="http://schemas.microsoft.com/office/powerpoint/2010/main" xmlns="" val="2197658649"/>
              </p:ext>
            </p:extLst>
          </p:nvPr>
        </p:nvGraphicFramePr>
        <p:xfrm>
          <a:off x="271463" y="1694036"/>
          <a:ext cx="2786062" cy="28922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内容占位符 6"/>
          <p:cNvGraphicFramePr>
            <a:graphicFrameLocks/>
          </p:cNvGraphicFramePr>
          <p:nvPr>
            <p:extLst>
              <p:ext uri="{D42A27DB-BD31-4B8C-83A1-F6EECF244321}">
                <p14:modId xmlns:p14="http://schemas.microsoft.com/office/powerpoint/2010/main" xmlns="" val="2908470841"/>
              </p:ext>
            </p:extLst>
          </p:nvPr>
        </p:nvGraphicFramePr>
        <p:xfrm>
          <a:off x="8747759" y="1562946"/>
          <a:ext cx="3153729" cy="35780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内容占位符 6"/>
          <p:cNvGraphicFramePr>
            <a:graphicFrameLocks/>
          </p:cNvGraphicFramePr>
          <p:nvPr>
            <p:extLst>
              <p:ext uri="{D42A27DB-BD31-4B8C-83A1-F6EECF244321}">
                <p14:modId xmlns:p14="http://schemas.microsoft.com/office/powerpoint/2010/main" xmlns="" val="4051463215"/>
              </p:ext>
            </p:extLst>
          </p:nvPr>
        </p:nvGraphicFramePr>
        <p:xfrm>
          <a:off x="5648325" y="1694037"/>
          <a:ext cx="2709864" cy="2897750"/>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p:cNvSpPr txBox="1"/>
          <p:nvPr/>
        </p:nvSpPr>
        <p:spPr>
          <a:xfrm>
            <a:off x="383381" y="5104279"/>
            <a:ext cx="11387138" cy="1258421"/>
          </a:xfrm>
          <a:prstGeom prst="rect">
            <a:avLst/>
          </a:prstGeom>
          <a:solidFill>
            <a:srgbClr val="FFFF00"/>
          </a:solidFill>
          <a:effectLst>
            <a:glow rad="101600">
              <a:schemeClr val="accent4">
                <a:alpha val="40000"/>
              </a:schemeClr>
            </a:glow>
          </a:effectLst>
        </p:spPr>
        <p:txBody>
          <a:bodyPr wrap="square" rtlCol="0">
            <a:spAutoFit/>
          </a:bodyPr>
          <a:lstStyle/>
          <a:p>
            <a:pPr marL="285750" indent="-285750">
              <a:lnSpc>
                <a:spcPct val="150000"/>
              </a:lnSpc>
              <a:buFont typeface="Arial" pitchFamily="34" charset="0"/>
              <a:buChar char="•"/>
            </a:pPr>
            <a:r>
              <a:rPr lang="zh-CN" altLang="zh-CN" sz="1300" dirty="0" smtClean="0"/>
              <a:t>教学</a:t>
            </a:r>
            <a:r>
              <a:rPr lang="zh-CN" altLang="zh-CN" sz="1300" dirty="0"/>
              <a:t>队伍以中青年教师为主体，梯队构成状况良好，主讲教师</a:t>
            </a:r>
            <a:r>
              <a:rPr lang="zh-CN" altLang="en-US" sz="1300" dirty="0" smtClean="0"/>
              <a:t>均</a:t>
            </a:r>
            <a:r>
              <a:rPr lang="zh-CN" altLang="zh-CN" sz="1300" dirty="0" smtClean="0"/>
              <a:t>为</a:t>
            </a:r>
            <a:r>
              <a:rPr lang="zh-CN" altLang="zh-CN" sz="1300" dirty="0"/>
              <a:t>“双师型”教师。</a:t>
            </a:r>
          </a:p>
          <a:p>
            <a:pPr marL="285750" indent="-285750">
              <a:lnSpc>
                <a:spcPct val="150000"/>
              </a:lnSpc>
              <a:buFont typeface="Arial" pitchFamily="34" charset="0"/>
              <a:buChar char="•"/>
            </a:pPr>
            <a:r>
              <a:rPr lang="zh-CN" altLang="zh-CN" sz="1300" dirty="0" smtClean="0"/>
              <a:t>学</a:t>
            </a:r>
            <a:r>
              <a:rPr lang="zh-CN" altLang="zh-CN" sz="1300" dirty="0"/>
              <a:t>缘结构：教学团队</a:t>
            </a:r>
            <a:r>
              <a:rPr lang="zh-CN" altLang="zh-CN" sz="1300" dirty="0" smtClean="0"/>
              <a:t>教师</a:t>
            </a:r>
            <a:r>
              <a:rPr lang="zh-CN" altLang="en-US" sz="1300" dirty="0" smtClean="0"/>
              <a:t>分别</a:t>
            </a:r>
            <a:r>
              <a:rPr lang="zh-CN" altLang="zh-CN" sz="1300" dirty="0" smtClean="0"/>
              <a:t>毕业</a:t>
            </a:r>
            <a:r>
              <a:rPr lang="zh-CN" altLang="zh-CN" sz="1300" dirty="0"/>
              <a:t>于杭州师范大学、青岛大学、对外经济贸易大学、山东师范大学、烟台大学等国内多所高校，专业类别丰富，知识技能互补，学缘结构合理。</a:t>
            </a:r>
          </a:p>
          <a:p>
            <a:pPr marL="285750" indent="-285750">
              <a:lnSpc>
                <a:spcPct val="150000"/>
              </a:lnSpc>
              <a:buFont typeface="Arial" pitchFamily="34" charset="0"/>
              <a:buChar char="•"/>
            </a:pPr>
            <a:r>
              <a:rPr lang="zh-CN" altLang="zh-CN" sz="1300" dirty="0" smtClean="0"/>
              <a:t>教学</a:t>
            </a:r>
            <a:r>
              <a:rPr lang="zh-CN" altLang="zh-CN" sz="1300" dirty="0"/>
              <a:t>团队</a:t>
            </a:r>
            <a:r>
              <a:rPr lang="zh-CN" altLang="zh-CN" sz="1300" dirty="0" smtClean="0"/>
              <a:t>中</a:t>
            </a:r>
            <a:r>
              <a:rPr lang="en-US" altLang="zh-CN" sz="1300" dirty="0" smtClean="0"/>
              <a:t>7</a:t>
            </a:r>
            <a:r>
              <a:rPr lang="zh-CN" altLang="zh-CN" sz="1300" dirty="0" smtClean="0"/>
              <a:t>位教师参加</a:t>
            </a:r>
            <a:r>
              <a:rPr lang="zh-CN" altLang="zh-CN" sz="1300" dirty="0"/>
              <a:t>过国家教育部信息中心职业核心能力培训并获得了认证资格证书</a:t>
            </a:r>
            <a:r>
              <a:rPr lang="zh-CN" altLang="zh-CN" sz="1300" dirty="0" smtClean="0"/>
              <a:t>。</a:t>
            </a:r>
            <a:endParaRPr lang="zh-CN" altLang="en-US" sz="1300" dirty="0"/>
          </a:p>
        </p:txBody>
      </p:sp>
    </p:spTree>
    <p:extLst>
      <p:ext uri="{BB962C8B-B14F-4D97-AF65-F5344CB8AC3E}">
        <p14:creationId xmlns:p14="http://schemas.microsoft.com/office/powerpoint/2010/main" xmlns="" val="4009518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P103003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7916" y="3893386"/>
            <a:ext cx="2744409" cy="205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45226" y="1927918"/>
            <a:ext cx="2257050" cy="1965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77925" y="3951492"/>
            <a:ext cx="2543175"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7259004" y="1493982"/>
            <a:ext cx="1788793" cy="1812637"/>
            <a:chOff x="7265670" y="1493982"/>
            <a:chExt cx="1788793" cy="1812637"/>
          </a:xfrm>
        </p:grpSpPr>
        <p:sp>
          <p:nvSpPr>
            <p:cNvPr id="26" name="文本框 25"/>
            <p:cNvSpPr txBox="1"/>
            <p:nvPr/>
          </p:nvSpPr>
          <p:spPr>
            <a:xfrm>
              <a:off x="7413306"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图表</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2" name="文本框 31"/>
            <p:cNvSpPr txBox="1"/>
            <p:nvPr/>
          </p:nvSpPr>
          <p:spPr>
            <a:xfrm>
              <a:off x="7265670" y="192162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aphicFrame>
        <p:nvGraphicFramePr>
          <p:cNvPr id="7" name="内容占位符 6"/>
          <p:cNvGraphicFramePr>
            <a:graphicFrameLocks noGrp="1"/>
          </p:cNvGraphicFramePr>
          <p:nvPr>
            <p:ph idx="1"/>
            <p:extLst>
              <p:ext uri="{D42A27DB-BD31-4B8C-83A1-F6EECF244321}">
                <p14:modId xmlns:p14="http://schemas.microsoft.com/office/powerpoint/2010/main" xmlns="" val="1164896800"/>
              </p:ext>
            </p:extLst>
          </p:nvPr>
        </p:nvGraphicFramePr>
        <p:xfrm>
          <a:off x="3095626" y="1659286"/>
          <a:ext cx="2447923" cy="2826989"/>
        </p:xfrm>
        <a:graphic>
          <a:graphicData uri="http://schemas.openxmlformats.org/drawingml/2006/chart">
            <c:chart xmlns:c="http://schemas.openxmlformats.org/drawingml/2006/chart" xmlns:r="http://schemas.openxmlformats.org/officeDocument/2006/relationships" r:id="rId6"/>
          </a:graphicData>
        </a:graphic>
      </p:graphicFrame>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a:xfrm>
            <a:off x="4038600" y="6322897"/>
            <a:ext cx="4114800" cy="365125"/>
          </a:xfrm>
        </p:spPr>
        <p:txBody>
          <a:bodyPr/>
          <a:lstStyle/>
          <a:p>
            <a:r>
              <a:rPr lang="zh-CN" altLang="en-US" dirty="0" smtClean="0"/>
              <a:t>交流沟通课程开发设计与实施</a:t>
            </a:r>
            <a:endParaRPr lang="zh-CN" altLang="en-US" dirty="0"/>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12</a:t>
            </a:fld>
            <a:endParaRPr lang="zh-CN" altLang="en-US"/>
          </a:p>
        </p:txBody>
      </p:sp>
      <p:pic>
        <p:nvPicPr>
          <p:cNvPr id="6" name="图片 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grpSp>
        <p:nvGrpSpPr>
          <p:cNvPr id="18" name="组合 17"/>
          <p:cNvGrpSpPr/>
          <p:nvPr/>
        </p:nvGrpSpPr>
        <p:grpSpPr>
          <a:xfrm>
            <a:off x="383381" y="803960"/>
            <a:ext cx="4343400" cy="640811"/>
            <a:chOff x="2086236" y="848671"/>
            <a:chExt cx="3997932" cy="504056"/>
          </a:xfrm>
        </p:grpSpPr>
        <p:sp>
          <p:nvSpPr>
            <p:cNvPr id="19" name="六边形 18"/>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2-2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20" name="直接箭头连接符 19"/>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21" name="TextBox 20"/>
            <p:cNvSpPr txBox="1"/>
            <p:nvPr/>
          </p:nvSpPr>
          <p:spPr>
            <a:xfrm>
              <a:off x="3193660" y="915566"/>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教师能力提升</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sp>
        <p:nvSpPr>
          <p:cNvPr id="23" name="矩形 22"/>
          <p:cNvSpPr/>
          <p:nvPr/>
        </p:nvSpPr>
        <p:spPr>
          <a:xfrm>
            <a:off x="2920813" y="1894092"/>
            <a:ext cx="2057400" cy="2057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itchFamily="34" charset="-122"/>
                <a:ea typeface="微软雅黑" pitchFamily="34" charset="-122"/>
              </a:rPr>
              <a:t>参加培训</a:t>
            </a:r>
            <a:endParaRPr lang="en-US" altLang="zh-CN" sz="2800" b="1" dirty="0" smtClean="0">
              <a:solidFill>
                <a:schemeClr val="tx1"/>
              </a:solidFill>
              <a:latin typeface="微软雅黑" pitchFamily="34" charset="-122"/>
              <a:ea typeface="微软雅黑" pitchFamily="34" charset="-122"/>
            </a:endParaRPr>
          </a:p>
          <a:p>
            <a:pPr algn="ctr"/>
            <a:r>
              <a:rPr lang="zh-CN" altLang="en-US" sz="1400" dirty="0" smtClean="0"/>
              <a:t>（参加教育部教育管理信息中心举办的职业核心能力培训和省培项目）</a:t>
            </a:r>
            <a:endParaRPr lang="zh-CN" altLang="en-US" sz="1400" dirty="0"/>
          </a:p>
        </p:txBody>
      </p:sp>
      <p:sp>
        <p:nvSpPr>
          <p:cNvPr id="24" name="矩形 23"/>
          <p:cNvSpPr/>
          <p:nvPr/>
        </p:nvSpPr>
        <p:spPr>
          <a:xfrm>
            <a:off x="4978213" y="3898381"/>
            <a:ext cx="2057400" cy="211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itchFamily="34" charset="-122"/>
                <a:ea typeface="微软雅黑" pitchFamily="34" charset="-122"/>
              </a:rPr>
              <a:t>与</a:t>
            </a:r>
            <a:r>
              <a:rPr lang="zh-CN" altLang="en-US" sz="2400" b="1" dirty="0" smtClean="0">
                <a:solidFill>
                  <a:schemeClr val="tx1"/>
                </a:solidFill>
                <a:latin typeface="微软雅黑" pitchFamily="34" charset="-122"/>
                <a:ea typeface="微软雅黑" pitchFamily="34" charset="-122"/>
              </a:rPr>
              <a:t>兄弟院校交流考察学习</a:t>
            </a:r>
            <a:endParaRPr lang="en-US" altLang="zh-CN" sz="2400" b="1" dirty="0" smtClean="0">
              <a:solidFill>
                <a:schemeClr val="tx1"/>
              </a:solidFill>
              <a:latin typeface="微软雅黑" pitchFamily="34" charset="-122"/>
              <a:ea typeface="微软雅黑" pitchFamily="34" charset="-122"/>
            </a:endParaRPr>
          </a:p>
          <a:p>
            <a:pPr algn="ctr"/>
            <a:endParaRPr lang="zh-CN" altLang="en-US" dirty="0"/>
          </a:p>
        </p:txBody>
      </p:sp>
      <p:sp>
        <p:nvSpPr>
          <p:cNvPr id="25" name="矩形 24"/>
          <p:cNvSpPr/>
          <p:nvPr/>
        </p:nvSpPr>
        <p:spPr>
          <a:xfrm>
            <a:off x="863413" y="3951492"/>
            <a:ext cx="2057400" cy="2057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itchFamily="34" charset="-122"/>
                <a:ea typeface="微软雅黑" pitchFamily="34" charset="-122"/>
              </a:rPr>
              <a:t>教学</a:t>
            </a:r>
            <a:r>
              <a:rPr lang="zh-CN" altLang="en-US" sz="2800" b="1" dirty="0">
                <a:solidFill>
                  <a:schemeClr val="tx1"/>
                </a:solidFill>
                <a:latin typeface="微软雅黑" pitchFamily="34" charset="-122"/>
                <a:ea typeface="微软雅黑" pitchFamily="34" charset="-122"/>
              </a:rPr>
              <a:t>研讨</a:t>
            </a:r>
            <a:endParaRPr lang="en-US" altLang="zh-CN" sz="2800" b="1" dirty="0">
              <a:solidFill>
                <a:schemeClr val="tx1"/>
              </a:solidFill>
              <a:latin typeface="微软雅黑" pitchFamily="34" charset="-122"/>
              <a:ea typeface="微软雅黑" pitchFamily="34" charset="-122"/>
            </a:endParaRPr>
          </a:p>
          <a:p>
            <a:pPr algn="ctr"/>
            <a:r>
              <a:rPr lang="zh-CN" altLang="en-US" sz="1400" dirty="0" smtClean="0"/>
              <a:t>（每学期定期和不定期举行教学研讨会，教师之间进行经验交流）</a:t>
            </a:r>
            <a:endParaRPr lang="zh-CN" altLang="en-US" sz="1400" dirty="0"/>
          </a:p>
        </p:txBody>
      </p:sp>
      <p:sp>
        <p:nvSpPr>
          <p:cNvPr id="36" name="矩形 35"/>
          <p:cNvSpPr/>
          <p:nvPr/>
        </p:nvSpPr>
        <p:spPr>
          <a:xfrm>
            <a:off x="7035613" y="1894091"/>
            <a:ext cx="2057400" cy="19992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itchFamily="34" charset="-122"/>
                <a:ea typeface="微软雅黑" pitchFamily="34" charset="-122"/>
              </a:rPr>
              <a:t>项目申报与研究</a:t>
            </a:r>
            <a:endParaRPr lang="en-US" altLang="zh-CN" sz="2800" b="1" dirty="0" smtClean="0">
              <a:solidFill>
                <a:schemeClr val="tx1"/>
              </a:solidFill>
              <a:latin typeface="微软雅黑" pitchFamily="34" charset="-122"/>
              <a:ea typeface="微软雅黑" pitchFamily="34" charset="-122"/>
            </a:endParaRPr>
          </a:p>
          <a:p>
            <a:pPr algn="ctr"/>
            <a:r>
              <a:rPr lang="zh-CN" altLang="en-US" sz="1400" dirty="0" smtClean="0"/>
              <a:t>（通过申报精品课、院级课题、校本教材等项目促进教师提升，以研促教）</a:t>
            </a:r>
            <a:endParaRPr lang="zh-CN" altLang="en-US" sz="1400" dirty="0"/>
          </a:p>
        </p:txBody>
      </p:sp>
      <p:sp>
        <p:nvSpPr>
          <p:cNvPr id="37" name="矩形 36"/>
          <p:cNvSpPr/>
          <p:nvPr/>
        </p:nvSpPr>
        <p:spPr>
          <a:xfrm>
            <a:off x="9047797" y="3893388"/>
            <a:ext cx="2057400" cy="2057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itchFamily="34" charset="-122"/>
                <a:ea typeface="微软雅黑" pitchFamily="34" charset="-122"/>
              </a:rPr>
              <a:t>听课</a:t>
            </a:r>
            <a:r>
              <a:rPr lang="zh-CN" altLang="en-US" sz="2800" b="1" dirty="0">
                <a:solidFill>
                  <a:schemeClr val="tx1"/>
                </a:solidFill>
                <a:latin typeface="微软雅黑" pitchFamily="34" charset="-122"/>
                <a:ea typeface="微软雅黑" pitchFamily="34" charset="-122"/>
              </a:rPr>
              <a:t>交流</a:t>
            </a:r>
            <a:endParaRPr lang="en-US" altLang="zh-CN" sz="2800" b="1" dirty="0">
              <a:solidFill>
                <a:schemeClr val="tx1"/>
              </a:solidFill>
              <a:latin typeface="微软雅黑" pitchFamily="34" charset="-122"/>
              <a:ea typeface="微软雅黑" pitchFamily="34" charset="-122"/>
            </a:endParaRPr>
          </a:p>
          <a:p>
            <a:pPr algn="ctr"/>
            <a:r>
              <a:rPr lang="zh-CN" altLang="en-US" dirty="0"/>
              <a:t>（专兼职教师间互相听课，取长补短）</a:t>
            </a:r>
          </a:p>
          <a:p>
            <a:pPr algn="ctr"/>
            <a:endParaRPr lang="zh-CN" altLang="en-US" dirty="0"/>
          </a:p>
        </p:txBody>
      </p:sp>
      <p:sp>
        <p:nvSpPr>
          <p:cNvPr id="28" name="圆角矩形 27">
            <a:hlinkClick r:id="rId8" action="ppaction://hlinksldjump"/>
          </p:cNvPr>
          <p:cNvSpPr/>
          <p:nvPr/>
        </p:nvSpPr>
        <p:spPr>
          <a:xfrm>
            <a:off x="10234806" y="5727640"/>
            <a:ext cx="1785937" cy="604337"/>
          </a:xfrm>
          <a:prstGeom prst="roundRect">
            <a:avLst/>
          </a:prstGeom>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rPr>
              <a:t>返回目录</a:t>
            </a:r>
            <a:endParaRPr lang="zh-CN" altLang="en-US" sz="2000" b="1" dirty="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endParaRPr>
          </a:p>
        </p:txBody>
      </p:sp>
    </p:spTree>
    <p:extLst>
      <p:ext uri="{BB962C8B-B14F-4D97-AF65-F5344CB8AC3E}">
        <p14:creationId xmlns:p14="http://schemas.microsoft.com/office/powerpoint/2010/main" xmlns="" val="1004528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3" name="矩形 2"/>
          <p:cNvSpPr/>
          <p:nvPr/>
        </p:nvSpPr>
        <p:spPr>
          <a:xfrm>
            <a:off x="299333" y="970762"/>
            <a:ext cx="7971112" cy="923330"/>
          </a:xfrm>
          <a:prstGeom prst="rect">
            <a:avLst/>
          </a:prstGeom>
          <a:noFill/>
          <a:scene3d>
            <a:camera prst="orthographicFront">
              <a:rot lat="20999999" lon="0" rev="0"/>
            </a:camera>
            <a:lightRig rig="threePt" dir="t"/>
          </a:scene3d>
        </p:spPr>
        <p:txBody>
          <a:bodyPr vert="horz"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smtClean="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三、教学内容选取与组织</a:t>
            </a:r>
            <a:endParaRPr lang="zh-CN" altLang="en-US" sz="5400" b="1" cap="all" spc="0"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13</a:t>
            </a:fld>
            <a:endParaRPr lang="zh-CN" altLang="en-US"/>
          </a:p>
        </p:txBody>
      </p:sp>
      <p:grpSp>
        <p:nvGrpSpPr>
          <p:cNvPr id="41" name="组合 40"/>
          <p:cNvGrpSpPr/>
          <p:nvPr/>
        </p:nvGrpSpPr>
        <p:grpSpPr>
          <a:xfrm>
            <a:off x="1234440" y="2708689"/>
            <a:ext cx="4343400" cy="640811"/>
            <a:chOff x="2086236" y="848671"/>
            <a:chExt cx="3997932" cy="504056"/>
          </a:xfrm>
        </p:grpSpPr>
        <p:sp>
          <p:nvSpPr>
            <p:cNvPr id="67" name="六边形 6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a:latin typeface="Calibri"/>
                  <a:ea typeface="微软雅黑" pitchFamily="34" charset="-122"/>
                </a:rPr>
                <a:t>3</a:t>
              </a:r>
              <a:r>
                <a:rPr lang="en-US" altLang="zh-CN" sz="2400" b="1" kern="0" dirty="0" smtClean="0">
                  <a:latin typeface="Calibri"/>
                  <a:ea typeface="微软雅黑" pitchFamily="34" charset="-122"/>
                </a:rPr>
                <a:t>-1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193660" y="915566"/>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noProof="0" dirty="0" smtClean="0">
                  <a:solidFill>
                    <a:prstClr val="black"/>
                  </a:solidFill>
                  <a:latin typeface="微软雅黑" pitchFamily="34" charset="-122"/>
                  <a:ea typeface="微软雅黑" pitchFamily="34" charset="-122"/>
                  <a:cs typeface="+mj-cs"/>
                </a:rPr>
                <a:t>课程课时安排</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74" name="组合 73"/>
          <p:cNvGrpSpPr/>
          <p:nvPr/>
        </p:nvGrpSpPr>
        <p:grpSpPr>
          <a:xfrm>
            <a:off x="1205915" y="3831236"/>
            <a:ext cx="5026292" cy="640811"/>
            <a:chOff x="2086236" y="848671"/>
            <a:chExt cx="4626508" cy="504056"/>
          </a:xfrm>
        </p:grpSpPr>
        <p:sp>
          <p:nvSpPr>
            <p:cNvPr id="75" name="六边形 74"/>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smtClean="0">
                  <a:latin typeface="Calibri"/>
                  <a:ea typeface="微软雅黑" pitchFamily="34" charset="-122"/>
                </a:rPr>
                <a:t>3-2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76" name="直接箭头连接符 75"/>
            <p:cNvCxnSpPr/>
            <p:nvPr/>
          </p:nvCxnSpPr>
          <p:spPr>
            <a:xfrm>
              <a:off x="2662300" y="1347614"/>
              <a:ext cx="4050444"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77" name="TextBox 76"/>
            <p:cNvSpPr txBox="1"/>
            <p:nvPr/>
          </p:nvSpPr>
          <p:spPr>
            <a:xfrm>
              <a:off x="3193660" y="915566"/>
              <a:ext cx="3519084"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教学内容的选取与组织</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grpSp>
        <p:nvGrpSpPr>
          <p:cNvPr id="26" name="组合 25"/>
          <p:cNvGrpSpPr/>
          <p:nvPr/>
        </p:nvGrpSpPr>
        <p:grpSpPr>
          <a:xfrm>
            <a:off x="6550229" y="2239161"/>
            <a:ext cx="5011081" cy="2975424"/>
            <a:chOff x="4211960" y="1244146"/>
            <a:chExt cx="4478079" cy="2627432"/>
          </a:xfrm>
        </p:grpSpPr>
        <p:sp>
          <p:nvSpPr>
            <p:cNvPr id="27" name="矩形 26"/>
            <p:cNvSpPr>
              <a:spLocks noChangeAspect="1"/>
            </p:cNvSpPr>
            <p:nvPr/>
          </p:nvSpPr>
          <p:spPr>
            <a:xfrm>
              <a:off x="4211960" y="1244147"/>
              <a:ext cx="2160000" cy="1231875"/>
            </a:xfrm>
            <a:prstGeom prst="rect">
              <a:avLst/>
            </a:prstGeom>
            <a:blipFill>
              <a:blip r:embed="rId4" cstate="print"/>
              <a:srcRect/>
              <a:stretch>
                <a:fillRect r="-100000" b="-100000"/>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8" name="矩形 27"/>
            <p:cNvSpPr>
              <a:spLocks noChangeAspect="1"/>
            </p:cNvSpPr>
            <p:nvPr/>
          </p:nvSpPr>
          <p:spPr>
            <a:xfrm>
              <a:off x="4211960" y="2639701"/>
              <a:ext cx="2160000" cy="1231877"/>
            </a:xfrm>
            <a:prstGeom prst="rect">
              <a:avLst/>
            </a:prstGeom>
            <a:blipFill>
              <a:blip r:embed="rId4" cstate="print"/>
              <a:srcRect/>
              <a:stretch>
                <a:fillRect t="-100000" r="-100000"/>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1" name="矩形 30"/>
            <p:cNvSpPr>
              <a:spLocks noChangeAspect="1"/>
            </p:cNvSpPr>
            <p:nvPr/>
          </p:nvSpPr>
          <p:spPr>
            <a:xfrm>
              <a:off x="6530039" y="1244146"/>
              <a:ext cx="2160000" cy="1231486"/>
            </a:xfrm>
            <a:prstGeom prst="rect">
              <a:avLst/>
            </a:prstGeom>
            <a:blipFill>
              <a:blip r:embed="rId4" cstate="print"/>
              <a:srcRect/>
              <a:stretch>
                <a:fillRect l="-99938" b="-100000"/>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2" name="矩形 31"/>
            <p:cNvSpPr>
              <a:spLocks noChangeAspect="1"/>
            </p:cNvSpPr>
            <p:nvPr/>
          </p:nvSpPr>
          <p:spPr>
            <a:xfrm>
              <a:off x="6530039" y="2639701"/>
              <a:ext cx="2160000" cy="1231489"/>
            </a:xfrm>
            <a:prstGeom prst="rect">
              <a:avLst/>
            </a:prstGeom>
            <a:blipFill>
              <a:blip r:embed="rId4" cstate="print"/>
              <a:srcRect/>
              <a:stretch>
                <a:fillRect l="-99938" t="-100000"/>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Tree>
    <p:extLst>
      <p:ext uri="{BB962C8B-B14F-4D97-AF65-F5344CB8AC3E}">
        <p14:creationId xmlns:p14="http://schemas.microsoft.com/office/powerpoint/2010/main" xmlns="" val="3398317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542588" y="1828799"/>
            <a:ext cx="10331180" cy="557213"/>
          </a:xfrm>
        </p:spPr>
        <p:txBody>
          <a:bodyPr/>
          <a:lstStyle/>
          <a:p>
            <a:r>
              <a:rPr lang="zh-CN" altLang="en-US" dirty="0" smtClean="0"/>
              <a:t>目前我院的交流沟通课程有两种课时安排。</a:t>
            </a:r>
            <a:endParaRPr lang="zh-CN" altLang="en-US" dirty="0"/>
          </a:p>
        </p:txBody>
      </p:sp>
      <p:sp>
        <p:nvSpPr>
          <p:cNvPr id="4" name="日期占位符 3"/>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dirty="0"/>
          </a:p>
        </p:txBody>
      </p:sp>
      <p:sp>
        <p:nvSpPr>
          <p:cNvPr id="5" name="页脚占位符 4"/>
          <p:cNvSpPr>
            <a:spLocks noGrp="1"/>
          </p:cNvSpPr>
          <p:nvPr>
            <p:ph type="ftr" sz="quarter" idx="11"/>
          </p:nvPr>
        </p:nvSpPr>
        <p:spPr/>
        <p:txBody>
          <a:bodyPr/>
          <a:lstStyle/>
          <a:p>
            <a:r>
              <a:rPr lang="zh-CN" altLang="en-US" smtClean="0"/>
              <a:t>交流沟通课程开发设计与实施</a:t>
            </a:r>
            <a:endParaRPr lang="zh-CN" altLang="en-US" dirty="0"/>
          </a:p>
        </p:txBody>
      </p:sp>
      <p:sp>
        <p:nvSpPr>
          <p:cNvPr id="6" name="灯片编号占位符 5"/>
          <p:cNvSpPr>
            <a:spLocks noGrp="1"/>
          </p:cNvSpPr>
          <p:nvPr>
            <p:ph type="sldNum" sz="quarter" idx="12"/>
          </p:nvPr>
        </p:nvSpPr>
        <p:spPr/>
        <p:txBody>
          <a:bodyPr/>
          <a:lstStyle/>
          <a:p>
            <a:fld id="{37BAE3DD-1438-497B-AF1D-B715E7EF5264}" type="slidenum">
              <a:rPr lang="zh-CN" altLang="en-US" smtClean="0"/>
              <a:pPr/>
              <a:t>14</a:t>
            </a:fld>
            <a:endParaRPr lang="zh-CN" altLang="en-US" dirty="0"/>
          </a:p>
        </p:txBody>
      </p:sp>
      <p:grpSp>
        <p:nvGrpSpPr>
          <p:cNvPr id="13" name="组合 12"/>
          <p:cNvGrpSpPr/>
          <p:nvPr/>
        </p:nvGrpSpPr>
        <p:grpSpPr>
          <a:xfrm>
            <a:off x="542588" y="988386"/>
            <a:ext cx="4343400" cy="640811"/>
            <a:chOff x="2086236" y="848671"/>
            <a:chExt cx="3997932" cy="504056"/>
          </a:xfrm>
        </p:grpSpPr>
        <p:sp>
          <p:nvSpPr>
            <p:cNvPr id="14" name="六边形 13"/>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a:latin typeface="Calibri"/>
                  <a:ea typeface="微软雅黑" pitchFamily="34" charset="-122"/>
                </a:rPr>
                <a:t>3</a:t>
              </a:r>
              <a:r>
                <a:rPr lang="en-US" altLang="zh-CN" sz="2400" b="1" kern="0" dirty="0" smtClean="0">
                  <a:latin typeface="Calibri"/>
                  <a:ea typeface="微软雅黑" pitchFamily="34" charset="-122"/>
                </a:rPr>
                <a:t>-1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15" name="直接箭头连接符 14"/>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16" name="TextBox 15"/>
            <p:cNvSpPr txBox="1"/>
            <p:nvPr/>
          </p:nvSpPr>
          <p:spPr>
            <a:xfrm>
              <a:off x="3193660" y="915566"/>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noProof="0" dirty="0" smtClean="0">
                  <a:solidFill>
                    <a:prstClr val="black"/>
                  </a:solidFill>
                  <a:latin typeface="微软雅黑" pitchFamily="34" charset="-122"/>
                  <a:ea typeface="微软雅黑" pitchFamily="34" charset="-122"/>
                  <a:cs typeface="+mj-cs"/>
                </a:rPr>
                <a:t>课程课时安排</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17" name="组合 16"/>
          <p:cNvGrpSpPr/>
          <p:nvPr/>
        </p:nvGrpSpPr>
        <p:grpSpPr>
          <a:xfrm>
            <a:off x="-38100" y="0"/>
            <a:ext cx="12230100" cy="642939"/>
            <a:chOff x="-57150" y="0"/>
            <a:chExt cx="12230100" cy="642939"/>
          </a:xfrm>
        </p:grpSpPr>
        <p:sp>
          <p:nvSpPr>
            <p:cNvPr id="18" name="矩形 17"/>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sp>
        <p:nvSpPr>
          <p:cNvPr id="7" name="TextBox 6"/>
          <p:cNvSpPr txBox="1"/>
          <p:nvPr/>
        </p:nvSpPr>
        <p:spPr>
          <a:xfrm>
            <a:off x="914400" y="2803743"/>
            <a:ext cx="1028974" cy="646331"/>
          </a:xfrm>
          <a:prstGeom prst="rect">
            <a:avLst/>
          </a:prstGeom>
          <a:solidFill>
            <a:srgbClr val="FF00FF"/>
          </a:solidFill>
        </p:spPr>
        <p:txBody>
          <a:bodyPr wrap="square" rtlCol="0">
            <a:spAutoFit/>
          </a:bodyPr>
          <a:lstStyle/>
          <a:p>
            <a:pPr algn="ctr"/>
            <a:r>
              <a:rPr lang="en-US" altLang="zh-CN" sz="3600" b="1" dirty="0" smtClean="0"/>
              <a:t>1</a:t>
            </a:r>
            <a:endParaRPr lang="zh-CN" altLang="en-US" sz="3600" b="1" dirty="0"/>
          </a:p>
        </p:txBody>
      </p:sp>
      <p:sp>
        <p:nvSpPr>
          <p:cNvPr id="8" name="TextBox 7"/>
          <p:cNvSpPr txBox="1"/>
          <p:nvPr/>
        </p:nvSpPr>
        <p:spPr>
          <a:xfrm>
            <a:off x="914400" y="4043363"/>
            <a:ext cx="1028974" cy="646331"/>
          </a:xfrm>
          <a:prstGeom prst="rect">
            <a:avLst/>
          </a:prstGeom>
          <a:solidFill>
            <a:srgbClr val="FFFF00"/>
          </a:solidFill>
        </p:spPr>
        <p:txBody>
          <a:bodyPr wrap="square" rtlCol="0">
            <a:spAutoFit/>
          </a:bodyPr>
          <a:lstStyle/>
          <a:p>
            <a:pPr algn="ctr"/>
            <a:r>
              <a:rPr lang="en-US" altLang="zh-CN" sz="3600" dirty="0" smtClean="0"/>
              <a:t>2</a:t>
            </a:r>
            <a:endParaRPr lang="zh-CN" altLang="en-US" sz="3600" dirty="0"/>
          </a:p>
        </p:txBody>
      </p:sp>
      <p:sp>
        <p:nvSpPr>
          <p:cNvPr id="9" name="TextBox 8"/>
          <p:cNvSpPr txBox="1"/>
          <p:nvPr/>
        </p:nvSpPr>
        <p:spPr>
          <a:xfrm>
            <a:off x="2178506" y="2815947"/>
            <a:ext cx="5414963" cy="584775"/>
          </a:xfrm>
          <a:prstGeom prst="rect">
            <a:avLst/>
          </a:prstGeom>
          <a:gradFill>
            <a:gsLst>
              <a:gs pos="0">
                <a:srgbClr val="FF00FF"/>
              </a:gs>
              <a:gs pos="4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altLang="zh-CN" sz="3200" dirty="0" smtClean="0">
                <a:latin typeface="微软雅黑" pitchFamily="34" charset="-122"/>
                <a:ea typeface="微软雅黑" pitchFamily="34" charset="-122"/>
              </a:rPr>
              <a:t>18</a:t>
            </a:r>
            <a:r>
              <a:rPr lang="zh-CN" altLang="en-US" sz="3200" dirty="0" smtClean="0">
                <a:latin typeface="微软雅黑" pitchFamily="34" charset="-122"/>
                <a:ea typeface="微软雅黑" pitchFamily="34" charset="-122"/>
              </a:rPr>
              <a:t>课时（周</a:t>
            </a:r>
            <a:r>
              <a:rPr lang="en-US" altLang="zh-CN" sz="3200" dirty="0" smtClean="0">
                <a:latin typeface="微软雅黑" pitchFamily="34" charset="-122"/>
                <a:ea typeface="微软雅黑" pitchFamily="34" charset="-122"/>
              </a:rPr>
              <a:t>1</a:t>
            </a:r>
            <a:r>
              <a:rPr lang="zh-CN" altLang="en-US" sz="3200" dirty="0" smtClean="0">
                <a:latin typeface="微软雅黑" pitchFamily="34" charset="-122"/>
                <a:ea typeface="微软雅黑" pitchFamily="34" charset="-122"/>
              </a:rPr>
              <a:t>课时）</a:t>
            </a:r>
            <a:r>
              <a:rPr lang="en-US" altLang="zh-CN" sz="3200" dirty="0" smtClean="0">
                <a:latin typeface="微软雅黑" pitchFamily="34" charset="-122"/>
                <a:ea typeface="微软雅黑" pitchFamily="34" charset="-122"/>
              </a:rPr>
              <a:t>/1</a:t>
            </a:r>
            <a:r>
              <a:rPr lang="zh-CN" altLang="en-US" sz="3200" dirty="0" smtClean="0">
                <a:latin typeface="微软雅黑" pitchFamily="34" charset="-122"/>
                <a:ea typeface="微软雅黑" pitchFamily="34" charset="-122"/>
              </a:rPr>
              <a:t>学分</a:t>
            </a:r>
            <a:endParaRPr lang="zh-CN" altLang="en-US" sz="3200" dirty="0">
              <a:latin typeface="微软雅黑" pitchFamily="34" charset="-122"/>
              <a:ea typeface="微软雅黑" pitchFamily="34" charset="-122"/>
            </a:endParaRPr>
          </a:p>
        </p:txBody>
      </p:sp>
      <p:sp>
        <p:nvSpPr>
          <p:cNvPr id="21" name="TextBox 20"/>
          <p:cNvSpPr txBox="1"/>
          <p:nvPr/>
        </p:nvSpPr>
        <p:spPr>
          <a:xfrm>
            <a:off x="2191052" y="4074140"/>
            <a:ext cx="5414963" cy="584775"/>
          </a:xfrm>
          <a:prstGeom prst="rect">
            <a:avLst/>
          </a:prstGeom>
          <a:gradFill>
            <a:gsLst>
              <a:gs pos="0">
                <a:srgbClr val="FFFF00"/>
              </a:gs>
              <a:gs pos="8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altLang="zh-CN" sz="3200" dirty="0" smtClean="0">
                <a:latin typeface="微软雅黑" pitchFamily="34" charset="-122"/>
                <a:ea typeface="微软雅黑" pitchFamily="34" charset="-122"/>
              </a:rPr>
              <a:t>36</a:t>
            </a:r>
            <a:r>
              <a:rPr lang="zh-CN" altLang="en-US" sz="3200" dirty="0" smtClean="0">
                <a:latin typeface="微软雅黑" pitchFamily="34" charset="-122"/>
                <a:ea typeface="微软雅黑" pitchFamily="34" charset="-122"/>
              </a:rPr>
              <a:t>课时（周</a:t>
            </a:r>
            <a:r>
              <a:rPr lang="en-US" altLang="zh-CN" sz="3200" dirty="0">
                <a:latin typeface="微软雅黑" pitchFamily="34" charset="-122"/>
                <a:ea typeface="微软雅黑" pitchFamily="34" charset="-122"/>
              </a:rPr>
              <a:t>2</a:t>
            </a:r>
            <a:r>
              <a:rPr lang="zh-CN" altLang="en-US" sz="3200" dirty="0" smtClean="0">
                <a:latin typeface="微软雅黑" pitchFamily="34" charset="-122"/>
                <a:ea typeface="微软雅黑" pitchFamily="34" charset="-122"/>
              </a:rPr>
              <a:t>课时）</a:t>
            </a:r>
            <a:r>
              <a:rPr lang="en-US" altLang="zh-CN" sz="3200" dirty="0" smtClean="0">
                <a:latin typeface="微软雅黑" pitchFamily="34" charset="-122"/>
                <a:ea typeface="微软雅黑" pitchFamily="34" charset="-122"/>
              </a:rPr>
              <a:t>/2</a:t>
            </a:r>
            <a:r>
              <a:rPr lang="zh-CN" altLang="en-US" sz="3200" dirty="0" smtClean="0">
                <a:latin typeface="微软雅黑" pitchFamily="34" charset="-122"/>
                <a:ea typeface="微软雅黑" pitchFamily="34" charset="-122"/>
              </a:rPr>
              <a:t>学分</a:t>
            </a:r>
            <a:endParaRPr lang="zh-CN" altLang="en-US" sz="3200" dirty="0">
              <a:latin typeface="微软雅黑" pitchFamily="34" charset="-122"/>
              <a:ea typeface="微软雅黑" pitchFamily="34" charset="-122"/>
            </a:endParaRPr>
          </a:p>
        </p:txBody>
      </p:sp>
      <p:graphicFrame>
        <p:nvGraphicFramePr>
          <p:cNvPr id="10" name="图表 9"/>
          <p:cNvGraphicFramePr/>
          <p:nvPr>
            <p:extLst>
              <p:ext uri="{D42A27DB-BD31-4B8C-83A1-F6EECF244321}">
                <p14:modId xmlns:p14="http://schemas.microsoft.com/office/powerpoint/2010/main" xmlns="" val="3273374847"/>
              </p:ext>
            </p:extLst>
          </p:nvPr>
        </p:nvGraphicFramePr>
        <p:xfrm>
          <a:off x="7900988" y="1828799"/>
          <a:ext cx="3757612" cy="3857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29881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dirty="0"/>
          </a:p>
        </p:txBody>
      </p:sp>
      <p:sp>
        <p:nvSpPr>
          <p:cNvPr id="5" name="页脚占位符 4"/>
          <p:cNvSpPr>
            <a:spLocks noGrp="1"/>
          </p:cNvSpPr>
          <p:nvPr>
            <p:ph type="ftr" sz="quarter" idx="11"/>
          </p:nvPr>
        </p:nvSpPr>
        <p:spPr/>
        <p:txBody>
          <a:bodyPr/>
          <a:lstStyle/>
          <a:p>
            <a:r>
              <a:rPr lang="zh-CN" altLang="en-US" smtClean="0"/>
              <a:t>交流沟通课程开发设计与实施</a:t>
            </a:r>
            <a:endParaRPr lang="zh-CN" altLang="en-US" dirty="0"/>
          </a:p>
        </p:txBody>
      </p:sp>
      <p:sp>
        <p:nvSpPr>
          <p:cNvPr id="6" name="灯片编号占位符 5"/>
          <p:cNvSpPr>
            <a:spLocks noGrp="1"/>
          </p:cNvSpPr>
          <p:nvPr>
            <p:ph type="sldNum" sz="quarter" idx="12"/>
          </p:nvPr>
        </p:nvSpPr>
        <p:spPr/>
        <p:txBody>
          <a:bodyPr/>
          <a:lstStyle/>
          <a:p>
            <a:fld id="{37BAE3DD-1438-497B-AF1D-B715E7EF5264}" type="slidenum">
              <a:rPr lang="zh-CN" altLang="en-US" smtClean="0"/>
              <a:pPr/>
              <a:t>15</a:t>
            </a:fld>
            <a:endParaRPr lang="zh-CN" altLang="en-US" dirty="0"/>
          </a:p>
        </p:txBody>
      </p:sp>
      <p:sp>
        <p:nvSpPr>
          <p:cNvPr id="12" name="Rectangle 1"/>
          <p:cNvSpPr>
            <a:spLocks noChangeArrowheads="1"/>
          </p:cNvSpPr>
          <p:nvPr/>
        </p:nvSpPr>
        <p:spPr bwMode="auto">
          <a:xfrm>
            <a:off x="380821" y="5147056"/>
            <a:ext cx="11392258"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1" fontAlgn="base" latinLnBrk="0" hangingPunct="1">
              <a:lnSpc>
                <a:spcPct val="100000"/>
              </a:lnSpc>
              <a:spcBef>
                <a:spcPct val="0"/>
              </a:spcBef>
              <a:spcAft>
                <a:spcPct val="0"/>
              </a:spcAft>
              <a:buClrTx/>
              <a:buSzTx/>
              <a:buFont typeface="Arial" pitchFamily="34" charset="0"/>
              <a:buChar char="•"/>
              <a:tabLst/>
            </a:pPr>
            <a:r>
              <a:rPr kumimoji="0" 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我院</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交流</a:t>
            </a:r>
            <a:r>
              <a:rPr kumimoji="0" 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沟通课课时安排有两种：</a:t>
            </a:r>
            <a:r>
              <a:rPr kumimoji="0" lang="en-US" alt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18</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课时（周</a:t>
            </a:r>
            <a:r>
              <a:rPr kumimoji="0" lang="en-US" alt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1</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课时）和</a:t>
            </a:r>
            <a:r>
              <a:rPr kumimoji="0" lang="en-US" alt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36</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课时（周</a:t>
            </a:r>
            <a:r>
              <a:rPr kumimoji="0" lang="en-US" alt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2</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课时）</a:t>
            </a:r>
            <a:endPar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宋体" pitchFamily="2" charset="-122"/>
            </a:endParaRPr>
          </a:p>
          <a:p>
            <a:pPr marL="285750" lvl="0" indent="-285750" eaLnBrk="0" fontAlgn="base" hangingPunct="0">
              <a:spcBef>
                <a:spcPct val="0"/>
              </a:spcBef>
              <a:spcAft>
                <a:spcPct val="0"/>
              </a:spcAft>
              <a:buFont typeface="Arial" pitchFamily="34" charset="0"/>
              <a:buChar char="•"/>
            </a:pP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这种灵活的课时安排，可以满足高职高专院校不同专业人才培养目标的需求，偏技术类的操作性性强的专业，以基础沟通为目标，可选</a:t>
            </a:r>
            <a:r>
              <a:rPr kumimoji="0" lang="en-US" alt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18</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课时；若专业偏商重文，则建议</a:t>
            </a:r>
            <a:r>
              <a:rPr kumimoji="0" lang="en-US" alt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36</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课时的</a:t>
            </a:r>
            <a:r>
              <a:rPr lang="zh-CN" altLang="en-US" b="1" dirty="0">
                <a:latin typeface="仿宋" pitchFamily="49" charset="-122"/>
                <a:ea typeface="仿宋" pitchFamily="49" charset="-122"/>
                <a:cs typeface="Times New Roman" pitchFamily="18" charset="0"/>
              </a:rPr>
              <a:t>“沟通提升”</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课时安排。</a:t>
            </a:r>
            <a:endPar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宋体" pitchFamily="2" charset="-122"/>
            </a:endParaRPr>
          </a:p>
          <a:p>
            <a:pPr marL="0" marR="0" lvl="0" indent="304800" defTabSz="914400" rtl="0" eaLnBrk="0" fontAlgn="base" latinLnBrk="0" hangingPunct="0">
              <a:lnSpc>
                <a:spcPct val="100000"/>
              </a:lnSpc>
              <a:spcBef>
                <a:spcPct val="0"/>
              </a:spcBef>
              <a:spcAft>
                <a:spcPct val="0"/>
              </a:spcAft>
              <a:buClrTx/>
              <a:buSzTx/>
              <a:buFontTx/>
              <a:buNone/>
              <a:tabLst/>
            </a:pPr>
            <a:endPar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宋体" pitchFamily="2" charset="-122"/>
            </a:endParaRPr>
          </a:p>
        </p:txBody>
      </p:sp>
      <p:grpSp>
        <p:nvGrpSpPr>
          <p:cNvPr id="13" name="组合 12"/>
          <p:cNvGrpSpPr/>
          <p:nvPr/>
        </p:nvGrpSpPr>
        <p:grpSpPr>
          <a:xfrm>
            <a:off x="470876" y="679940"/>
            <a:ext cx="6058512" cy="1039152"/>
            <a:chOff x="2086236" y="848671"/>
            <a:chExt cx="3997932" cy="817387"/>
          </a:xfrm>
        </p:grpSpPr>
        <p:sp>
          <p:nvSpPr>
            <p:cNvPr id="14" name="六边形 13"/>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smtClean="0">
                  <a:latin typeface="Calibri"/>
                  <a:ea typeface="微软雅黑" pitchFamily="34" charset="-122"/>
                </a:rPr>
                <a:t>3-2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15" name="直接箭头连接符 14"/>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16" name="TextBox 15"/>
            <p:cNvSpPr txBox="1"/>
            <p:nvPr/>
          </p:nvSpPr>
          <p:spPr>
            <a:xfrm>
              <a:off x="3071995" y="915566"/>
              <a:ext cx="2602477" cy="7504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教学内容的选取与组织</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17" name="组合 16"/>
          <p:cNvGrpSpPr/>
          <p:nvPr/>
        </p:nvGrpSpPr>
        <p:grpSpPr>
          <a:xfrm>
            <a:off x="-38100" y="0"/>
            <a:ext cx="12230100" cy="642939"/>
            <a:chOff x="-57150" y="0"/>
            <a:chExt cx="12230100" cy="642939"/>
          </a:xfrm>
        </p:grpSpPr>
        <p:sp>
          <p:nvSpPr>
            <p:cNvPr id="18" name="矩形 17"/>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pic>
        <p:nvPicPr>
          <p:cNvPr id="21"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59467" y="1432098"/>
            <a:ext cx="7837967" cy="3641003"/>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10164884" y="2074714"/>
            <a:ext cx="461665" cy="2249283"/>
          </a:xfrm>
          <a:prstGeom prst="rect">
            <a:avLst/>
          </a:prstGeom>
          <a:noFill/>
        </p:spPr>
        <p:txBody>
          <a:bodyPr vert="eaVert" wrap="square" rtlCol="0">
            <a:spAutoFit/>
          </a:bodyPr>
          <a:lstStyle/>
          <a:p>
            <a:r>
              <a:rPr lang="zh-CN" altLang="en-US" b="1" dirty="0" smtClean="0">
                <a:latin typeface="仿宋" pitchFamily="49" charset="-122"/>
                <a:ea typeface="仿宋" pitchFamily="49" charset="-122"/>
              </a:rPr>
              <a:t>课程内容安排示意图</a:t>
            </a:r>
            <a:endParaRPr lang="zh-CN" altLang="en-US" b="1" dirty="0">
              <a:latin typeface="仿宋" pitchFamily="49" charset="-122"/>
              <a:ea typeface="仿宋" pitchFamily="49" charset="-122"/>
            </a:endParaRPr>
          </a:p>
        </p:txBody>
      </p:sp>
    </p:spTree>
    <p:extLst>
      <p:ext uri="{BB962C8B-B14F-4D97-AF65-F5344CB8AC3E}">
        <p14:creationId xmlns:p14="http://schemas.microsoft.com/office/powerpoint/2010/main" xmlns="" val="2429091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3144204" y="1493982"/>
            <a:ext cx="1788793" cy="1812637"/>
            <a:chOff x="3208022" y="1493982"/>
            <a:chExt cx="1788793" cy="1812637"/>
          </a:xfrm>
        </p:grpSpPr>
        <p:sp>
          <p:nvSpPr>
            <p:cNvPr id="29" name="文本框 28"/>
            <p:cNvSpPr txBox="1"/>
            <p:nvPr/>
          </p:nvSpPr>
          <p:spPr>
            <a:xfrm>
              <a:off x="3355658"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4" name="文本框 33"/>
            <p:cNvSpPr txBox="1"/>
            <p:nvPr/>
          </p:nvSpPr>
          <p:spPr>
            <a:xfrm>
              <a:off x="3208022" y="192162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9" name="组合 38"/>
          <p:cNvGrpSpPr/>
          <p:nvPr/>
        </p:nvGrpSpPr>
        <p:grpSpPr>
          <a:xfrm>
            <a:off x="1086804" y="3526818"/>
            <a:ext cx="1788793" cy="999989"/>
            <a:chOff x="1090139" y="3526818"/>
            <a:chExt cx="1788793" cy="999989"/>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523220"/>
            </a:xfrm>
            <a:prstGeom prst="rect">
              <a:avLst/>
            </a:prstGeom>
            <a:noFill/>
          </p:spPr>
          <p:txBody>
            <a:bodyPr wrap="square" rtlCol="0">
              <a:spAutoFit/>
            </a:bodyPr>
            <a:lstStyle/>
            <a:p>
              <a:endParaRPr lang="zh-CN" altLang="en-US" sz="1400" dirty="0" smtClean="0">
                <a:solidFill>
                  <a:schemeClr val="bg1"/>
                </a:solidFill>
                <a:latin typeface="方正正准黑简体" panose="02000000000000000000" pitchFamily="2" charset="-122"/>
                <a:ea typeface="方正正准黑简体" panose="02000000000000000000" pitchFamily="2" charset="-122"/>
              </a:endParaRP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8" name="组合 37"/>
          <p:cNvGrpSpPr/>
          <p:nvPr/>
        </p:nvGrpSpPr>
        <p:grpSpPr>
          <a:xfrm>
            <a:off x="5201604" y="3526818"/>
            <a:ext cx="1788793" cy="1861765"/>
            <a:chOff x="5201603" y="3582144"/>
            <a:chExt cx="1788793" cy="1861765"/>
          </a:xfrm>
        </p:grpSpPr>
        <p:sp>
          <p:nvSpPr>
            <p:cNvPr id="31" name="文本框 30"/>
            <p:cNvSpPr txBox="1"/>
            <p:nvPr/>
          </p:nvSpPr>
          <p:spPr>
            <a:xfrm>
              <a:off x="5349239" y="3582144"/>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动画</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6" name="文本框 35"/>
            <p:cNvSpPr txBox="1"/>
            <p:nvPr/>
          </p:nvSpPr>
          <p:spPr>
            <a:xfrm>
              <a:off x="5201603" y="405891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16</a:t>
            </a:fld>
            <a:endParaRPr lang="zh-CN" altLang="en-US"/>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sp>
        <p:nvSpPr>
          <p:cNvPr id="8" name="Rectangle 2"/>
          <p:cNvSpPr>
            <a:spLocks noChangeArrowheads="1"/>
          </p:cNvSpPr>
          <p:nvPr/>
        </p:nvSpPr>
        <p:spPr bwMode="auto">
          <a:xfrm>
            <a:off x="385454" y="4895709"/>
            <a:ext cx="11382991" cy="1338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50000"/>
              </a:lnSpc>
              <a:spcBef>
                <a:spcPct val="0"/>
              </a:spcBef>
              <a:spcAft>
                <a:spcPct val="0"/>
              </a:spcAft>
              <a:buClrTx/>
              <a:buSzTx/>
              <a:buFont typeface="Arial" pitchFamily="34" charset="0"/>
              <a:buChar char="•"/>
              <a:tabLst/>
            </a:pPr>
            <a:r>
              <a:rPr kumimoji="0" 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为适应不断发展变化的现代人才岗位能力培养的需要，基于项目引导、任务驱动的教育思想，遵循科学性、先进性、可操作性等教育教学理念和规律的要求，该课程在积极吸收行业企业专家建议的基础上，将课程结构整体划分两大模块即</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a:t>
            </a:r>
            <a:r>
              <a:rPr kumimoji="0" 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基础沟通</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a:t>
            </a:r>
            <a:r>
              <a:rPr kumimoji="0" 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和</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a:t>
            </a:r>
            <a:r>
              <a:rPr kumimoji="0" 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沟通能力提升</a:t>
            </a:r>
            <a:r>
              <a:rPr kumimoji="0" lang="zh-CN" altLang="en-US"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a:t>
            </a:r>
            <a:r>
              <a:rPr kumimoji="0" lang="zh-CN" b="1"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两大模块，共七个项目。</a:t>
            </a:r>
            <a:endParaRPr kumimoji="0" lang="zh-CN" b="1" i="0" u="none" strike="noStrike" cap="none" normalizeH="0" baseline="0" dirty="0" smtClean="0">
              <a:ln>
                <a:noFill/>
              </a:ln>
              <a:solidFill>
                <a:schemeClr val="tx1"/>
              </a:solidFill>
              <a:effectLst/>
              <a:latin typeface="仿宋" pitchFamily="49" charset="-122"/>
              <a:ea typeface="仿宋" pitchFamily="49" charset="-122"/>
              <a:cs typeface="宋体" pitchFamily="2" charset="-122"/>
            </a:endParaRPr>
          </a:p>
        </p:txBody>
      </p:sp>
      <p:graphicFrame>
        <p:nvGraphicFramePr>
          <p:cNvPr id="20" name="表格 19"/>
          <p:cNvGraphicFramePr>
            <a:graphicFrameLocks noGrp="1"/>
          </p:cNvGraphicFramePr>
          <p:nvPr>
            <p:extLst>
              <p:ext uri="{D42A27DB-BD31-4B8C-83A1-F6EECF244321}">
                <p14:modId xmlns:p14="http://schemas.microsoft.com/office/powerpoint/2010/main" xmlns="" val="727631187"/>
              </p:ext>
            </p:extLst>
          </p:nvPr>
        </p:nvGraphicFramePr>
        <p:xfrm>
          <a:off x="1117600" y="1061848"/>
          <a:ext cx="9955927" cy="3668196"/>
        </p:xfrm>
        <a:graphic>
          <a:graphicData uri="http://schemas.openxmlformats.org/drawingml/2006/table">
            <a:tbl>
              <a:tblPr firstRow="1" firstCol="1" lastRow="1" lastCol="1" bandRow="1" bandCol="1">
                <a:tableStyleId>{5C22544A-7EE6-4342-B048-85BDC9FD1C3A}</a:tableStyleId>
              </a:tblPr>
              <a:tblGrid>
                <a:gridCol w="4239417"/>
                <a:gridCol w="2701068"/>
                <a:gridCol w="3015442"/>
              </a:tblGrid>
              <a:tr h="513290">
                <a:tc>
                  <a:txBody>
                    <a:bodyPr/>
                    <a:lstStyle/>
                    <a:p>
                      <a:pPr algn="just">
                        <a:lnSpc>
                          <a:spcPts val="1500"/>
                        </a:lnSpc>
                        <a:spcAft>
                          <a:spcPts val="0"/>
                        </a:spcAft>
                      </a:pPr>
                      <a:r>
                        <a:rPr lang="zh-CN" sz="1800" kern="100" dirty="0">
                          <a:solidFill>
                            <a:schemeClr val="bg1"/>
                          </a:solidFill>
                          <a:effectLst/>
                          <a:latin typeface="仿宋" pitchFamily="49" charset="-122"/>
                          <a:ea typeface="仿宋" pitchFamily="49" charset="-122"/>
                        </a:rPr>
                        <a:t>项目一</a:t>
                      </a:r>
                      <a:r>
                        <a:rPr lang="en-US" sz="1800" kern="100" dirty="0">
                          <a:solidFill>
                            <a:schemeClr val="bg1"/>
                          </a:solidFill>
                          <a:effectLst/>
                          <a:latin typeface="仿宋" pitchFamily="49" charset="-122"/>
                          <a:ea typeface="仿宋" pitchFamily="49" charset="-122"/>
                        </a:rPr>
                        <a:t>  </a:t>
                      </a:r>
                      <a:r>
                        <a:rPr lang="zh-CN" sz="1800" kern="100" dirty="0">
                          <a:solidFill>
                            <a:schemeClr val="bg1"/>
                          </a:solidFill>
                          <a:effectLst/>
                          <a:latin typeface="仿宋" pitchFamily="49" charset="-122"/>
                          <a:ea typeface="仿宋" pitchFamily="49" charset="-122"/>
                        </a:rPr>
                        <a:t>沟通再认知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rowSpan="4">
                  <a:txBody>
                    <a:bodyPr/>
                    <a:lstStyle/>
                    <a:p>
                      <a:pPr indent="200025" algn="just">
                        <a:lnSpc>
                          <a:spcPct val="100000"/>
                        </a:lnSpc>
                        <a:spcAft>
                          <a:spcPts val="0"/>
                        </a:spcAft>
                      </a:pPr>
                      <a:r>
                        <a:rPr lang="en-US" sz="1800" kern="100" dirty="0">
                          <a:solidFill>
                            <a:schemeClr val="bg1"/>
                          </a:solidFill>
                          <a:effectLst/>
                          <a:latin typeface="仿宋" pitchFamily="49" charset="-122"/>
                          <a:ea typeface="仿宋" pitchFamily="49" charset="-122"/>
                        </a:rPr>
                        <a:t>18</a:t>
                      </a:r>
                      <a:r>
                        <a:rPr lang="zh-CN" sz="1800" kern="100" dirty="0" smtClean="0">
                          <a:solidFill>
                            <a:schemeClr val="bg1"/>
                          </a:solidFill>
                          <a:effectLst/>
                          <a:latin typeface="仿宋" pitchFamily="49" charset="-122"/>
                          <a:ea typeface="仿宋" pitchFamily="49" charset="-122"/>
                        </a:rPr>
                        <a:t>课时“基础沟通”</a:t>
                      </a:r>
                      <a:endParaRPr lang="zh-CN" sz="1800" kern="100" dirty="0">
                        <a:solidFill>
                          <a:schemeClr val="bg1"/>
                        </a:solidFill>
                        <a:effectLst/>
                        <a:latin typeface="仿宋" pitchFamily="49" charset="-122"/>
                        <a:ea typeface="仿宋" pitchFamily="49" charset="-122"/>
                      </a:endParaRPr>
                    </a:p>
                    <a:p>
                      <a:pPr algn="just">
                        <a:lnSpc>
                          <a:spcPct val="100000"/>
                        </a:lnSpc>
                        <a:spcAft>
                          <a:spcPts val="0"/>
                        </a:spcAft>
                      </a:pPr>
                      <a:r>
                        <a:rPr lang="en-US" altLang="zh-CN" sz="1800" kern="100" dirty="0" smtClean="0">
                          <a:solidFill>
                            <a:schemeClr val="bg1"/>
                          </a:solidFill>
                          <a:effectLst/>
                          <a:latin typeface="仿宋" pitchFamily="49" charset="-122"/>
                          <a:ea typeface="仿宋" pitchFamily="49" charset="-122"/>
                        </a:rPr>
                        <a:t>【</a:t>
                      </a:r>
                      <a:r>
                        <a:rPr lang="zh-CN" sz="1800" kern="100" dirty="0" smtClean="0">
                          <a:solidFill>
                            <a:schemeClr val="bg1"/>
                          </a:solidFill>
                          <a:effectLst/>
                          <a:latin typeface="仿宋" pitchFamily="49" charset="-122"/>
                          <a:ea typeface="仿宋" pitchFamily="49" charset="-122"/>
                        </a:rPr>
                        <a:t>定位</a:t>
                      </a:r>
                      <a:r>
                        <a:rPr lang="en-US" altLang="zh-CN" sz="1800" kern="100" dirty="0" smtClean="0">
                          <a:solidFill>
                            <a:schemeClr val="bg1"/>
                          </a:solidFill>
                          <a:effectLst/>
                          <a:latin typeface="仿宋" pitchFamily="49" charset="-122"/>
                          <a:ea typeface="仿宋" pitchFamily="49" charset="-122"/>
                        </a:rPr>
                        <a:t>】</a:t>
                      </a:r>
                      <a:r>
                        <a:rPr lang="zh-CN" altLang="en-US" sz="1800" kern="100" dirty="0" smtClean="0">
                          <a:solidFill>
                            <a:schemeClr val="bg1"/>
                          </a:solidFill>
                          <a:effectLst/>
                          <a:latin typeface="仿宋" pitchFamily="49" charset="-122"/>
                          <a:ea typeface="仿宋" pitchFamily="49" charset="-122"/>
                        </a:rPr>
                        <a:t>培养</a:t>
                      </a:r>
                      <a:r>
                        <a:rPr lang="zh-CN" sz="1800" kern="100" dirty="0" smtClean="0">
                          <a:solidFill>
                            <a:schemeClr val="bg1"/>
                          </a:solidFill>
                          <a:effectLst/>
                          <a:latin typeface="仿宋" pitchFamily="49" charset="-122"/>
                          <a:ea typeface="仿宋" pitchFamily="49" charset="-122"/>
                        </a:rPr>
                        <a:t>沟通意识，</a:t>
                      </a:r>
                      <a:r>
                        <a:rPr lang="zh-CN" altLang="en-US" sz="1800" kern="100" dirty="0" smtClean="0">
                          <a:solidFill>
                            <a:schemeClr val="bg1"/>
                          </a:solidFill>
                          <a:effectLst/>
                          <a:latin typeface="仿宋" pitchFamily="49" charset="-122"/>
                          <a:ea typeface="仿宋" pitchFamily="49" charset="-122"/>
                        </a:rPr>
                        <a:t>实现意识内化，了解常见沟通障碍，掌握</a:t>
                      </a:r>
                      <a:r>
                        <a:rPr lang="zh-CN" sz="1800" kern="100" dirty="0" smtClean="0">
                          <a:solidFill>
                            <a:schemeClr val="bg1"/>
                          </a:solidFill>
                          <a:effectLst/>
                          <a:latin typeface="仿宋" pitchFamily="49" charset="-122"/>
                          <a:ea typeface="仿宋" pitchFamily="49" charset="-122"/>
                        </a:rPr>
                        <a:t>常用</a:t>
                      </a:r>
                      <a:r>
                        <a:rPr lang="zh-CN" altLang="zh-CN" sz="1800" kern="100" dirty="0" smtClean="0">
                          <a:solidFill>
                            <a:schemeClr val="bg1"/>
                          </a:solidFill>
                          <a:effectLst/>
                          <a:latin typeface="仿宋" pitchFamily="49" charset="-122"/>
                          <a:ea typeface="仿宋" pitchFamily="49" charset="-122"/>
                        </a:rPr>
                        <a:t>沟通</a:t>
                      </a:r>
                      <a:r>
                        <a:rPr lang="zh-CN" altLang="en-US" sz="1800" kern="100" dirty="0" smtClean="0">
                          <a:solidFill>
                            <a:schemeClr val="bg1"/>
                          </a:solidFill>
                          <a:effectLst/>
                          <a:latin typeface="仿宋" pitchFamily="49" charset="-122"/>
                          <a:ea typeface="仿宋" pitchFamily="49" charset="-122"/>
                        </a:rPr>
                        <a:t>的技巧</a:t>
                      </a:r>
                      <a:endParaRPr lang="zh-CN" sz="1800" kern="100" dirty="0">
                        <a:solidFill>
                          <a:schemeClr val="bg1"/>
                        </a:solidFill>
                        <a:effectLst/>
                        <a:latin typeface="仿宋" pitchFamily="49" charset="-122"/>
                        <a:ea typeface="仿宋"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rowSpan="7">
                  <a:txBody>
                    <a:bodyPr/>
                    <a:lstStyle/>
                    <a:p>
                      <a:pPr algn="l">
                        <a:lnSpc>
                          <a:spcPct val="150000"/>
                        </a:lnSpc>
                        <a:spcAft>
                          <a:spcPts val="0"/>
                        </a:spcAft>
                      </a:pPr>
                      <a:r>
                        <a:rPr lang="en-US" sz="1800" kern="100" dirty="0" smtClean="0">
                          <a:solidFill>
                            <a:srgbClr val="FFFF00"/>
                          </a:solidFill>
                          <a:effectLst/>
                          <a:latin typeface="仿宋" pitchFamily="49" charset="-122"/>
                          <a:ea typeface="仿宋" pitchFamily="49" charset="-122"/>
                        </a:rPr>
                        <a:t>36</a:t>
                      </a:r>
                      <a:r>
                        <a:rPr lang="zh-CN" sz="1800" kern="100" dirty="0" smtClean="0">
                          <a:solidFill>
                            <a:srgbClr val="FFFF00"/>
                          </a:solidFill>
                          <a:effectLst/>
                          <a:latin typeface="仿宋" pitchFamily="49" charset="-122"/>
                          <a:ea typeface="仿宋" pitchFamily="49" charset="-122"/>
                        </a:rPr>
                        <a:t>课时“</a:t>
                      </a:r>
                      <a:r>
                        <a:rPr lang="zh-CN" altLang="zh-CN" sz="1800" kern="100" dirty="0" smtClean="0">
                          <a:solidFill>
                            <a:srgbClr val="FFFF00"/>
                          </a:solidFill>
                          <a:effectLst/>
                          <a:latin typeface="仿宋" pitchFamily="49" charset="-122"/>
                          <a:ea typeface="仿宋" pitchFamily="49" charset="-122"/>
                        </a:rPr>
                        <a:t>沟通</a:t>
                      </a:r>
                      <a:r>
                        <a:rPr lang="zh-CN" sz="1800" kern="100" dirty="0" smtClean="0">
                          <a:solidFill>
                            <a:srgbClr val="FFFF00"/>
                          </a:solidFill>
                          <a:effectLst/>
                          <a:latin typeface="仿宋" pitchFamily="49" charset="-122"/>
                          <a:ea typeface="仿宋" pitchFamily="49" charset="-122"/>
                        </a:rPr>
                        <a:t>提升”</a:t>
                      </a:r>
                      <a:endParaRPr lang="zh-CN" sz="1800" kern="100" dirty="0">
                        <a:solidFill>
                          <a:srgbClr val="FFFF00"/>
                        </a:solidFill>
                        <a:effectLst/>
                        <a:latin typeface="仿宋" pitchFamily="49" charset="-122"/>
                        <a:ea typeface="仿宋" pitchFamily="49" charset="-122"/>
                      </a:endParaRPr>
                    </a:p>
                    <a:p>
                      <a:pPr algn="l">
                        <a:lnSpc>
                          <a:spcPct val="150000"/>
                        </a:lnSpc>
                        <a:spcAft>
                          <a:spcPts val="0"/>
                        </a:spcAft>
                      </a:pPr>
                      <a:r>
                        <a:rPr lang="en-US" altLang="zh-CN" sz="1800" kern="100" dirty="0" smtClean="0">
                          <a:solidFill>
                            <a:srgbClr val="FFFF00"/>
                          </a:solidFill>
                          <a:effectLst/>
                          <a:latin typeface="仿宋" pitchFamily="49" charset="-122"/>
                          <a:ea typeface="仿宋" pitchFamily="49" charset="-122"/>
                        </a:rPr>
                        <a:t>【</a:t>
                      </a:r>
                      <a:r>
                        <a:rPr lang="zh-CN" sz="1800" kern="100" dirty="0" smtClean="0">
                          <a:solidFill>
                            <a:srgbClr val="FFFF00"/>
                          </a:solidFill>
                          <a:effectLst/>
                          <a:latin typeface="仿宋" pitchFamily="49" charset="-122"/>
                          <a:ea typeface="仿宋" pitchFamily="49" charset="-122"/>
                        </a:rPr>
                        <a:t>定位</a:t>
                      </a:r>
                      <a:r>
                        <a:rPr lang="en-US" altLang="zh-CN" sz="1800" kern="100" dirty="0" smtClean="0">
                          <a:solidFill>
                            <a:srgbClr val="FFFF00"/>
                          </a:solidFill>
                          <a:effectLst/>
                          <a:latin typeface="仿宋" pitchFamily="49" charset="-122"/>
                          <a:ea typeface="仿宋" pitchFamily="49" charset="-122"/>
                        </a:rPr>
                        <a:t>】</a:t>
                      </a:r>
                      <a:r>
                        <a:rPr lang="zh-CN" sz="1800" kern="100" dirty="0" smtClean="0">
                          <a:solidFill>
                            <a:srgbClr val="FFFF00"/>
                          </a:solidFill>
                          <a:effectLst/>
                          <a:latin typeface="仿宋" pitchFamily="49" charset="-122"/>
                          <a:ea typeface="仿宋" pitchFamily="49" charset="-122"/>
                        </a:rPr>
                        <a:t>沟通</a:t>
                      </a:r>
                      <a:r>
                        <a:rPr lang="zh-CN" sz="1800" kern="100" dirty="0">
                          <a:solidFill>
                            <a:srgbClr val="FFFF00"/>
                          </a:solidFill>
                          <a:effectLst/>
                          <a:latin typeface="仿宋" pitchFamily="49" charset="-122"/>
                          <a:ea typeface="仿宋" pitchFamily="49" charset="-122"/>
                        </a:rPr>
                        <a:t>意识</a:t>
                      </a:r>
                      <a:r>
                        <a:rPr lang="zh-CN" sz="1800" kern="100" dirty="0" smtClean="0">
                          <a:solidFill>
                            <a:srgbClr val="FFFF00"/>
                          </a:solidFill>
                          <a:effectLst/>
                          <a:latin typeface="仿宋" pitchFamily="49" charset="-122"/>
                          <a:ea typeface="仿宋" pitchFamily="49" charset="-122"/>
                        </a:rPr>
                        <a:t>培养</a:t>
                      </a:r>
                      <a:r>
                        <a:rPr lang="zh-CN" altLang="en-US" sz="1800" kern="100" dirty="0" smtClean="0">
                          <a:solidFill>
                            <a:srgbClr val="FFFF00"/>
                          </a:solidFill>
                          <a:effectLst/>
                          <a:latin typeface="仿宋" pitchFamily="49" charset="-122"/>
                          <a:ea typeface="仿宋" pitchFamily="49" charset="-122"/>
                        </a:rPr>
                        <a:t>，掌握常见的</a:t>
                      </a:r>
                      <a:r>
                        <a:rPr lang="zh-CN" sz="1800" kern="100" dirty="0" smtClean="0">
                          <a:solidFill>
                            <a:srgbClr val="FFFF00"/>
                          </a:solidFill>
                          <a:effectLst/>
                          <a:latin typeface="仿宋" pitchFamily="49" charset="-122"/>
                          <a:ea typeface="仿宋" pitchFamily="49" charset="-122"/>
                        </a:rPr>
                        <a:t>沟通技巧</a:t>
                      </a:r>
                      <a:r>
                        <a:rPr lang="zh-CN" altLang="en-US" sz="1800" kern="100" dirty="0" smtClean="0">
                          <a:solidFill>
                            <a:srgbClr val="FFFF00"/>
                          </a:solidFill>
                          <a:effectLst/>
                          <a:latin typeface="仿宋" pitchFamily="49" charset="-122"/>
                          <a:ea typeface="仿宋" pitchFamily="49" charset="-122"/>
                        </a:rPr>
                        <a:t>，</a:t>
                      </a:r>
                      <a:r>
                        <a:rPr lang="zh-CN" sz="1800" kern="100" dirty="0" smtClean="0">
                          <a:solidFill>
                            <a:srgbClr val="FFFF00"/>
                          </a:solidFill>
                          <a:effectLst/>
                          <a:latin typeface="仿宋" pitchFamily="49" charset="-122"/>
                          <a:ea typeface="仿宋" pitchFamily="49" charset="-122"/>
                        </a:rPr>
                        <a:t>组织</a:t>
                      </a:r>
                      <a:r>
                        <a:rPr lang="zh-CN" sz="1800" kern="100" dirty="0">
                          <a:solidFill>
                            <a:srgbClr val="FFFF00"/>
                          </a:solidFill>
                          <a:effectLst/>
                          <a:latin typeface="仿宋" pitchFamily="49" charset="-122"/>
                          <a:ea typeface="仿宋" pitchFamily="49" charset="-122"/>
                        </a:rPr>
                        <a:t>内外沟通状况分析，沟通情景讲解；团队精神的培养，团队高效合作技巧</a:t>
                      </a:r>
                      <a:r>
                        <a:rPr lang="zh-CN" sz="1800" kern="100" dirty="0" smtClean="0">
                          <a:solidFill>
                            <a:srgbClr val="FFFF00"/>
                          </a:solidFill>
                          <a:effectLst/>
                          <a:latin typeface="仿宋" pitchFamily="49" charset="-122"/>
                          <a:ea typeface="仿宋" pitchFamily="49" charset="-122"/>
                        </a:rPr>
                        <a:t>；</a:t>
                      </a:r>
                      <a:r>
                        <a:rPr lang="zh-CN" altLang="en-US" sz="1800" kern="100" dirty="0" smtClean="0">
                          <a:solidFill>
                            <a:srgbClr val="FFFF00"/>
                          </a:solidFill>
                          <a:effectLst/>
                          <a:latin typeface="仿宋" pitchFamily="49" charset="-122"/>
                          <a:ea typeface="仿宋" pitchFamily="49" charset="-122"/>
                        </a:rPr>
                        <a:t>网络沟通技巧；实现</a:t>
                      </a:r>
                      <a:r>
                        <a:rPr lang="zh-CN" sz="1800" kern="100" dirty="0" smtClean="0">
                          <a:solidFill>
                            <a:srgbClr val="FFFF00"/>
                          </a:solidFill>
                          <a:effectLst/>
                          <a:latin typeface="仿宋" pitchFamily="49" charset="-122"/>
                          <a:ea typeface="仿宋" pitchFamily="49" charset="-122"/>
                        </a:rPr>
                        <a:t>沟通</a:t>
                      </a:r>
                      <a:r>
                        <a:rPr lang="zh-CN" sz="1800" kern="100" dirty="0">
                          <a:solidFill>
                            <a:srgbClr val="FFFF00"/>
                          </a:solidFill>
                          <a:effectLst/>
                          <a:latin typeface="仿宋" pitchFamily="49" charset="-122"/>
                          <a:ea typeface="仿宋" pitchFamily="49" charset="-122"/>
                        </a:rPr>
                        <a:t>能力的</a:t>
                      </a:r>
                      <a:r>
                        <a:rPr lang="zh-CN" sz="1800" kern="100" dirty="0" smtClean="0">
                          <a:solidFill>
                            <a:srgbClr val="FFFF00"/>
                          </a:solidFill>
                          <a:effectLst/>
                          <a:latin typeface="仿宋" pitchFamily="49" charset="-122"/>
                          <a:ea typeface="仿宋" pitchFamily="49" charset="-122"/>
                        </a:rPr>
                        <a:t>迁移</a:t>
                      </a:r>
                      <a:r>
                        <a:rPr lang="zh-CN" altLang="en-US" sz="1800" kern="100" dirty="0" smtClean="0">
                          <a:solidFill>
                            <a:srgbClr val="FFFF00"/>
                          </a:solidFill>
                          <a:effectLst/>
                          <a:latin typeface="仿宋" pitchFamily="49" charset="-122"/>
                          <a:ea typeface="仿宋" pitchFamily="49" charset="-122"/>
                        </a:rPr>
                        <a:t>，提升职业人素养。</a:t>
                      </a:r>
                      <a:endParaRPr lang="zh-CN" sz="1800" kern="100" dirty="0">
                        <a:solidFill>
                          <a:srgbClr val="FFFF00"/>
                        </a:solidFill>
                        <a:effectLst/>
                        <a:latin typeface="仿宋" pitchFamily="49" charset="-122"/>
                        <a:ea typeface="仿宋"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573">
                <a:tc>
                  <a:txBody>
                    <a:bodyPr/>
                    <a:lstStyle/>
                    <a:p>
                      <a:pPr algn="just">
                        <a:lnSpc>
                          <a:spcPts val="1500"/>
                        </a:lnSpc>
                        <a:spcAft>
                          <a:spcPts val="0"/>
                        </a:spcAft>
                      </a:pPr>
                      <a:r>
                        <a:rPr lang="zh-CN" sz="1800" kern="100" dirty="0">
                          <a:solidFill>
                            <a:schemeClr val="bg1"/>
                          </a:solidFill>
                          <a:effectLst/>
                          <a:latin typeface="仿宋" pitchFamily="49" charset="-122"/>
                          <a:ea typeface="仿宋" pitchFamily="49" charset="-122"/>
                        </a:rPr>
                        <a:t>项目二</a:t>
                      </a:r>
                      <a:r>
                        <a:rPr lang="en-US" sz="1800" kern="100" dirty="0">
                          <a:solidFill>
                            <a:schemeClr val="bg1"/>
                          </a:solidFill>
                          <a:effectLst/>
                          <a:latin typeface="仿宋" pitchFamily="49" charset="-122"/>
                          <a:ea typeface="仿宋" pitchFamily="49" charset="-122"/>
                        </a:rPr>
                        <a:t>  </a:t>
                      </a:r>
                      <a:r>
                        <a:rPr lang="zh-CN" sz="1800" kern="100" dirty="0">
                          <a:solidFill>
                            <a:schemeClr val="bg1"/>
                          </a:solidFill>
                          <a:effectLst/>
                          <a:latin typeface="仿宋" pitchFamily="49" charset="-122"/>
                          <a:ea typeface="仿宋" pitchFamily="49" charset="-122"/>
                        </a:rPr>
                        <a:t>非语言沟通的控制</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vMerge="1">
                  <a:txBody>
                    <a:bodyPr/>
                    <a:lstStyle/>
                    <a:p>
                      <a:endParaRPr lang="zh-CN" altLang="en-US"/>
                    </a:p>
                  </a:txBody>
                  <a:tcPr/>
                </a:tc>
                <a:tc vMerge="1">
                  <a:txBody>
                    <a:bodyPr/>
                    <a:lstStyle/>
                    <a:p>
                      <a:endParaRPr lang="zh-CN" altLang="en-US"/>
                    </a:p>
                  </a:txBody>
                  <a:tcPr/>
                </a:tc>
              </a:tr>
              <a:tr h="516023">
                <a:tc>
                  <a:txBody>
                    <a:bodyPr/>
                    <a:lstStyle/>
                    <a:p>
                      <a:pPr algn="just">
                        <a:lnSpc>
                          <a:spcPts val="1500"/>
                        </a:lnSpc>
                        <a:spcAft>
                          <a:spcPts val="0"/>
                        </a:spcAft>
                      </a:pPr>
                      <a:r>
                        <a:rPr lang="zh-CN" sz="1800" kern="100" dirty="0">
                          <a:solidFill>
                            <a:schemeClr val="bg1"/>
                          </a:solidFill>
                          <a:effectLst/>
                          <a:latin typeface="仿宋" pitchFamily="49" charset="-122"/>
                          <a:ea typeface="仿宋" pitchFamily="49" charset="-122"/>
                        </a:rPr>
                        <a:t>项目三</a:t>
                      </a:r>
                      <a:r>
                        <a:rPr lang="en-US" sz="1800" kern="100" dirty="0">
                          <a:solidFill>
                            <a:schemeClr val="bg1"/>
                          </a:solidFill>
                          <a:effectLst/>
                          <a:latin typeface="仿宋" pitchFamily="49" charset="-122"/>
                          <a:ea typeface="仿宋" pitchFamily="49" charset="-122"/>
                        </a:rPr>
                        <a:t>  </a:t>
                      </a:r>
                      <a:r>
                        <a:rPr lang="zh-CN" sz="1800" kern="100" dirty="0">
                          <a:solidFill>
                            <a:schemeClr val="bg1"/>
                          </a:solidFill>
                          <a:effectLst/>
                          <a:latin typeface="仿宋" pitchFamily="49" charset="-122"/>
                          <a:ea typeface="仿宋" pitchFamily="49" charset="-122"/>
                        </a:rPr>
                        <a:t>语言沟通技巧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vMerge="1">
                  <a:txBody>
                    <a:bodyPr/>
                    <a:lstStyle/>
                    <a:p>
                      <a:endParaRPr lang="zh-CN" altLang="en-US"/>
                    </a:p>
                  </a:txBody>
                  <a:tcPr/>
                </a:tc>
                <a:tc vMerge="1">
                  <a:txBody>
                    <a:bodyPr/>
                    <a:lstStyle/>
                    <a:p>
                      <a:endParaRPr lang="zh-CN" altLang="en-US"/>
                    </a:p>
                  </a:txBody>
                  <a:tcPr/>
                </a:tc>
              </a:tr>
              <a:tr h="573588">
                <a:tc>
                  <a:txBody>
                    <a:bodyPr/>
                    <a:lstStyle/>
                    <a:p>
                      <a:pPr algn="just">
                        <a:lnSpc>
                          <a:spcPts val="1500"/>
                        </a:lnSpc>
                        <a:spcAft>
                          <a:spcPts val="0"/>
                        </a:spcAft>
                      </a:pPr>
                      <a:r>
                        <a:rPr lang="zh-CN" sz="1800" kern="100" dirty="0">
                          <a:solidFill>
                            <a:schemeClr val="bg1"/>
                          </a:solidFill>
                          <a:effectLst/>
                          <a:latin typeface="仿宋" pitchFamily="49" charset="-122"/>
                          <a:ea typeface="仿宋" pitchFamily="49" charset="-122"/>
                        </a:rPr>
                        <a:t>项目四</a:t>
                      </a:r>
                      <a:r>
                        <a:rPr lang="en-US" sz="1800" kern="100" dirty="0">
                          <a:solidFill>
                            <a:schemeClr val="bg1"/>
                          </a:solidFill>
                          <a:effectLst/>
                          <a:latin typeface="仿宋" pitchFamily="49" charset="-122"/>
                          <a:ea typeface="仿宋" pitchFamily="49" charset="-122"/>
                        </a:rPr>
                        <a:t>  </a:t>
                      </a:r>
                      <a:r>
                        <a:rPr lang="zh-CN" sz="1800" kern="100" dirty="0">
                          <a:solidFill>
                            <a:schemeClr val="bg1"/>
                          </a:solidFill>
                          <a:effectLst/>
                          <a:latin typeface="仿宋" pitchFamily="49" charset="-122"/>
                          <a:ea typeface="仿宋" pitchFamily="49" charset="-122"/>
                        </a:rPr>
                        <a:t>人际沟通</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vMerge="1">
                  <a:txBody>
                    <a:bodyPr/>
                    <a:lstStyle/>
                    <a:p>
                      <a:endParaRPr lang="zh-CN" altLang="en-US"/>
                    </a:p>
                  </a:txBody>
                  <a:tcPr/>
                </a:tc>
                <a:tc vMerge="1">
                  <a:txBody>
                    <a:bodyPr/>
                    <a:lstStyle/>
                    <a:p>
                      <a:endParaRPr lang="zh-CN" altLang="en-US"/>
                    </a:p>
                  </a:txBody>
                  <a:tcPr/>
                </a:tc>
              </a:tr>
              <a:tr h="491552">
                <a:tc gridSpan="2">
                  <a:txBody>
                    <a:bodyPr/>
                    <a:lstStyle/>
                    <a:p>
                      <a:pPr algn="just">
                        <a:lnSpc>
                          <a:spcPts val="1500"/>
                        </a:lnSpc>
                        <a:spcAft>
                          <a:spcPts val="0"/>
                        </a:spcAft>
                      </a:pPr>
                      <a:r>
                        <a:rPr lang="zh-CN" sz="1800" kern="100" dirty="0">
                          <a:solidFill>
                            <a:srgbClr val="FFFF00"/>
                          </a:solidFill>
                          <a:effectLst/>
                          <a:latin typeface="仿宋" pitchFamily="49" charset="-122"/>
                          <a:ea typeface="仿宋" pitchFamily="49" charset="-122"/>
                        </a:rPr>
                        <a:t>项目五</a:t>
                      </a:r>
                      <a:r>
                        <a:rPr lang="en-US" sz="1800" kern="100" dirty="0">
                          <a:solidFill>
                            <a:srgbClr val="FFFF00"/>
                          </a:solidFill>
                          <a:effectLst/>
                          <a:latin typeface="仿宋" pitchFamily="49" charset="-122"/>
                          <a:ea typeface="仿宋" pitchFamily="49" charset="-122"/>
                        </a:rPr>
                        <a:t>  </a:t>
                      </a:r>
                      <a:r>
                        <a:rPr lang="zh-CN" sz="1800" kern="100" dirty="0">
                          <a:solidFill>
                            <a:srgbClr val="FFFF00"/>
                          </a:solidFill>
                          <a:effectLst/>
                          <a:latin typeface="仿宋" pitchFamily="49" charset="-122"/>
                          <a:ea typeface="仿宋" pitchFamily="49" charset="-122"/>
                        </a:rPr>
                        <a:t>组织沟通</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CN" altLang="en-US"/>
                    </a:p>
                  </a:txBody>
                  <a:tcPr/>
                </a:tc>
                <a:tc vMerge="1">
                  <a:txBody>
                    <a:bodyPr/>
                    <a:lstStyle/>
                    <a:p>
                      <a:endParaRPr lang="zh-CN" altLang="en-US"/>
                    </a:p>
                  </a:txBody>
                  <a:tcPr/>
                </a:tc>
              </a:tr>
              <a:tr h="567436">
                <a:tc gridSpan="2">
                  <a:txBody>
                    <a:bodyPr/>
                    <a:lstStyle/>
                    <a:p>
                      <a:pPr algn="just">
                        <a:lnSpc>
                          <a:spcPts val="1500"/>
                        </a:lnSpc>
                        <a:spcAft>
                          <a:spcPts val="0"/>
                        </a:spcAft>
                      </a:pPr>
                      <a:r>
                        <a:rPr lang="zh-CN" sz="1800" kern="100" dirty="0">
                          <a:solidFill>
                            <a:srgbClr val="FFFF00"/>
                          </a:solidFill>
                          <a:effectLst/>
                          <a:latin typeface="仿宋" pitchFamily="49" charset="-122"/>
                          <a:ea typeface="仿宋" pitchFamily="49" charset="-122"/>
                        </a:rPr>
                        <a:t>项目六</a:t>
                      </a:r>
                      <a:r>
                        <a:rPr lang="en-US" sz="1800" kern="100" dirty="0">
                          <a:solidFill>
                            <a:srgbClr val="FFFF00"/>
                          </a:solidFill>
                          <a:effectLst/>
                          <a:latin typeface="仿宋" pitchFamily="49" charset="-122"/>
                          <a:ea typeface="仿宋" pitchFamily="49" charset="-122"/>
                        </a:rPr>
                        <a:t>  </a:t>
                      </a:r>
                      <a:r>
                        <a:rPr lang="zh-CN" sz="1800" kern="100" dirty="0">
                          <a:solidFill>
                            <a:srgbClr val="FFFF00"/>
                          </a:solidFill>
                          <a:effectLst/>
                          <a:latin typeface="仿宋" pitchFamily="49" charset="-122"/>
                          <a:ea typeface="仿宋" pitchFamily="49" charset="-122"/>
                        </a:rPr>
                        <a:t>团队沟通</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CN" altLang="en-US"/>
                    </a:p>
                  </a:txBody>
                  <a:tcPr/>
                </a:tc>
                <a:tc vMerge="1">
                  <a:txBody>
                    <a:bodyPr/>
                    <a:lstStyle/>
                    <a:p>
                      <a:endParaRPr lang="zh-CN" altLang="en-US"/>
                    </a:p>
                  </a:txBody>
                  <a:tcPr/>
                </a:tc>
              </a:tr>
              <a:tr h="583734">
                <a:tc gridSpan="2">
                  <a:txBody>
                    <a:bodyPr/>
                    <a:lstStyle/>
                    <a:p>
                      <a:pPr algn="just">
                        <a:lnSpc>
                          <a:spcPts val="1500"/>
                        </a:lnSpc>
                        <a:spcAft>
                          <a:spcPts val="0"/>
                        </a:spcAft>
                      </a:pPr>
                      <a:r>
                        <a:rPr lang="zh-CN" sz="1800" kern="100" dirty="0">
                          <a:solidFill>
                            <a:srgbClr val="FFFF00"/>
                          </a:solidFill>
                          <a:effectLst/>
                          <a:latin typeface="仿宋" pitchFamily="49" charset="-122"/>
                          <a:ea typeface="仿宋" pitchFamily="49" charset="-122"/>
                        </a:rPr>
                        <a:t>项目七</a:t>
                      </a:r>
                      <a:r>
                        <a:rPr lang="en-US" sz="1800" kern="100" dirty="0">
                          <a:solidFill>
                            <a:srgbClr val="FFFF00"/>
                          </a:solidFill>
                          <a:effectLst/>
                          <a:latin typeface="仿宋" pitchFamily="49" charset="-122"/>
                          <a:ea typeface="仿宋" pitchFamily="49" charset="-122"/>
                        </a:rPr>
                        <a:t>  </a:t>
                      </a:r>
                      <a:r>
                        <a:rPr lang="zh-CN" sz="1800" kern="100" dirty="0">
                          <a:solidFill>
                            <a:srgbClr val="FFFF00"/>
                          </a:solidFill>
                          <a:effectLst/>
                          <a:latin typeface="仿宋" pitchFamily="49" charset="-122"/>
                          <a:ea typeface="仿宋" pitchFamily="49" charset="-122"/>
                        </a:rPr>
                        <a:t>网络沟通</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CN" altLang="en-US"/>
                    </a:p>
                  </a:txBody>
                  <a:tcPr/>
                </a:tc>
                <a:tc vMerge="1">
                  <a:txBody>
                    <a:bodyPr/>
                    <a:lstStyle/>
                    <a:p>
                      <a:endParaRPr lang="zh-CN" altLang="en-US"/>
                    </a:p>
                  </a:txBody>
                  <a:tcPr/>
                </a:tc>
              </a:tr>
            </a:tbl>
          </a:graphicData>
        </a:graphic>
      </p:graphicFrame>
    </p:spTree>
    <p:extLst>
      <p:ext uri="{BB962C8B-B14F-4D97-AF65-F5344CB8AC3E}">
        <p14:creationId xmlns:p14="http://schemas.microsoft.com/office/powerpoint/2010/main" xmlns="" val="2870612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3144204" y="1493982"/>
            <a:ext cx="1788793" cy="1812637"/>
            <a:chOff x="3208022" y="1493982"/>
            <a:chExt cx="1788793" cy="1812637"/>
          </a:xfrm>
        </p:grpSpPr>
        <p:sp>
          <p:nvSpPr>
            <p:cNvPr id="29" name="文本框 28"/>
            <p:cNvSpPr txBox="1"/>
            <p:nvPr/>
          </p:nvSpPr>
          <p:spPr>
            <a:xfrm>
              <a:off x="3355658"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4" name="文本框 33"/>
            <p:cNvSpPr txBox="1"/>
            <p:nvPr/>
          </p:nvSpPr>
          <p:spPr>
            <a:xfrm>
              <a:off x="3208022" y="192162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9" name="组合 38"/>
          <p:cNvGrpSpPr/>
          <p:nvPr/>
        </p:nvGrpSpPr>
        <p:grpSpPr>
          <a:xfrm>
            <a:off x="1086804" y="3526818"/>
            <a:ext cx="1788793" cy="999989"/>
            <a:chOff x="1090139" y="3526818"/>
            <a:chExt cx="1788793" cy="999989"/>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523220"/>
            </a:xfrm>
            <a:prstGeom prst="rect">
              <a:avLst/>
            </a:prstGeom>
            <a:noFill/>
          </p:spPr>
          <p:txBody>
            <a:bodyPr wrap="square" rtlCol="0">
              <a:spAutoFit/>
            </a:bodyPr>
            <a:lstStyle/>
            <a:p>
              <a:endParaRPr lang="zh-CN" altLang="en-US" sz="1400" dirty="0" smtClean="0">
                <a:solidFill>
                  <a:schemeClr val="bg1"/>
                </a:solidFill>
                <a:latin typeface="方正正准黑简体" panose="02000000000000000000" pitchFamily="2" charset="-122"/>
                <a:ea typeface="方正正准黑简体" panose="02000000000000000000" pitchFamily="2" charset="-122"/>
              </a:endParaRP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8" name="组合 37"/>
          <p:cNvGrpSpPr/>
          <p:nvPr/>
        </p:nvGrpSpPr>
        <p:grpSpPr>
          <a:xfrm>
            <a:off x="5201604" y="3526818"/>
            <a:ext cx="1788793" cy="1861765"/>
            <a:chOff x="5201603" y="3582144"/>
            <a:chExt cx="1788793" cy="1861765"/>
          </a:xfrm>
        </p:grpSpPr>
        <p:sp>
          <p:nvSpPr>
            <p:cNvPr id="31" name="文本框 30"/>
            <p:cNvSpPr txBox="1"/>
            <p:nvPr/>
          </p:nvSpPr>
          <p:spPr>
            <a:xfrm>
              <a:off x="5349239" y="3582144"/>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动画</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6" name="文本框 35"/>
            <p:cNvSpPr txBox="1"/>
            <p:nvPr/>
          </p:nvSpPr>
          <p:spPr>
            <a:xfrm>
              <a:off x="5201603" y="405891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9" name="内容占位符 8"/>
          <p:cNvSpPr>
            <a:spLocks noGrp="1"/>
          </p:cNvSpPr>
          <p:nvPr>
            <p:ph idx="1"/>
          </p:nvPr>
        </p:nvSpPr>
        <p:spPr>
          <a:xfrm>
            <a:off x="442913" y="1131472"/>
            <a:ext cx="6172200" cy="4826416"/>
          </a:xfrm>
        </p:spPr>
        <p:txBody>
          <a:bodyPr>
            <a:noAutofit/>
          </a:bodyPr>
          <a:lstStyle/>
          <a:p>
            <a:pPr>
              <a:lnSpc>
                <a:spcPts val="3000"/>
              </a:lnSpc>
            </a:pPr>
            <a:r>
              <a:rPr lang="zh-CN" altLang="zh-CN" sz="2000" b="1" dirty="0">
                <a:latin typeface="仿宋" pitchFamily="49" charset="-122"/>
                <a:ea typeface="仿宋" pitchFamily="49" charset="-122"/>
              </a:rPr>
              <a:t>课程内容设计与选取</a:t>
            </a:r>
            <a:r>
              <a:rPr lang="zh-CN" altLang="zh-CN" sz="2000" b="1" dirty="0" smtClean="0">
                <a:latin typeface="仿宋" pitchFamily="49" charset="-122"/>
                <a:ea typeface="仿宋" pitchFamily="49" charset="-122"/>
              </a:rPr>
              <a:t>符合高职</a:t>
            </a:r>
            <a:r>
              <a:rPr lang="zh-CN" altLang="zh-CN" sz="2000" b="1" dirty="0">
                <a:latin typeface="仿宋" pitchFamily="49" charset="-122"/>
                <a:ea typeface="仿宋" pitchFamily="49" charset="-122"/>
              </a:rPr>
              <a:t>高专层次学生特点，针对性强，适用性高。内容设计在增强学生感性认识同时注重理性分析能力、实际操作能力的要求，本着 “理论够用，注重实践”的原则开展教学内容实施，实施中注重精讲多练。</a:t>
            </a:r>
            <a:endParaRPr lang="zh-CN" altLang="en-US" sz="2000" b="1" dirty="0">
              <a:latin typeface="仿宋" pitchFamily="49" charset="-122"/>
              <a:ea typeface="仿宋" pitchFamily="49" charset="-122"/>
            </a:endParaRPr>
          </a:p>
          <a:p>
            <a:pPr>
              <a:lnSpc>
                <a:spcPts val="3000"/>
              </a:lnSpc>
            </a:pPr>
            <a:r>
              <a:rPr lang="zh-CN" altLang="en-US" sz="2000" b="1" dirty="0" smtClean="0">
                <a:latin typeface="仿宋" pitchFamily="49" charset="-122"/>
                <a:ea typeface="仿宋" pitchFamily="49" charset="-122"/>
              </a:rPr>
              <a:t>课程</a:t>
            </a:r>
            <a:r>
              <a:rPr lang="zh-CN" altLang="zh-CN" sz="2000" b="1" dirty="0" smtClean="0">
                <a:latin typeface="仿宋" pitchFamily="49" charset="-122"/>
                <a:ea typeface="仿宋" pitchFamily="49" charset="-122"/>
              </a:rPr>
              <a:t>授课</a:t>
            </a:r>
            <a:r>
              <a:rPr lang="zh-CN" altLang="zh-CN" sz="2000" b="1" dirty="0">
                <a:latin typeface="仿宋" pitchFamily="49" charset="-122"/>
                <a:ea typeface="仿宋" pitchFamily="49" charset="-122"/>
              </a:rPr>
              <a:t>中教师结合学生实际情况和课时安排，针对不同的项目设置难易不同的实训任务，任务形式多样，小组任务和个人任务相结合，课堂任务和课下任务相结合，这样理论和实践教学内容分工恰当、相辅相成，可有效培养学生自主思考、团队协作、主动沟通、创新能力等多项能力</a:t>
            </a:r>
            <a:r>
              <a:rPr lang="zh-CN" altLang="zh-CN" sz="2000" b="1" dirty="0" smtClean="0">
                <a:latin typeface="仿宋" pitchFamily="49" charset="-122"/>
                <a:ea typeface="仿宋" pitchFamily="49" charset="-122"/>
              </a:rPr>
              <a:t>。</a:t>
            </a:r>
            <a:endParaRPr lang="zh-CN" altLang="zh-CN" sz="2000" b="1" dirty="0">
              <a:latin typeface="仿宋" pitchFamily="49" charset="-122"/>
              <a:ea typeface="仿宋" pitchFamily="49" charset="-122"/>
            </a:endParaRPr>
          </a:p>
        </p:txBody>
      </p:sp>
      <p:sp>
        <p:nvSpPr>
          <p:cNvPr id="7" name="标题 6"/>
          <p:cNvSpPr>
            <a:spLocks noGrp="1"/>
          </p:cNvSpPr>
          <p:nvPr>
            <p:ph type="title"/>
          </p:nvPr>
        </p:nvSpPr>
        <p:spPr>
          <a:xfrm>
            <a:off x="7916226" y="5963991"/>
            <a:ext cx="2785110" cy="797417"/>
          </a:xfrm>
        </p:spPr>
        <p:txBody>
          <a:bodyPr>
            <a:normAutofit/>
          </a:bodyPr>
          <a:lstStyle/>
          <a:p>
            <a:pPr algn="ctr"/>
            <a:r>
              <a:rPr lang="zh-CN" altLang="zh-CN" sz="1800" b="1" dirty="0" smtClean="0">
                <a:effectLst>
                  <a:outerShdw blurRad="38100" dist="38100" dir="2700000" algn="tl">
                    <a:srgbClr val="000000">
                      <a:alpha val="43137"/>
                    </a:srgbClr>
                  </a:outerShdw>
                </a:effectLst>
                <a:latin typeface="微软雅黑" pitchFamily="34" charset="-122"/>
                <a:ea typeface="微软雅黑" pitchFamily="34" charset="-122"/>
              </a:rPr>
              <a:t>教学内容</a:t>
            </a:r>
            <a:r>
              <a:rPr lang="zh-CN" altLang="en-US" sz="1800" b="1" dirty="0" smtClean="0">
                <a:effectLst>
                  <a:outerShdw blurRad="38100" dist="38100" dir="2700000" algn="tl">
                    <a:srgbClr val="000000">
                      <a:alpha val="43137"/>
                    </a:srgbClr>
                  </a:outerShdw>
                </a:effectLst>
                <a:latin typeface="微软雅黑" pitchFamily="34" charset="-122"/>
                <a:ea typeface="微软雅黑" pitchFamily="34" charset="-122"/>
              </a:rPr>
              <a:t>图</a:t>
            </a:r>
            <a:r>
              <a:rPr lang="zh-CN" altLang="zh-CN" sz="1800" b="1" dirty="0" smtClean="0">
                <a:effectLst>
                  <a:outerShdw blurRad="38100" dist="38100" dir="2700000" algn="tl">
                    <a:srgbClr val="000000">
                      <a:alpha val="43137"/>
                    </a:srgbClr>
                  </a:outerShdw>
                </a:effectLst>
                <a:latin typeface="微软雅黑" pitchFamily="34" charset="-122"/>
                <a:ea typeface="微软雅黑" pitchFamily="34" charset="-122"/>
              </a:rPr>
              <a:t>示</a:t>
            </a:r>
            <a:r>
              <a:rPr lang="zh-CN" altLang="zh-CN" sz="1800" b="1" dirty="0">
                <a:effectLst>
                  <a:outerShdw blurRad="38100" dist="38100" dir="2700000" algn="tl">
                    <a:srgbClr val="000000">
                      <a:alpha val="43137"/>
                    </a:srgbClr>
                  </a:outerShdw>
                </a:effectLst>
                <a:latin typeface="微软雅黑" pitchFamily="34" charset="-122"/>
                <a:ea typeface="微软雅黑" pitchFamily="34" charset="-122"/>
              </a:rPr>
              <a:t/>
            </a:r>
            <a:br>
              <a:rPr lang="zh-CN" altLang="zh-CN" sz="1800" b="1" dirty="0">
                <a:effectLst>
                  <a:outerShdw blurRad="38100" dist="38100" dir="2700000" algn="tl">
                    <a:srgbClr val="000000">
                      <a:alpha val="43137"/>
                    </a:srgbClr>
                  </a:outerShdw>
                </a:effectLst>
                <a:latin typeface="微软雅黑" pitchFamily="34" charset="-122"/>
                <a:ea typeface="微软雅黑" pitchFamily="34" charset="-122"/>
              </a:rPr>
            </a:br>
            <a:endParaRPr lang="zh-CN" altLang="en-US" sz="18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17</a:t>
            </a:fld>
            <a:endParaRPr lang="zh-CN" altLang="en-US"/>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pic>
        <p:nvPicPr>
          <p:cNvPr id="2050"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42760" y="200026"/>
            <a:ext cx="4493141" cy="5757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圆角矩形 19">
            <a:hlinkClick r:id="rId5" action="ppaction://hlinksldjump"/>
          </p:cNvPr>
          <p:cNvSpPr/>
          <p:nvPr/>
        </p:nvSpPr>
        <p:spPr>
          <a:xfrm>
            <a:off x="10194130" y="5758363"/>
            <a:ext cx="1785937" cy="604337"/>
          </a:xfrm>
          <a:prstGeom prst="roundRect">
            <a:avLst/>
          </a:prstGeom>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rPr>
              <a:t>返回目录</a:t>
            </a:r>
            <a:endParaRPr lang="zh-CN" altLang="en-US" sz="2000" b="1" dirty="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endParaRPr>
          </a:p>
        </p:txBody>
      </p:sp>
    </p:spTree>
    <p:extLst>
      <p:ext uri="{BB962C8B-B14F-4D97-AF65-F5344CB8AC3E}">
        <p14:creationId xmlns:p14="http://schemas.microsoft.com/office/powerpoint/2010/main" xmlns="" val="2987419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9491" y="2268913"/>
            <a:ext cx="4822224" cy="3469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3" name="矩形 2"/>
          <p:cNvSpPr/>
          <p:nvPr/>
        </p:nvSpPr>
        <p:spPr>
          <a:xfrm>
            <a:off x="723007" y="1032317"/>
            <a:ext cx="8533105" cy="923330"/>
          </a:xfrm>
          <a:prstGeom prst="rect">
            <a:avLst/>
          </a:prstGeom>
          <a:noFill/>
          <a:scene3d>
            <a:camera prst="orthographicFront">
              <a:rot lat="20999999" lon="0" rev="0"/>
            </a:camera>
            <a:lightRig rig="threePt" dir="t"/>
          </a:scene3d>
        </p:spPr>
        <p:txBody>
          <a:bodyPr vert="horz"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四</a:t>
            </a:r>
            <a:r>
              <a:rPr lang="zh-CN" altLang="en-US" sz="5400" b="1" cap="all" dirty="0" smtClean="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、教学模式、方法与手段</a:t>
            </a:r>
            <a:endParaRPr lang="zh-CN" altLang="en-US" sz="5400" b="1" cap="all" spc="0"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18</a:t>
            </a:fld>
            <a:endParaRPr lang="zh-CN" altLang="en-US"/>
          </a:p>
        </p:txBody>
      </p:sp>
      <p:grpSp>
        <p:nvGrpSpPr>
          <p:cNvPr id="41" name="组合 40"/>
          <p:cNvGrpSpPr/>
          <p:nvPr/>
        </p:nvGrpSpPr>
        <p:grpSpPr>
          <a:xfrm>
            <a:off x="1926957" y="2452186"/>
            <a:ext cx="5002534" cy="805364"/>
            <a:chOff x="2086236" y="848671"/>
            <a:chExt cx="4176920" cy="504056"/>
          </a:xfrm>
        </p:grpSpPr>
        <p:sp>
          <p:nvSpPr>
            <p:cNvPr id="67" name="六边形 66"/>
            <p:cNvSpPr/>
            <p:nvPr/>
          </p:nvSpPr>
          <p:spPr>
            <a:xfrm>
              <a:off x="2086236" y="848671"/>
              <a:ext cx="883702" cy="504056"/>
            </a:xfrm>
            <a:prstGeom prst="hexagon">
              <a:avLst/>
            </a:prstGeom>
            <a:solidFill>
              <a:srgbClr val="FF66FF"/>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4-1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a:off x="2662300" y="1347614"/>
              <a:ext cx="3600856" cy="5113"/>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071995" y="894919"/>
              <a:ext cx="2602477" cy="3274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800" b="1" kern="0" dirty="0" smtClean="0">
                  <a:solidFill>
                    <a:prstClr val="black"/>
                  </a:solidFill>
                  <a:latin typeface="微软雅黑" pitchFamily="34" charset="-122"/>
                  <a:ea typeface="微软雅黑" pitchFamily="34" charset="-122"/>
                  <a:cs typeface="+mj-cs"/>
                </a:rPr>
                <a:t>GECU</a:t>
              </a:r>
              <a:r>
                <a:rPr lang="zh-CN" altLang="en-US" sz="2800" b="1" kern="0" dirty="0" smtClean="0">
                  <a:solidFill>
                    <a:prstClr val="black"/>
                  </a:solidFill>
                  <a:latin typeface="微软雅黑" pitchFamily="34" charset="-122"/>
                  <a:ea typeface="微软雅黑" pitchFamily="34" charset="-122"/>
                  <a:cs typeface="+mj-cs"/>
                </a:rPr>
                <a:t>教学模式</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74" name="组合 73"/>
          <p:cNvGrpSpPr/>
          <p:nvPr/>
        </p:nvGrpSpPr>
        <p:grpSpPr>
          <a:xfrm>
            <a:off x="1871322" y="3526818"/>
            <a:ext cx="6201115" cy="779741"/>
            <a:chOff x="2086236" y="848671"/>
            <a:chExt cx="4847983" cy="504056"/>
          </a:xfrm>
        </p:grpSpPr>
        <p:sp>
          <p:nvSpPr>
            <p:cNvPr id="75" name="六边形 74"/>
            <p:cNvSpPr/>
            <p:nvPr/>
          </p:nvSpPr>
          <p:spPr>
            <a:xfrm>
              <a:off x="2086236" y="848671"/>
              <a:ext cx="883702" cy="504056"/>
            </a:xfrm>
            <a:prstGeom prst="hexagon">
              <a:avLst/>
            </a:prstGeom>
            <a:solidFill>
              <a:srgbClr val="FF66FF"/>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4-2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76" name="直接箭头连接符 75"/>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77" name="TextBox 76"/>
            <p:cNvSpPr txBox="1"/>
            <p:nvPr/>
          </p:nvSpPr>
          <p:spPr>
            <a:xfrm>
              <a:off x="3013682" y="936054"/>
              <a:ext cx="3920537" cy="3382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800" b="1" kern="0" noProof="0" dirty="0" smtClean="0">
                  <a:solidFill>
                    <a:prstClr val="black"/>
                  </a:solidFill>
                  <a:latin typeface="微软雅黑" pitchFamily="34" charset="-122"/>
                  <a:ea typeface="微软雅黑" pitchFamily="34" charset="-122"/>
                  <a:cs typeface="+mj-cs"/>
                </a:rPr>
                <a:t>GECU</a:t>
              </a:r>
              <a:r>
                <a:rPr lang="zh-CN" altLang="en-US" sz="2800" b="1" kern="0" noProof="0" dirty="0" smtClean="0">
                  <a:solidFill>
                    <a:prstClr val="black"/>
                  </a:solidFill>
                  <a:latin typeface="微软雅黑" pitchFamily="34" charset="-122"/>
                  <a:ea typeface="微软雅黑" pitchFamily="34" charset="-122"/>
                  <a:cs typeface="+mj-cs"/>
                </a:rPr>
                <a:t>模式的单元化设计</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grpSp>
        <p:nvGrpSpPr>
          <p:cNvPr id="26" name="组合 25"/>
          <p:cNvGrpSpPr/>
          <p:nvPr/>
        </p:nvGrpSpPr>
        <p:grpSpPr>
          <a:xfrm>
            <a:off x="1871322" y="4696084"/>
            <a:ext cx="5058169" cy="772960"/>
            <a:chOff x="2086236" y="848671"/>
            <a:chExt cx="3997932" cy="504056"/>
          </a:xfrm>
        </p:grpSpPr>
        <p:sp>
          <p:nvSpPr>
            <p:cNvPr id="27" name="六边形 26"/>
            <p:cNvSpPr/>
            <p:nvPr/>
          </p:nvSpPr>
          <p:spPr>
            <a:xfrm>
              <a:off x="2086236" y="848671"/>
              <a:ext cx="883702" cy="504056"/>
            </a:xfrm>
            <a:prstGeom prst="hexagon">
              <a:avLst/>
            </a:prstGeom>
            <a:solidFill>
              <a:srgbClr val="FF66FF"/>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4-3</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28" name="直接箭头连接符 27"/>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31" name="TextBox 30"/>
            <p:cNvSpPr txBox="1"/>
            <p:nvPr/>
          </p:nvSpPr>
          <p:spPr>
            <a:xfrm>
              <a:off x="3071995" y="915566"/>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教学方法与手段</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spTree>
    <p:extLst>
      <p:ext uri="{BB962C8B-B14F-4D97-AF65-F5344CB8AC3E}">
        <p14:creationId xmlns:p14="http://schemas.microsoft.com/office/powerpoint/2010/main" xmlns="" val="148584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3144204" y="1493982"/>
            <a:ext cx="1788793" cy="1812637"/>
            <a:chOff x="3208022" y="1493982"/>
            <a:chExt cx="1788793" cy="1812637"/>
          </a:xfrm>
        </p:grpSpPr>
        <p:sp>
          <p:nvSpPr>
            <p:cNvPr id="29" name="文本框 28"/>
            <p:cNvSpPr txBox="1"/>
            <p:nvPr/>
          </p:nvSpPr>
          <p:spPr>
            <a:xfrm>
              <a:off x="3355658"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4" name="文本框 33"/>
            <p:cNvSpPr txBox="1"/>
            <p:nvPr/>
          </p:nvSpPr>
          <p:spPr>
            <a:xfrm>
              <a:off x="3208022" y="192162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9" name="组合 38"/>
          <p:cNvGrpSpPr/>
          <p:nvPr/>
        </p:nvGrpSpPr>
        <p:grpSpPr>
          <a:xfrm>
            <a:off x="1086804" y="3526818"/>
            <a:ext cx="1788793" cy="999989"/>
            <a:chOff x="1090139" y="3526818"/>
            <a:chExt cx="1788793" cy="999989"/>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523220"/>
            </a:xfrm>
            <a:prstGeom prst="rect">
              <a:avLst/>
            </a:prstGeom>
            <a:noFill/>
          </p:spPr>
          <p:txBody>
            <a:bodyPr wrap="square" rtlCol="0">
              <a:spAutoFit/>
            </a:bodyPr>
            <a:lstStyle/>
            <a:p>
              <a:endParaRPr lang="zh-CN" altLang="en-US" sz="1400" dirty="0" smtClean="0">
                <a:solidFill>
                  <a:schemeClr val="bg1"/>
                </a:solidFill>
                <a:latin typeface="方正正准黑简体" panose="02000000000000000000" pitchFamily="2" charset="-122"/>
                <a:ea typeface="方正正准黑简体" panose="02000000000000000000" pitchFamily="2" charset="-122"/>
              </a:endParaRP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8" name="组合 37"/>
          <p:cNvGrpSpPr/>
          <p:nvPr/>
        </p:nvGrpSpPr>
        <p:grpSpPr>
          <a:xfrm>
            <a:off x="5201604" y="3526818"/>
            <a:ext cx="1788793" cy="1861765"/>
            <a:chOff x="5201603" y="3582144"/>
            <a:chExt cx="1788793" cy="1861765"/>
          </a:xfrm>
        </p:grpSpPr>
        <p:sp>
          <p:nvSpPr>
            <p:cNvPr id="31" name="文本框 30"/>
            <p:cNvSpPr txBox="1"/>
            <p:nvPr/>
          </p:nvSpPr>
          <p:spPr>
            <a:xfrm>
              <a:off x="5349239" y="3582144"/>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动画</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6" name="文本框 35"/>
            <p:cNvSpPr txBox="1"/>
            <p:nvPr/>
          </p:nvSpPr>
          <p:spPr>
            <a:xfrm>
              <a:off x="5201603" y="405891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19</a:t>
            </a:fld>
            <a:endParaRPr lang="zh-CN" altLang="en-US"/>
          </a:p>
        </p:txBody>
      </p:sp>
      <p:grpSp>
        <p:nvGrpSpPr>
          <p:cNvPr id="88" name="组合 87"/>
          <p:cNvGrpSpPr/>
          <p:nvPr/>
        </p:nvGrpSpPr>
        <p:grpSpPr>
          <a:xfrm>
            <a:off x="-19050" y="-16192"/>
            <a:ext cx="12211050" cy="797298"/>
            <a:chOff x="-19050" y="-16192"/>
            <a:chExt cx="12211050" cy="797298"/>
          </a:xfrm>
        </p:grpSpPr>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grpSp>
      <p:grpSp>
        <p:nvGrpSpPr>
          <p:cNvPr id="17" name="组合 16"/>
          <p:cNvGrpSpPr/>
          <p:nvPr/>
        </p:nvGrpSpPr>
        <p:grpSpPr>
          <a:xfrm>
            <a:off x="642937" y="1083131"/>
            <a:ext cx="5002534" cy="805364"/>
            <a:chOff x="2086236" y="848671"/>
            <a:chExt cx="4176920" cy="504056"/>
          </a:xfrm>
        </p:grpSpPr>
        <p:sp>
          <p:nvSpPr>
            <p:cNvPr id="18" name="六边形 17"/>
            <p:cNvSpPr/>
            <p:nvPr/>
          </p:nvSpPr>
          <p:spPr>
            <a:xfrm>
              <a:off x="2086236" y="848671"/>
              <a:ext cx="883702" cy="504056"/>
            </a:xfrm>
            <a:prstGeom prst="hexagon">
              <a:avLst/>
            </a:prstGeom>
            <a:solidFill>
              <a:srgbClr val="FF66FF"/>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4-1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19" name="直接箭头连接符 18"/>
            <p:cNvCxnSpPr/>
            <p:nvPr/>
          </p:nvCxnSpPr>
          <p:spPr>
            <a:xfrm>
              <a:off x="2662300" y="1347614"/>
              <a:ext cx="3600856" cy="5113"/>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20" name="TextBox 19"/>
            <p:cNvSpPr txBox="1"/>
            <p:nvPr/>
          </p:nvSpPr>
          <p:spPr>
            <a:xfrm>
              <a:off x="3071995" y="894919"/>
              <a:ext cx="2602477" cy="3274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800" b="1" kern="0" dirty="0" smtClean="0">
                  <a:solidFill>
                    <a:prstClr val="black"/>
                  </a:solidFill>
                  <a:latin typeface="微软雅黑" pitchFamily="34" charset="-122"/>
                  <a:ea typeface="微软雅黑" pitchFamily="34" charset="-122"/>
                  <a:cs typeface="+mj-cs"/>
                </a:rPr>
                <a:t>GECU</a:t>
              </a:r>
              <a:r>
                <a:rPr lang="zh-CN" altLang="en-US" sz="2800" b="1" kern="0" dirty="0" smtClean="0">
                  <a:solidFill>
                    <a:prstClr val="black"/>
                  </a:solidFill>
                  <a:latin typeface="微软雅黑" pitchFamily="34" charset="-122"/>
                  <a:ea typeface="微软雅黑" pitchFamily="34" charset="-122"/>
                  <a:cs typeface="+mj-cs"/>
                </a:rPr>
                <a:t>教学模式</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cxnSp>
        <p:nvCxnSpPr>
          <p:cNvPr id="45" name="直接连接符 44"/>
          <p:cNvCxnSpPr/>
          <p:nvPr/>
        </p:nvCxnSpPr>
        <p:spPr>
          <a:xfrm flipV="1">
            <a:off x="4791656" y="4230444"/>
            <a:ext cx="452051" cy="254349"/>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865955" y="3285438"/>
            <a:ext cx="335649" cy="240466"/>
          </a:xfrm>
          <a:prstGeom prst="line">
            <a:avLst/>
          </a:prstGeom>
          <a:ln w="12700">
            <a:solidFill>
              <a:srgbClr val="8BAB00"/>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5115054" y="3603762"/>
            <a:ext cx="1107996" cy="646331"/>
          </a:xfrm>
          <a:prstGeom prst="rect">
            <a:avLst/>
          </a:prstGeom>
        </p:spPr>
        <p:txBody>
          <a:bodyPr wrap="none">
            <a:spAutoFit/>
          </a:bodyPr>
          <a:lstStyle/>
          <a:p>
            <a:pPr algn="r"/>
            <a:r>
              <a:rPr lang="zh-CN" altLang="en-US" sz="3600" dirty="0">
                <a:solidFill>
                  <a:schemeClr val="bg1"/>
                </a:solidFill>
                <a:latin typeface="华康俪金黑W8(P)" pitchFamily="34" charset="-122"/>
                <a:ea typeface="华康俪金黑W8(P)" pitchFamily="34" charset="-122"/>
              </a:rPr>
              <a:t>信誉</a:t>
            </a:r>
          </a:p>
        </p:txBody>
      </p:sp>
      <p:grpSp>
        <p:nvGrpSpPr>
          <p:cNvPr id="89" name="组合 88"/>
          <p:cNvGrpSpPr/>
          <p:nvPr/>
        </p:nvGrpSpPr>
        <p:grpSpPr>
          <a:xfrm>
            <a:off x="3704619" y="4059947"/>
            <a:ext cx="1155233" cy="1160027"/>
            <a:chOff x="3704619" y="4059947"/>
            <a:chExt cx="1155233" cy="1160027"/>
          </a:xfrm>
        </p:grpSpPr>
        <p:sp>
          <p:nvSpPr>
            <p:cNvPr id="59" name="Freeform 190"/>
            <p:cNvSpPr>
              <a:spLocks noEditPoints="1"/>
            </p:cNvSpPr>
            <p:nvPr/>
          </p:nvSpPr>
          <p:spPr bwMode="auto">
            <a:xfrm>
              <a:off x="3704619" y="4059947"/>
              <a:ext cx="1155233" cy="1160027"/>
            </a:xfrm>
            <a:custGeom>
              <a:avLst/>
              <a:gdLst>
                <a:gd name="T0" fmla="*/ 102 w 204"/>
                <a:gd name="T1" fmla="*/ 205 h 205"/>
                <a:gd name="T2" fmla="*/ 0 w 204"/>
                <a:gd name="T3" fmla="*/ 103 h 205"/>
                <a:gd name="T4" fmla="*/ 102 w 204"/>
                <a:gd name="T5" fmla="*/ 0 h 205"/>
                <a:gd name="T6" fmla="*/ 204 w 204"/>
                <a:gd name="T7" fmla="*/ 103 h 205"/>
                <a:gd name="T8" fmla="*/ 102 w 204"/>
                <a:gd name="T9" fmla="*/ 205 h 205"/>
                <a:gd name="T10" fmla="*/ 102 w 204"/>
                <a:gd name="T11" fmla="*/ 3 h 205"/>
                <a:gd name="T12" fmla="*/ 3 w 204"/>
                <a:gd name="T13" fmla="*/ 103 h 205"/>
                <a:gd name="T14" fmla="*/ 102 w 204"/>
                <a:gd name="T15" fmla="*/ 202 h 205"/>
                <a:gd name="T16" fmla="*/ 202 w 204"/>
                <a:gd name="T17" fmla="*/ 103 h 205"/>
                <a:gd name="T18" fmla="*/ 102 w 204"/>
                <a:gd name="T19"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5">
                  <a:moveTo>
                    <a:pt x="102" y="205"/>
                  </a:moveTo>
                  <a:cubicBezTo>
                    <a:pt x="46" y="205"/>
                    <a:pt x="0" y="159"/>
                    <a:pt x="0" y="103"/>
                  </a:cubicBezTo>
                  <a:cubicBezTo>
                    <a:pt x="0" y="46"/>
                    <a:pt x="46" y="0"/>
                    <a:pt x="102" y="0"/>
                  </a:cubicBezTo>
                  <a:cubicBezTo>
                    <a:pt x="159" y="0"/>
                    <a:pt x="204" y="46"/>
                    <a:pt x="204" y="103"/>
                  </a:cubicBezTo>
                  <a:cubicBezTo>
                    <a:pt x="204" y="159"/>
                    <a:pt x="159" y="205"/>
                    <a:pt x="102" y="205"/>
                  </a:cubicBezTo>
                  <a:close/>
                  <a:moveTo>
                    <a:pt x="102" y="3"/>
                  </a:moveTo>
                  <a:cubicBezTo>
                    <a:pt x="47" y="3"/>
                    <a:pt x="3" y="48"/>
                    <a:pt x="3" y="103"/>
                  </a:cubicBezTo>
                  <a:cubicBezTo>
                    <a:pt x="3" y="158"/>
                    <a:pt x="47" y="202"/>
                    <a:pt x="102" y="202"/>
                  </a:cubicBezTo>
                  <a:cubicBezTo>
                    <a:pt x="157" y="202"/>
                    <a:pt x="202" y="158"/>
                    <a:pt x="202" y="103"/>
                  </a:cubicBezTo>
                  <a:cubicBezTo>
                    <a:pt x="202" y="48"/>
                    <a:pt x="157" y="3"/>
                    <a:pt x="102" y="3"/>
                  </a:cubicBezTo>
                  <a:close/>
                </a:path>
              </a:pathLst>
            </a:custGeom>
            <a:solidFill>
              <a:srgbClr val="FF93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191"/>
            <p:cNvSpPr>
              <a:spLocks noChangeArrowheads="1"/>
            </p:cNvSpPr>
            <p:nvPr/>
          </p:nvSpPr>
          <p:spPr bwMode="auto">
            <a:xfrm>
              <a:off x="3778918" y="4135444"/>
              <a:ext cx="1006635" cy="1009032"/>
            </a:xfrm>
            <a:prstGeom prst="ellipse">
              <a:avLst/>
            </a:prstGeom>
            <a:solidFill>
              <a:srgbClr val="FF85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1" name="矩形 60"/>
            <p:cNvSpPr/>
            <p:nvPr/>
          </p:nvSpPr>
          <p:spPr>
            <a:xfrm>
              <a:off x="3778918" y="4286017"/>
              <a:ext cx="1006635" cy="707886"/>
            </a:xfrm>
            <a:prstGeom prst="rect">
              <a:avLst/>
            </a:prstGeom>
          </p:spPr>
          <p:txBody>
            <a:bodyPr wrap="square">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E</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710722" y="2437779"/>
            <a:ext cx="1155233" cy="1160027"/>
            <a:chOff x="3704619" y="2633881"/>
            <a:chExt cx="1155233" cy="1160027"/>
          </a:xfrm>
        </p:grpSpPr>
        <p:sp>
          <p:nvSpPr>
            <p:cNvPr id="56" name="Freeform 192"/>
            <p:cNvSpPr>
              <a:spLocks noEditPoints="1"/>
            </p:cNvSpPr>
            <p:nvPr/>
          </p:nvSpPr>
          <p:spPr bwMode="auto">
            <a:xfrm>
              <a:off x="3704619" y="2633881"/>
              <a:ext cx="1155233" cy="1160027"/>
            </a:xfrm>
            <a:custGeom>
              <a:avLst/>
              <a:gdLst>
                <a:gd name="T0" fmla="*/ 102 w 204"/>
                <a:gd name="T1" fmla="*/ 205 h 205"/>
                <a:gd name="T2" fmla="*/ 0 w 204"/>
                <a:gd name="T3" fmla="*/ 103 h 205"/>
                <a:gd name="T4" fmla="*/ 102 w 204"/>
                <a:gd name="T5" fmla="*/ 0 h 205"/>
                <a:gd name="T6" fmla="*/ 204 w 204"/>
                <a:gd name="T7" fmla="*/ 103 h 205"/>
                <a:gd name="T8" fmla="*/ 102 w 204"/>
                <a:gd name="T9" fmla="*/ 205 h 205"/>
                <a:gd name="T10" fmla="*/ 102 w 204"/>
                <a:gd name="T11" fmla="*/ 3 h 205"/>
                <a:gd name="T12" fmla="*/ 3 w 204"/>
                <a:gd name="T13" fmla="*/ 103 h 205"/>
                <a:gd name="T14" fmla="*/ 102 w 204"/>
                <a:gd name="T15" fmla="*/ 202 h 205"/>
                <a:gd name="T16" fmla="*/ 202 w 204"/>
                <a:gd name="T17" fmla="*/ 103 h 205"/>
                <a:gd name="T18" fmla="*/ 102 w 204"/>
                <a:gd name="T19"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5">
                  <a:moveTo>
                    <a:pt x="102" y="205"/>
                  </a:moveTo>
                  <a:cubicBezTo>
                    <a:pt x="46" y="205"/>
                    <a:pt x="0" y="159"/>
                    <a:pt x="0" y="103"/>
                  </a:cubicBezTo>
                  <a:cubicBezTo>
                    <a:pt x="0" y="46"/>
                    <a:pt x="46" y="0"/>
                    <a:pt x="102" y="0"/>
                  </a:cubicBezTo>
                  <a:cubicBezTo>
                    <a:pt x="159" y="0"/>
                    <a:pt x="204" y="46"/>
                    <a:pt x="204" y="103"/>
                  </a:cubicBezTo>
                  <a:cubicBezTo>
                    <a:pt x="204" y="159"/>
                    <a:pt x="159" y="205"/>
                    <a:pt x="102" y="205"/>
                  </a:cubicBezTo>
                  <a:close/>
                  <a:moveTo>
                    <a:pt x="102" y="3"/>
                  </a:moveTo>
                  <a:cubicBezTo>
                    <a:pt x="47" y="3"/>
                    <a:pt x="3" y="48"/>
                    <a:pt x="3" y="103"/>
                  </a:cubicBezTo>
                  <a:cubicBezTo>
                    <a:pt x="3" y="158"/>
                    <a:pt x="47" y="202"/>
                    <a:pt x="102" y="202"/>
                  </a:cubicBezTo>
                  <a:cubicBezTo>
                    <a:pt x="157" y="202"/>
                    <a:pt x="202" y="158"/>
                    <a:pt x="202" y="103"/>
                  </a:cubicBezTo>
                  <a:cubicBezTo>
                    <a:pt x="202" y="48"/>
                    <a:pt x="157" y="3"/>
                    <a:pt x="102" y="3"/>
                  </a:cubicBezTo>
                  <a:close/>
                </a:path>
              </a:pathLst>
            </a:custGeom>
            <a:solidFill>
              <a:srgbClr val="8BAB00"/>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93"/>
            <p:cNvSpPr>
              <a:spLocks noChangeArrowheads="1"/>
            </p:cNvSpPr>
            <p:nvPr/>
          </p:nvSpPr>
          <p:spPr bwMode="auto">
            <a:xfrm>
              <a:off x="3778918" y="2712974"/>
              <a:ext cx="1006635" cy="1009032"/>
            </a:xfrm>
            <a:prstGeom prst="ellipse">
              <a:avLst/>
            </a:prstGeom>
            <a:solidFill>
              <a:srgbClr val="8BAB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8" name="矩形 57"/>
            <p:cNvSpPr/>
            <p:nvPr/>
          </p:nvSpPr>
          <p:spPr>
            <a:xfrm>
              <a:off x="3778918" y="2859951"/>
              <a:ext cx="1006635" cy="707886"/>
            </a:xfrm>
            <a:prstGeom prst="rect">
              <a:avLst/>
            </a:prstGeom>
          </p:spPr>
          <p:txBody>
            <a:bodyPr wrap="square">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G</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sp>
        <p:nvSpPr>
          <p:cNvPr id="50" name="TextBox 6"/>
          <p:cNvSpPr txBox="1"/>
          <p:nvPr/>
        </p:nvSpPr>
        <p:spPr>
          <a:xfrm>
            <a:off x="589316" y="2712974"/>
            <a:ext cx="3115303" cy="572464"/>
          </a:xfrm>
          <a:prstGeom prst="rect">
            <a:avLst/>
          </a:prstGeom>
          <a:noFill/>
        </p:spPr>
        <p:txBody>
          <a:bodyPr wrap="square" rtlCol="0">
            <a:spAutoFit/>
          </a:bodyPr>
          <a:lstStyle/>
          <a:p>
            <a:pPr>
              <a:lnSpc>
                <a:spcPct val="130000"/>
              </a:lnSpc>
            </a:pPr>
            <a:r>
              <a:rPr lang="en-US" altLang="zh-CN" sz="2400" dirty="0" smtClean="0">
                <a:solidFill>
                  <a:srgbClr val="5F5E5C"/>
                </a:solidFill>
                <a:latin typeface="微软雅黑" pitchFamily="34" charset="-122"/>
                <a:ea typeface="微软雅黑" pitchFamily="34" charset="-122"/>
              </a:rPr>
              <a:t>Guide</a:t>
            </a:r>
            <a:r>
              <a:rPr lang="zh-CN" altLang="en-US" sz="2400" dirty="0" smtClean="0">
                <a:solidFill>
                  <a:srgbClr val="5F5E5C"/>
                </a:solidFill>
                <a:latin typeface="微软雅黑" pitchFamily="34" charset="-122"/>
                <a:ea typeface="微软雅黑" pitchFamily="34" charset="-122"/>
              </a:rPr>
              <a:t>（引导）</a:t>
            </a:r>
            <a:r>
              <a:rPr lang="en-US" altLang="zh-CN" sz="2400" dirty="0" smtClean="0">
                <a:solidFill>
                  <a:srgbClr val="5F5E5C"/>
                </a:solidFill>
                <a:latin typeface="微软雅黑" pitchFamily="34" charset="-122"/>
                <a:ea typeface="微软雅黑" pitchFamily="34" charset="-122"/>
              </a:rPr>
              <a:t> </a:t>
            </a:r>
            <a:endParaRPr lang="en-US" altLang="zh-CN" sz="2400" dirty="0">
              <a:solidFill>
                <a:srgbClr val="5F5E5C"/>
              </a:solidFill>
              <a:latin typeface="微软雅黑" pitchFamily="34" charset="-122"/>
              <a:ea typeface="微软雅黑" pitchFamily="34" charset="-122"/>
            </a:endParaRPr>
          </a:p>
        </p:txBody>
      </p:sp>
      <p:cxnSp>
        <p:nvCxnSpPr>
          <p:cNvPr id="53" name="直接连接符 52"/>
          <p:cNvCxnSpPr/>
          <p:nvPr/>
        </p:nvCxnSpPr>
        <p:spPr>
          <a:xfrm flipH="1">
            <a:off x="425764" y="3306619"/>
            <a:ext cx="3278855" cy="0"/>
          </a:xfrm>
          <a:prstGeom prst="line">
            <a:avLst/>
          </a:prstGeom>
          <a:ln>
            <a:solidFill>
              <a:srgbClr val="8BAB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285750" y="4885692"/>
            <a:ext cx="3493168"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65" name="Freeform 274"/>
          <p:cNvSpPr>
            <a:spLocks/>
          </p:cNvSpPr>
          <p:nvPr/>
        </p:nvSpPr>
        <p:spPr bwMode="auto">
          <a:xfrm>
            <a:off x="5157519" y="2829241"/>
            <a:ext cx="2600594" cy="2164662"/>
          </a:xfrm>
          <a:prstGeom prst="flowChartConnector">
            <a:avLst/>
          </a:prstGeom>
          <a:solidFill>
            <a:srgbClr val="FF3300"/>
          </a:solidFill>
          <a:ln>
            <a:noFill/>
          </a:ln>
          <a:effectLst>
            <a:reflection endPos="21000" dist="50800" dir="5400000" sy="-100000" algn="bl" rotWithShape="0"/>
          </a:effectLst>
          <a:scene3d>
            <a:camera prst="orthographicFront"/>
            <a:lightRig rig="threePt" dir="t"/>
          </a:scene3d>
          <a:sp3d>
            <a:bevelT/>
          </a:sp3d>
          <a:extLst/>
        </p:spPr>
        <p:txBody>
          <a:bodyPr vert="horz" wrap="square" lIns="91440" tIns="45720" rIns="91440" bIns="45720" numCol="1" anchor="t" anchorCtr="0" compatLnSpc="1">
            <a:prstTxWarp prst="textNoShape">
              <a:avLst/>
            </a:prstTxWarp>
          </a:bodyPr>
          <a:lstStyle/>
          <a:p>
            <a:pPr algn="ctr"/>
            <a:r>
              <a:rPr lang="en-US" altLang="zh-CN" sz="3400" dirty="0" smtClean="0">
                <a:latin typeface="方正小标宋简体" pitchFamily="2" charset="-122"/>
                <a:ea typeface="方正小标宋简体" pitchFamily="2" charset="-122"/>
              </a:rPr>
              <a:t>GECU</a:t>
            </a:r>
          </a:p>
          <a:p>
            <a:pPr algn="ctr"/>
            <a:r>
              <a:rPr lang="zh-CN" altLang="en-US" sz="3200" dirty="0" smtClean="0">
                <a:latin typeface="方正小标宋简体" pitchFamily="2" charset="-122"/>
                <a:ea typeface="方正小标宋简体" pitchFamily="2" charset="-122"/>
              </a:rPr>
              <a:t>教学模式</a:t>
            </a:r>
            <a:endParaRPr lang="zh-CN" altLang="en-US" sz="3200" dirty="0">
              <a:latin typeface="方正小标宋简体" pitchFamily="2" charset="-122"/>
              <a:ea typeface="方正小标宋简体" pitchFamily="2" charset="-122"/>
            </a:endParaRPr>
          </a:p>
        </p:txBody>
      </p:sp>
      <p:grpSp>
        <p:nvGrpSpPr>
          <p:cNvPr id="67" name="组合 66"/>
          <p:cNvGrpSpPr/>
          <p:nvPr/>
        </p:nvGrpSpPr>
        <p:grpSpPr>
          <a:xfrm>
            <a:off x="8200025" y="2419192"/>
            <a:ext cx="1155233" cy="1160027"/>
            <a:chOff x="3704619" y="2633881"/>
            <a:chExt cx="1155233" cy="1160027"/>
          </a:xfrm>
        </p:grpSpPr>
        <p:sp>
          <p:nvSpPr>
            <p:cNvPr id="68" name="Freeform 192"/>
            <p:cNvSpPr>
              <a:spLocks noEditPoints="1"/>
            </p:cNvSpPr>
            <p:nvPr/>
          </p:nvSpPr>
          <p:spPr bwMode="auto">
            <a:xfrm>
              <a:off x="3704619" y="2633881"/>
              <a:ext cx="1155233" cy="1160027"/>
            </a:xfrm>
            <a:custGeom>
              <a:avLst/>
              <a:gdLst>
                <a:gd name="T0" fmla="*/ 102 w 204"/>
                <a:gd name="T1" fmla="*/ 205 h 205"/>
                <a:gd name="T2" fmla="*/ 0 w 204"/>
                <a:gd name="T3" fmla="*/ 103 h 205"/>
                <a:gd name="T4" fmla="*/ 102 w 204"/>
                <a:gd name="T5" fmla="*/ 0 h 205"/>
                <a:gd name="T6" fmla="*/ 204 w 204"/>
                <a:gd name="T7" fmla="*/ 103 h 205"/>
                <a:gd name="T8" fmla="*/ 102 w 204"/>
                <a:gd name="T9" fmla="*/ 205 h 205"/>
                <a:gd name="T10" fmla="*/ 102 w 204"/>
                <a:gd name="T11" fmla="*/ 3 h 205"/>
                <a:gd name="T12" fmla="*/ 3 w 204"/>
                <a:gd name="T13" fmla="*/ 103 h 205"/>
                <a:gd name="T14" fmla="*/ 102 w 204"/>
                <a:gd name="T15" fmla="*/ 202 h 205"/>
                <a:gd name="T16" fmla="*/ 202 w 204"/>
                <a:gd name="T17" fmla="*/ 103 h 205"/>
                <a:gd name="T18" fmla="*/ 102 w 204"/>
                <a:gd name="T19"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5">
                  <a:moveTo>
                    <a:pt x="102" y="205"/>
                  </a:moveTo>
                  <a:cubicBezTo>
                    <a:pt x="46" y="205"/>
                    <a:pt x="0" y="159"/>
                    <a:pt x="0" y="103"/>
                  </a:cubicBezTo>
                  <a:cubicBezTo>
                    <a:pt x="0" y="46"/>
                    <a:pt x="46" y="0"/>
                    <a:pt x="102" y="0"/>
                  </a:cubicBezTo>
                  <a:cubicBezTo>
                    <a:pt x="159" y="0"/>
                    <a:pt x="204" y="46"/>
                    <a:pt x="204" y="103"/>
                  </a:cubicBezTo>
                  <a:cubicBezTo>
                    <a:pt x="204" y="159"/>
                    <a:pt x="159" y="205"/>
                    <a:pt x="102" y="205"/>
                  </a:cubicBezTo>
                  <a:close/>
                  <a:moveTo>
                    <a:pt x="102" y="3"/>
                  </a:moveTo>
                  <a:cubicBezTo>
                    <a:pt x="47" y="3"/>
                    <a:pt x="3" y="48"/>
                    <a:pt x="3" y="103"/>
                  </a:cubicBezTo>
                  <a:cubicBezTo>
                    <a:pt x="3" y="158"/>
                    <a:pt x="47" y="202"/>
                    <a:pt x="102" y="202"/>
                  </a:cubicBezTo>
                  <a:cubicBezTo>
                    <a:pt x="157" y="202"/>
                    <a:pt x="202" y="158"/>
                    <a:pt x="202" y="103"/>
                  </a:cubicBezTo>
                  <a:cubicBezTo>
                    <a:pt x="202" y="48"/>
                    <a:pt x="157" y="3"/>
                    <a:pt x="102" y="3"/>
                  </a:cubicBezTo>
                  <a:close/>
                </a:path>
              </a:pathLst>
            </a:custGeom>
            <a:solidFill>
              <a:srgbClr val="8BAB00"/>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193"/>
            <p:cNvSpPr>
              <a:spLocks noChangeArrowheads="1"/>
            </p:cNvSpPr>
            <p:nvPr/>
          </p:nvSpPr>
          <p:spPr bwMode="auto">
            <a:xfrm>
              <a:off x="3778918" y="2712974"/>
              <a:ext cx="1006635" cy="1009032"/>
            </a:xfrm>
            <a:prstGeom prst="ellipse">
              <a:avLst/>
            </a:pr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0" name="矩形 69"/>
            <p:cNvSpPr/>
            <p:nvPr/>
          </p:nvSpPr>
          <p:spPr>
            <a:xfrm>
              <a:off x="3778918" y="2859951"/>
              <a:ext cx="1006635" cy="707886"/>
            </a:xfrm>
            <a:prstGeom prst="rect">
              <a:avLst/>
            </a:prstGeom>
          </p:spPr>
          <p:txBody>
            <a:bodyPr wrap="square">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C</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8200024" y="3984449"/>
            <a:ext cx="1155233" cy="1160027"/>
            <a:chOff x="3704619" y="2633881"/>
            <a:chExt cx="1155233" cy="1160027"/>
          </a:xfrm>
        </p:grpSpPr>
        <p:sp>
          <p:nvSpPr>
            <p:cNvPr id="72" name="Freeform 192"/>
            <p:cNvSpPr>
              <a:spLocks noEditPoints="1"/>
            </p:cNvSpPr>
            <p:nvPr/>
          </p:nvSpPr>
          <p:spPr bwMode="auto">
            <a:xfrm>
              <a:off x="3704619" y="2633881"/>
              <a:ext cx="1155233" cy="1160027"/>
            </a:xfrm>
            <a:custGeom>
              <a:avLst/>
              <a:gdLst>
                <a:gd name="T0" fmla="*/ 102 w 204"/>
                <a:gd name="T1" fmla="*/ 205 h 205"/>
                <a:gd name="T2" fmla="*/ 0 w 204"/>
                <a:gd name="T3" fmla="*/ 103 h 205"/>
                <a:gd name="T4" fmla="*/ 102 w 204"/>
                <a:gd name="T5" fmla="*/ 0 h 205"/>
                <a:gd name="T6" fmla="*/ 204 w 204"/>
                <a:gd name="T7" fmla="*/ 103 h 205"/>
                <a:gd name="T8" fmla="*/ 102 w 204"/>
                <a:gd name="T9" fmla="*/ 205 h 205"/>
                <a:gd name="T10" fmla="*/ 102 w 204"/>
                <a:gd name="T11" fmla="*/ 3 h 205"/>
                <a:gd name="T12" fmla="*/ 3 w 204"/>
                <a:gd name="T13" fmla="*/ 103 h 205"/>
                <a:gd name="T14" fmla="*/ 102 w 204"/>
                <a:gd name="T15" fmla="*/ 202 h 205"/>
                <a:gd name="T16" fmla="*/ 202 w 204"/>
                <a:gd name="T17" fmla="*/ 103 h 205"/>
                <a:gd name="T18" fmla="*/ 102 w 204"/>
                <a:gd name="T19"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5">
                  <a:moveTo>
                    <a:pt x="102" y="205"/>
                  </a:moveTo>
                  <a:cubicBezTo>
                    <a:pt x="46" y="205"/>
                    <a:pt x="0" y="159"/>
                    <a:pt x="0" y="103"/>
                  </a:cubicBezTo>
                  <a:cubicBezTo>
                    <a:pt x="0" y="46"/>
                    <a:pt x="46" y="0"/>
                    <a:pt x="102" y="0"/>
                  </a:cubicBezTo>
                  <a:cubicBezTo>
                    <a:pt x="159" y="0"/>
                    <a:pt x="204" y="46"/>
                    <a:pt x="204" y="103"/>
                  </a:cubicBezTo>
                  <a:cubicBezTo>
                    <a:pt x="204" y="159"/>
                    <a:pt x="159" y="205"/>
                    <a:pt x="102" y="205"/>
                  </a:cubicBezTo>
                  <a:close/>
                  <a:moveTo>
                    <a:pt x="102" y="3"/>
                  </a:moveTo>
                  <a:cubicBezTo>
                    <a:pt x="47" y="3"/>
                    <a:pt x="3" y="48"/>
                    <a:pt x="3" y="103"/>
                  </a:cubicBezTo>
                  <a:cubicBezTo>
                    <a:pt x="3" y="158"/>
                    <a:pt x="47" y="202"/>
                    <a:pt x="102" y="202"/>
                  </a:cubicBezTo>
                  <a:cubicBezTo>
                    <a:pt x="157" y="202"/>
                    <a:pt x="202" y="158"/>
                    <a:pt x="202" y="103"/>
                  </a:cubicBezTo>
                  <a:cubicBezTo>
                    <a:pt x="202" y="48"/>
                    <a:pt x="157" y="3"/>
                    <a:pt x="102" y="3"/>
                  </a:cubicBezTo>
                  <a:close/>
                </a:path>
              </a:pathLst>
            </a:custGeom>
            <a:solidFill>
              <a:srgbClr val="8BAB00"/>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3" name="Oval 193"/>
            <p:cNvSpPr>
              <a:spLocks noChangeArrowheads="1"/>
            </p:cNvSpPr>
            <p:nvPr/>
          </p:nvSpPr>
          <p:spPr bwMode="auto">
            <a:xfrm>
              <a:off x="3778918" y="2712974"/>
              <a:ext cx="1006635" cy="1009032"/>
            </a:xfrm>
            <a:prstGeom prst="ellipse">
              <a:avLst/>
            </a:prstGeom>
            <a:solidFill>
              <a:srgbClr val="FF9999"/>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4" name="矩形 73"/>
            <p:cNvSpPr/>
            <p:nvPr/>
          </p:nvSpPr>
          <p:spPr>
            <a:xfrm>
              <a:off x="3778918" y="2859951"/>
              <a:ext cx="1006635" cy="707886"/>
            </a:xfrm>
            <a:prstGeom prst="rect">
              <a:avLst/>
            </a:prstGeom>
          </p:spPr>
          <p:txBody>
            <a:bodyPr wrap="square">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U</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cxnSp>
        <p:nvCxnSpPr>
          <p:cNvPr id="76" name="直接连接符 75"/>
          <p:cNvCxnSpPr/>
          <p:nvPr/>
        </p:nvCxnSpPr>
        <p:spPr>
          <a:xfrm flipV="1">
            <a:off x="7758113" y="3306619"/>
            <a:ext cx="516211" cy="298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9355258" y="3285438"/>
            <a:ext cx="2603380" cy="21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接连接符 82"/>
          <p:cNvCxnSpPr>
            <a:endCxn id="72" idx="6"/>
          </p:cNvCxnSpPr>
          <p:nvPr/>
        </p:nvCxnSpPr>
        <p:spPr>
          <a:xfrm>
            <a:off x="7732398" y="4210519"/>
            <a:ext cx="484615" cy="356773"/>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9318108" y="4886760"/>
            <a:ext cx="2677679" cy="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sp>
        <p:nvSpPr>
          <p:cNvPr id="86" name="TextBox 6"/>
          <p:cNvSpPr txBox="1"/>
          <p:nvPr/>
        </p:nvSpPr>
        <p:spPr>
          <a:xfrm>
            <a:off x="9280958" y="2645262"/>
            <a:ext cx="3115303" cy="525657"/>
          </a:xfrm>
          <a:prstGeom prst="rect">
            <a:avLst/>
          </a:prstGeom>
          <a:noFill/>
        </p:spPr>
        <p:txBody>
          <a:bodyPr wrap="square" rtlCol="0">
            <a:spAutoFit/>
          </a:bodyPr>
          <a:lstStyle/>
          <a:p>
            <a:pPr>
              <a:lnSpc>
                <a:spcPct val="130000"/>
              </a:lnSpc>
            </a:pPr>
            <a:r>
              <a:rPr lang="en-US" altLang="zh-CN" sz="2400" dirty="0" smtClean="0">
                <a:solidFill>
                  <a:srgbClr val="5F5E5C"/>
                </a:solidFill>
                <a:latin typeface="微软雅黑" pitchFamily="34" charset="-122"/>
                <a:ea typeface="微软雅黑" pitchFamily="34" charset="-122"/>
              </a:rPr>
              <a:t>Comments</a:t>
            </a:r>
            <a:r>
              <a:rPr lang="zh-CN" altLang="en-US" sz="2400" dirty="0" smtClean="0">
                <a:solidFill>
                  <a:srgbClr val="5F5E5C"/>
                </a:solidFill>
                <a:latin typeface="微软雅黑" pitchFamily="34" charset="-122"/>
                <a:ea typeface="微软雅黑" pitchFamily="34" charset="-122"/>
              </a:rPr>
              <a:t>（</a:t>
            </a:r>
            <a:r>
              <a:rPr lang="zh-CN" altLang="en-US" sz="2400" dirty="0">
                <a:solidFill>
                  <a:srgbClr val="5F5E5C"/>
                </a:solidFill>
                <a:latin typeface="微软雅黑" pitchFamily="34" charset="-122"/>
                <a:ea typeface="微软雅黑" pitchFamily="34" charset="-122"/>
              </a:rPr>
              <a:t>点评</a:t>
            </a:r>
            <a:r>
              <a:rPr lang="zh-CN" altLang="en-US" sz="2400" dirty="0" smtClean="0">
                <a:solidFill>
                  <a:srgbClr val="5F5E5C"/>
                </a:solidFill>
                <a:latin typeface="微软雅黑" pitchFamily="34" charset="-122"/>
                <a:ea typeface="微软雅黑" pitchFamily="34" charset="-122"/>
              </a:rPr>
              <a:t>）</a:t>
            </a:r>
            <a:r>
              <a:rPr lang="en-US" altLang="zh-CN" sz="2400" dirty="0" smtClean="0">
                <a:solidFill>
                  <a:srgbClr val="5F5E5C"/>
                </a:solidFill>
                <a:latin typeface="微软雅黑" pitchFamily="34" charset="-122"/>
                <a:ea typeface="微软雅黑" pitchFamily="34" charset="-122"/>
              </a:rPr>
              <a:t> </a:t>
            </a:r>
            <a:endParaRPr lang="en-US" altLang="zh-CN" sz="2400" dirty="0">
              <a:solidFill>
                <a:srgbClr val="5F5E5C"/>
              </a:solidFill>
              <a:latin typeface="微软雅黑" pitchFamily="34" charset="-122"/>
              <a:ea typeface="微软雅黑" pitchFamily="34" charset="-122"/>
            </a:endParaRPr>
          </a:p>
        </p:txBody>
      </p:sp>
      <p:sp>
        <p:nvSpPr>
          <p:cNvPr id="87" name="TextBox 6"/>
          <p:cNvSpPr txBox="1"/>
          <p:nvPr/>
        </p:nvSpPr>
        <p:spPr>
          <a:xfrm>
            <a:off x="9355258" y="4257116"/>
            <a:ext cx="3115303" cy="525657"/>
          </a:xfrm>
          <a:prstGeom prst="rect">
            <a:avLst/>
          </a:prstGeom>
          <a:noFill/>
        </p:spPr>
        <p:txBody>
          <a:bodyPr wrap="square" rtlCol="0">
            <a:spAutoFit/>
          </a:bodyPr>
          <a:lstStyle/>
          <a:p>
            <a:pPr>
              <a:lnSpc>
                <a:spcPct val="130000"/>
              </a:lnSpc>
            </a:pPr>
            <a:r>
              <a:rPr lang="en-US" altLang="zh-CN" sz="2400" dirty="0" smtClean="0">
                <a:solidFill>
                  <a:srgbClr val="5F5E5C"/>
                </a:solidFill>
                <a:latin typeface="微软雅黑" pitchFamily="34" charset="-122"/>
                <a:ea typeface="微软雅黑" pitchFamily="34" charset="-122"/>
              </a:rPr>
              <a:t> </a:t>
            </a:r>
            <a:endParaRPr lang="en-US" altLang="zh-CN" sz="2400" dirty="0">
              <a:solidFill>
                <a:srgbClr val="5F5E5C"/>
              </a:solidFill>
              <a:latin typeface="微软雅黑" pitchFamily="34" charset="-122"/>
              <a:ea typeface="微软雅黑" pitchFamily="34" charset="-122"/>
            </a:endParaRPr>
          </a:p>
        </p:txBody>
      </p:sp>
      <p:sp>
        <p:nvSpPr>
          <p:cNvPr id="52" name="矩形 51"/>
          <p:cNvSpPr/>
          <p:nvPr/>
        </p:nvSpPr>
        <p:spPr>
          <a:xfrm>
            <a:off x="9436053" y="4295604"/>
            <a:ext cx="2755947" cy="452432"/>
          </a:xfrm>
          <a:prstGeom prst="rect">
            <a:avLst/>
          </a:prstGeom>
        </p:spPr>
        <p:txBody>
          <a:bodyPr wrap="none">
            <a:spAutoFit/>
          </a:bodyPr>
          <a:lstStyle/>
          <a:p>
            <a:pPr>
              <a:lnSpc>
                <a:spcPct val="130000"/>
              </a:lnSpc>
            </a:pPr>
            <a:r>
              <a:rPr lang="en-US" altLang="zh-CN" dirty="0" smtClean="0">
                <a:solidFill>
                  <a:srgbClr val="5F5E5C"/>
                </a:solidFill>
                <a:latin typeface="微软雅黑" pitchFamily="34" charset="-122"/>
                <a:ea typeface="微软雅黑" pitchFamily="34" charset="-122"/>
              </a:rPr>
              <a:t>Understanding</a:t>
            </a:r>
            <a:r>
              <a:rPr lang="zh-CN" altLang="en-US" dirty="0" smtClean="0">
                <a:solidFill>
                  <a:srgbClr val="5F5E5C"/>
                </a:solidFill>
                <a:latin typeface="微软雅黑" pitchFamily="34" charset="-122"/>
                <a:ea typeface="微软雅黑" pitchFamily="34" charset="-122"/>
              </a:rPr>
              <a:t>（感悟）</a:t>
            </a:r>
            <a:endParaRPr lang="zh-CN" altLang="en-US" dirty="0">
              <a:solidFill>
                <a:srgbClr val="5F5E5C"/>
              </a:solidFill>
              <a:latin typeface="微软雅黑" pitchFamily="34" charset="-122"/>
              <a:ea typeface="微软雅黑" pitchFamily="34" charset="-122"/>
            </a:endParaRPr>
          </a:p>
        </p:txBody>
      </p:sp>
      <p:sp>
        <p:nvSpPr>
          <p:cNvPr id="55" name="TextBox 54"/>
          <p:cNvSpPr txBox="1"/>
          <p:nvPr/>
        </p:nvSpPr>
        <p:spPr>
          <a:xfrm>
            <a:off x="423745" y="4326672"/>
            <a:ext cx="3378821" cy="572464"/>
          </a:xfrm>
          <a:prstGeom prst="rect">
            <a:avLst/>
          </a:prstGeom>
          <a:noFill/>
        </p:spPr>
        <p:txBody>
          <a:bodyPr wrap="square" rtlCol="0">
            <a:spAutoFit/>
          </a:bodyPr>
          <a:lstStyle/>
          <a:p>
            <a:pPr>
              <a:lnSpc>
                <a:spcPct val="130000"/>
              </a:lnSpc>
            </a:pPr>
            <a:r>
              <a:rPr lang="en-US" altLang="zh-CN" sz="2400" dirty="0" smtClean="0">
                <a:solidFill>
                  <a:srgbClr val="5F5E5C"/>
                </a:solidFill>
                <a:latin typeface="微软雅黑" pitchFamily="34" charset="-122"/>
                <a:ea typeface="微软雅黑" pitchFamily="34" charset="-122"/>
              </a:rPr>
              <a:t>Experience</a:t>
            </a:r>
            <a:r>
              <a:rPr lang="zh-CN" altLang="en-US" sz="2400" dirty="0" smtClean="0">
                <a:solidFill>
                  <a:srgbClr val="5F5E5C"/>
                </a:solidFill>
                <a:latin typeface="微软雅黑" pitchFamily="34" charset="-122"/>
                <a:ea typeface="微软雅黑" pitchFamily="34" charset="-122"/>
              </a:rPr>
              <a:t>（体验）</a:t>
            </a:r>
          </a:p>
        </p:txBody>
      </p:sp>
    </p:spTree>
    <p:extLst>
      <p:ext uri="{BB962C8B-B14F-4D97-AF65-F5344CB8AC3E}">
        <p14:creationId xmlns:p14="http://schemas.microsoft.com/office/powerpoint/2010/main" xmlns="" val="3167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1FC4FF"/>
        </a:solidFill>
        <a:effectLst/>
      </p:bgPr>
    </p:bg>
    <p:spTree>
      <p:nvGrpSpPr>
        <p:cNvPr id="1" name=""/>
        <p:cNvGrpSpPr/>
        <p:nvPr/>
      </p:nvGrpSpPr>
      <p:grpSpPr>
        <a:xfrm>
          <a:off x="0" y="0"/>
          <a:ext cx="0" cy="0"/>
          <a:chOff x="0" y="0"/>
          <a:chExt cx="0" cy="0"/>
        </a:xfrm>
      </p:grpSpPr>
      <p:sp>
        <p:nvSpPr>
          <p:cNvPr id="3074" name="文本框 3"/>
          <p:cNvSpPr txBox="1">
            <a:spLocks noChangeArrowheads="1"/>
          </p:cNvSpPr>
          <p:nvPr/>
        </p:nvSpPr>
        <p:spPr bwMode="auto">
          <a:xfrm>
            <a:off x="360361" y="411508"/>
            <a:ext cx="74263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4000" dirty="0" smtClean="0">
                <a:solidFill>
                  <a:srgbClr val="FFFF00"/>
                </a:solidFill>
                <a:effectLst>
                  <a:outerShdw blurRad="38100" dist="38100" dir="2700000" algn="tl">
                    <a:srgbClr val="000000">
                      <a:alpha val="43137"/>
                    </a:srgbClr>
                  </a:outerShdw>
                </a:effectLst>
                <a:latin typeface="方正小标宋简体" pitchFamily="2" charset="-122"/>
                <a:ea typeface="方正小标宋简体" pitchFamily="2" charset="-122"/>
                <a:cs typeface="方正正准黑简体"/>
              </a:rPr>
              <a:t>课程发展轨迹图</a:t>
            </a:r>
            <a:endParaRPr lang="zh-CN" altLang="en-US" sz="4000" dirty="0">
              <a:solidFill>
                <a:srgbClr val="FFFF00"/>
              </a:solidFill>
              <a:effectLst>
                <a:outerShdw blurRad="38100" dist="38100" dir="2700000" algn="tl">
                  <a:srgbClr val="000000">
                    <a:alpha val="43137"/>
                  </a:srgbClr>
                </a:outerShdw>
              </a:effectLst>
              <a:latin typeface="方正小标宋简体" pitchFamily="2" charset="-122"/>
              <a:ea typeface="方正小标宋简体" pitchFamily="2" charset="-122"/>
              <a:cs typeface="方正正准黑简体"/>
            </a:endParaRPr>
          </a:p>
        </p:txBody>
      </p:sp>
      <p:sp>
        <p:nvSpPr>
          <p:cNvPr id="3080" name="文本框 47"/>
          <p:cNvSpPr txBox="1">
            <a:spLocks noChangeArrowheads="1"/>
          </p:cNvSpPr>
          <p:nvPr/>
        </p:nvSpPr>
        <p:spPr bwMode="auto">
          <a:xfrm>
            <a:off x="167216" y="1777643"/>
            <a:ext cx="50466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defRPr sz="2000" b="1">
                <a:solidFill>
                  <a:schemeClr val="bg1"/>
                </a:solidFill>
                <a:latin typeface="仿宋" pitchFamily="49" charset="-122"/>
                <a:ea typeface="仿宋" pitchFamily="49" charset="-122"/>
                <a:cs typeface="方正正准黑简体"/>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fontAlgn="base">
              <a:spcBef>
                <a:spcPct val="0"/>
              </a:spcBef>
              <a:spcAft>
                <a:spcPct val="0"/>
              </a:spcAft>
              <a:defRPr>
                <a:latin typeface="Calibri" pitchFamily="34" charset="0"/>
                <a:ea typeface="宋体" pitchFamily="2" charset="-122"/>
              </a:defRPr>
            </a:lvl6pPr>
            <a:lvl7pPr marL="2971800" indent="-228600" fontAlgn="base">
              <a:spcBef>
                <a:spcPct val="0"/>
              </a:spcBef>
              <a:spcAft>
                <a:spcPct val="0"/>
              </a:spcAft>
              <a:defRPr>
                <a:latin typeface="Calibri" pitchFamily="34" charset="0"/>
                <a:ea typeface="宋体" pitchFamily="2" charset="-122"/>
              </a:defRPr>
            </a:lvl7pPr>
            <a:lvl8pPr marL="3429000" indent="-228600" fontAlgn="base">
              <a:spcBef>
                <a:spcPct val="0"/>
              </a:spcBef>
              <a:spcAft>
                <a:spcPct val="0"/>
              </a:spcAft>
              <a:defRPr>
                <a:latin typeface="Calibri" pitchFamily="34" charset="0"/>
                <a:ea typeface="宋体" pitchFamily="2" charset="-122"/>
              </a:defRPr>
            </a:lvl8pPr>
            <a:lvl9pPr marL="3886200" indent="-228600" fontAlgn="base">
              <a:spcBef>
                <a:spcPct val="0"/>
              </a:spcBef>
              <a:spcAft>
                <a:spcPct val="0"/>
              </a:spcAft>
              <a:defRPr>
                <a:latin typeface="Calibri" pitchFamily="34" charset="0"/>
                <a:ea typeface="宋体" pitchFamily="2" charset="-122"/>
              </a:defRPr>
            </a:lvl9pPr>
          </a:lstStyle>
          <a:p>
            <a:r>
              <a:rPr lang="en-US" altLang="zh-CN" dirty="0"/>
              <a:t>2013</a:t>
            </a:r>
            <a:r>
              <a:rPr lang="zh-CN" altLang="en-US" dirty="0"/>
              <a:t>年</a:t>
            </a:r>
            <a:r>
              <a:rPr lang="en-US" altLang="zh-CN" dirty="0"/>
              <a:t>9</a:t>
            </a:r>
            <a:r>
              <a:rPr lang="zh-CN" altLang="en-US" dirty="0"/>
              <a:t>月交流沟通课程作为山东外贸职业学院人文素质教育主干课程在全校铺开。</a:t>
            </a:r>
          </a:p>
        </p:txBody>
      </p:sp>
      <p:sp>
        <p:nvSpPr>
          <p:cNvPr id="3082" name="文本框 49"/>
          <p:cNvSpPr txBox="1">
            <a:spLocks noChangeArrowheads="1"/>
          </p:cNvSpPr>
          <p:nvPr/>
        </p:nvSpPr>
        <p:spPr bwMode="auto">
          <a:xfrm>
            <a:off x="6293380" y="2638206"/>
            <a:ext cx="549222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defRPr sz="2000" b="1">
                <a:solidFill>
                  <a:schemeClr val="bg1"/>
                </a:solidFill>
                <a:latin typeface="仿宋" pitchFamily="49" charset="-122"/>
                <a:ea typeface="仿宋" pitchFamily="49" charset="-122"/>
                <a:cs typeface="方正正准黑简体"/>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fontAlgn="base">
              <a:spcBef>
                <a:spcPct val="0"/>
              </a:spcBef>
              <a:spcAft>
                <a:spcPct val="0"/>
              </a:spcAft>
              <a:defRPr>
                <a:latin typeface="Calibri" pitchFamily="34" charset="0"/>
                <a:ea typeface="宋体" pitchFamily="2" charset="-122"/>
              </a:defRPr>
            </a:lvl6pPr>
            <a:lvl7pPr marL="2971800" indent="-228600" fontAlgn="base">
              <a:spcBef>
                <a:spcPct val="0"/>
              </a:spcBef>
              <a:spcAft>
                <a:spcPct val="0"/>
              </a:spcAft>
              <a:defRPr>
                <a:latin typeface="Calibri" pitchFamily="34" charset="0"/>
                <a:ea typeface="宋体" pitchFamily="2" charset="-122"/>
              </a:defRPr>
            </a:lvl7pPr>
            <a:lvl8pPr marL="3429000" indent="-228600" fontAlgn="base">
              <a:spcBef>
                <a:spcPct val="0"/>
              </a:spcBef>
              <a:spcAft>
                <a:spcPct val="0"/>
              </a:spcAft>
              <a:defRPr>
                <a:latin typeface="Calibri" pitchFamily="34" charset="0"/>
                <a:ea typeface="宋体" pitchFamily="2" charset="-122"/>
              </a:defRPr>
            </a:lvl8pPr>
            <a:lvl9pPr marL="3886200" indent="-228600" fontAlgn="base">
              <a:spcBef>
                <a:spcPct val="0"/>
              </a:spcBef>
              <a:spcAft>
                <a:spcPct val="0"/>
              </a:spcAft>
              <a:defRPr>
                <a:latin typeface="Calibri" pitchFamily="34" charset="0"/>
                <a:ea typeface="宋体" pitchFamily="2" charset="-122"/>
              </a:defRPr>
            </a:lvl9pPr>
          </a:lstStyle>
          <a:p>
            <a:r>
              <a:rPr lang="en-US" altLang="zh-CN" dirty="0"/>
              <a:t>2014</a:t>
            </a:r>
            <a:r>
              <a:rPr lang="zh-CN" altLang="en-US" dirty="0"/>
              <a:t>年</a:t>
            </a:r>
            <a:r>
              <a:rPr lang="en-US" altLang="zh-CN" dirty="0"/>
              <a:t>1</a:t>
            </a:r>
            <a:r>
              <a:rPr lang="zh-CN" altLang="en-US" dirty="0"/>
              <a:t>月我院举办职业核心能力师资培训班，课程组全体教师参加培训并获得职业核心能力资格认证教师证书。</a:t>
            </a:r>
          </a:p>
        </p:txBody>
      </p:sp>
      <p:sp>
        <p:nvSpPr>
          <p:cNvPr id="3086" name="文本框 53"/>
          <p:cNvSpPr txBox="1">
            <a:spLocks noChangeArrowheads="1"/>
          </p:cNvSpPr>
          <p:nvPr/>
        </p:nvSpPr>
        <p:spPr bwMode="auto">
          <a:xfrm>
            <a:off x="221103" y="3290862"/>
            <a:ext cx="50292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defRPr sz="2000" b="1">
                <a:solidFill>
                  <a:schemeClr val="bg1"/>
                </a:solidFill>
                <a:latin typeface="仿宋" pitchFamily="49" charset="-122"/>
                <a:ea typeface="仿宋" pitchFamily="49" charset="-122"/>
                <a:cs typeface="方正正准黑简体"/>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fontAlgn="base">
              <a:spcBef>
                <a:spcPct val="0"/>
              </a:spcBef>
              <a:spcAft>
                <a:spcPct val="0"/>
              </a:spcAft>
              <a:defRPr>
                <a:latin typeface="Calibri" pitchFamily="34" charset="0"/>
                <a:ea typeface="宋体" pitchFamily="2" charset="-122"/>
              </a:defRPr>
            </a:lvl6pPr>
            <a:lvl7pPr marL="2971800" indent="-228600" fontAlgn="base">
              <a:spcBef>
                <a:spcPct val="0"/>
              </a:spcBef>
              <a:spcAft>
                <a:spcPct val="0"/>
              </a:spcAft>
              <a:defRPr>
                <a:latin typeface="Calibri" pitchFamily="34" charset="0"/>
                <a:ea typeface="宋体" pitchFamily="2" charset="-122"/>
              </a:defRPr>
            </a:lvl7pPr>
            <a:lvl8pPr marL="3429000" indent="-228600" fontAlgn="base">
              <a:spcBef>
                <a:spcPct val="0"/>
              </a:spcBef>
              <a:spcAft>
                <a:spcPct val="0"/>
              </a:spcAft>
              <a:defRPr>
                <a:latin typeface="Calibri" pitchFamily="34" charset="0"/>
                <a:ea typeface="宋体" pitchFamily="2" charset="-122"/>
              </a:defRPr>
            </a:lvl8pPr>
            <a:lvl9pPr marL="3886200" indent="-228600" fontAlgn="base">
              <a:spcBef>
                <a:spcPct val="0"/>
              </a:spcBef>
              <a:spcAft>
                <a:spcPct val="0"/>
              </a:spcAft>
              <a:defRPr>
                <a:latin typeface="Calibri" pitchFamily="34" charset="0"/>
                <a:ea typeface="宋体" pitchFamily="2" charset="-122"/>
              </a:defRPr>
            </a:lvl9pPr>
          </a:lstStyle>
          <a:p>
            <a:r>
              <a:rPr lang="en-US" altLang="zh-CN" dirty="0"/>
              <a:t>2014</a:t>
            </a:r>
            <a:r>
              <a:rPr lang="zh-CN" altLang="en-US" dirty="0"/>
              <a:t>年</a:t>
            </a:r>
            <a:r>
              <a:rPr lang="en-US" altLang="zh-CN" dirty="0"/>
              <a:t>3</a:t>
            </a:r>
            <a:r>
              <a:rPr lang="zh-CN" altLang="en-US" dirty="0"/>
              <a:t>月课程组申报院级课题</a:t>
            </a:r>
            <a:r>
              <a:rPr lang="zh-CN" altLang="zh-CN" dirty="0"/>
              <a:t>《基于商贸环境的高职职业沟通能力特色课程开发研究》</a:t>
            </a:r>
            <a:r>
              <a:rPr lang="zh-CN" altLang="en-US" dirty="0"/>
              <a:t>，获准立项，正在建设中。</a:t>
            </a:r>
          </a:p>
        </p:txBody>
      </p:sp>
      <p:sp>
        <p:nvSpPr>
          <p:cNvPr id="2" name="TextBox 1"/>
          <p:cNvSpPr txBox="1"/>
          <p:nvPr/>
        </p:nvSpPr>
        <p:spPr>
          <a:xfrm>
            <a:off x="6203069" y="611562"/>
            <a:ext cx="574198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defRPr sz="2000" b="1">
                <a:solidFill>
                  <a:schemeClr val="bg1"/>
                </a:solidFill>
                <a:latin typeface="黑体" pitchFamily="49" charset="-122"/>
                <a:ea typeface="黑体" pitchFamily="49" charset="-122"/>
                <a:cs typeface="方正正准黑简体"/>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fontAlgn="base">
              <a:spcBef>
                <a:spcPct val="0"/>
              </a:spcBef>
              <a:spcAft>
                <a:spcPct val="0"/>
              </a:spcAft>
              <a:defRPr>
                <a:latin typeface="Calibri" pitchFamily="34" charset="0"/>
                <a:ea typeface="宋体" pitchFamily="2" charset="-122"/>
              </a:defRPr>
            </a:lvl6pPr>
            <a:lvl7pPr marL="2971800" indent="-228600" fontAlgn="base">
              <a:spcBef>
                <a:spcPct val="0"/>
              </a:spcBef>
              <a:spcAft>
                <a:spcPct val="0"/>
              </a:spcAft>
              <a:defRPr>
                <a:latin typeface="Calibri" pitchFamily="34" charset="0"/>
                <a:ea typeface="宋体" pitchFamily="2" charset="-122"/>
              </a:defRPr>
            </a:lvl7pPr>
            <a:lvl8pPr marL="3429000" indent="-228600" fontAlgn="base">
              <a:spcBef>
                <a:spcPct val="0"/>
              </a:spcBef>
              <a:spcAft>
                <a:spcPct val="0"/>
              </a:spcAft>
              <a:defRPr>
                <a:latin typeface="Calibri" pitchFamily="34" charset="0"/>
                <a:ea typeface="宋体" pitchFamily="2" charset="-122"/>
              </a:defRPr>
            </a:lvl8pPr>
            <a:lvl9pPr marL="3886200" indent="-228600" fontAlgn="base">
              <a:spcBef>
                <a:spcPct val="0"/>
              </a:spcBef>
              <a:spcAft>
                <a:spcPct val="0"/>
              </a:spcAft>
              <a:defRPr>
                <a:latin typeface="Calibri" pitchFamily="34" charset="0"/>
                <a:ea typeface="宋体" pitchFamily="2" charset="-122"/>
              </a:defRPr>
            </a:lvl9pPr>
          </a:lstStyle>
          <a:p>
            <a:r>
              <a:rPr lang="en-US" altLang="zh-CN" dirty="0">
                <a:latin typeface="仿宋" pitchFamily="49" charset="-122"/>
                <a:ea typeface="仿宋" pitchFamily="49" charset="-122"/>
              </a:rPr>
              <a:t>2013</a:t>
            </a:r>
            <a:r>
              <a:rPr lang="zh-CN" altLang="en-US" dirty="0">
                <a:latin typeface="仿宋" pitchFamily="49" charset="-122"/>
                <a:ea typeface="仿宋" pitchFamily="49" charset="-122"/>
              </a:rPr>
              <a:t>年</a:t>
            </a:r>
            <a:r>
              <a:rPr lang="en-US" altLang="zh-CN" dirty="0">
                <a:latin typeface="仿宋" pitchFamily="49" charset="-122"/>
                <a:ea typeface="仿宋" pitchFamily="49" charset="-122"/>
              </a:rPr>
              <a:t>7</a:t>
            </a:r>
            <a:r>
              <a:rPr lang="zh-CN" altLang="en-US" dirty="0">
                <a:latin typeface="仿宋" pitchFamily="49" charset="-122"/>
                <a:ea typeface="仿宋" pitchFamily="49" charset="-122"/>
              </a:rPr>
              <a:t>月学院召开交流沟通课程开设动员会，初步拟定课程目标、课程内容、课时安排及教学队伍等重要事项。</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85113" y="1701760"/>
            <a:ext cx="1983819" cy="859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66489" y="1690701"/>
            <a:ext cx="1724202" cy="881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81816" y="5370207"/>
            <a:ext cx="2085976" cy="1096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日期占位符 17"/>
          <p:cNvSpPr>
            <a:spLocks noGrp="1"/>
          </p:cNvSpPr>
          <p:nvPr>
            <p:ph type="dt" sz="half" idx="10"/>
          </p:nvPr>
        </p:nvSpPr>
        <p:spPr/>
        <p:txBody>
          <a:bodyPr/>
          <a:lstStyle/>
          <a:p>
            <a:r>
              <a:rPr lang="en-US" altLang="zh-CN" dirty="0" smtClean="0"/>
              <a:t>2015</a:t>
            </a:r>
            <a:r>
              <a:rPr lang="zh-CN" altLang="en-US" dirty="0" smtClean="0"/>
              <a:t>年</a:t>
            </a:r>
            <a:r>
              <a:rPr lang="en-US" altLang="zh-CN" dirty="0" smtClean="0"/>
              <a:t>4</a:t>
            </a:r>
            <a:r>
              <a:rPr lang="zh-CN" altLang="en-US" dirty="0" smtClean="0"/>
              <a:t>月</a:t>
            </a:r>
            <a:endParaRPr lang="zh-CN" altLang="en-US" dirty="0"/>
          </a:p>
        </p:txBody>
      </p:sp>
      <p:sp>
        <p:nvSpPr>
          <p:cNvPr id="19" name="灯片编号占位符 18"/>
          <p:cNvSpPr>
            <a:spLocks noGrp="1"/>
          </p:cNvSpPr>
          <p:nvPr>
            <p:ph type="sldNum" sz="quarter" idx="12"/>
          </p:nvPr>
        </p:nvSpPr>
        <p:spPr/>
        <p:txBody>
          <a:bodyPr/>
          <a:lstStyle/>
          <a:p>
            <a:fld id="{37BAE3DD-1438-497B-AF1D-B715E7EF5264}" type="slidenum">
              <a:rPr lang="zh-CN" altLang="en-US" smtClean="0"/>
              <a:pPr/>
              <a:t>2</a:t>
            </a:fld>
            <a:endParaRPr lang="zh-CN" altLang="en-US" dirty="0"/>
          </a:p>
        </p:txBody>
      </p:sp>
      <p:sp>
        <p:nvSpPr>
          <p:cNvPr id="21" name="页脚占位符 20"/>
          <p:cNvSpPr>
            <a:spLocks noGrp="1"/>
          </p:cNvSpPr>
          <p:nvPr>
            <p:ph type="ftr" sz="quarter" idx="11"/>
          </p:nvPr>
        </p:nvSpPr>
        <p:spPr/>
        <p:txBody>
          <a:bodyPr/>
          <a:lstStyle/>
          <a:p>
            <a:r>
              <a:rPr lang="zh-CN" altLang="en-US" smtClean="0"/>
              <a:t>交流沟通课程开发设计与实施</a:t>
            </a:r>
            <a:endParaRPr lang="zh-CN" altLang="en-US" dirty="0"/>
          </a:p>
        </p:txBody>
      </p:sp>
      <p:grpSp>
        <p:nvGrpSpPr>
          <p:cNvPr id="6" name="组合 5"/>
          <p:cNvGrpSpPr/>
          <p:nvPr/>
        </p:nvGrpSpPr>
        <p:grpSpPr>
          <a:xfrm>
            <a:off x="5143930" y="635462"/>
            <a:ext cx="1059215" cy="5379764"/>
            <a:chOff x="5160963" y="166151"/>
            <a:chExt cx="1059215" cy="5379764"/>
          </a:xfrm>
        </p:grpSpPr>
        <p:sp>
          <p:nvSpPr>
            <p:cNvPr id="3076" name="文本框 43"/>
            <p:cNvSpPr txBox="1">
              <a:spLocks noChangeArrowheads="1"/>
            </p:cNvSpPr>
            <p:nvPr/>
          </p:nvSpPr>
          <p:spPr bwMode="auto">
            <a:xfrm>
              <a:off x="5454474" y="503513"/>
              <a:ext cx="4794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800" dirty="0">
                  <a:solidFill>
                    <a:schemeClr val="bg1"/>
                  </a:solidFill>
                  <a:latin typeface="方正正准黑简体"/>
                  <a:ea typeface="方正正准黑简体"/>
                  <a:cs typeface="方正正准黑简体"/>
                </a:rPr>
                <a:t>1</a:t>
              </a:r>
              <a:endParaRPr lang="zh-CN" altLang="en-US" sz="2800" dirty="0">
                <a:solidFill>
                  <a:schemeClr val="bg1"/>
                </a:solidFill>
                <a:latin typeface="方正正准黑简体"/>
                <a:ea typeface="方正正准黑简体"/>
                <a:cs typeface="方正正准黑简体"/>
              </a:endParaRPr>
            </a:p>
          </p:txBody>
        </p:sp>
        <p:sp>
          <p:nvSpPr>
            <p:cNvPr id="3077" name="文本框 44"/>
            <p:cNvSpPr txBox="1">
              <a:spLocks noChangeArrowheads="1"/>
            </p:cNvSpPr>
            <p:nvPr/>
          </p:nvSpPr>
          <p:spPr bwMode="auto">
            <a:xfrm>
              <a:off x="5447947" y="1400340"/>
              <a:ext cx="4794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800" dirty="0">
                  <a:solidFill>
                    <a:schemeClr val="bg1"/>
                  </a:solidFill>
                  <a:latin typeface="方正正准黑简体"/>
                  <a:ea typeface="方正正准黑简体"/>
                  <a:cs typeface="方正正准黑简体"/>
                </a:rPr>
                <a:t>2</a:t>
              </a:r>
              <a:endParaRPr lang="zh-CN" altLang="en-US" sz="2800" dirty="0">
                <a:solidFill>
                  <a:schemeClr val="bg1"/>
                </a:solidFill>
                <a:latin typeface="方正正准黑简体"/>
                <a:ea typeface="方正正准黑简体"/>
                <a:cs typeface="方正正准黑简体"/>
              </a:endParaRPr>
            </a:p>
          </p:txBody>
        </p:sp>
        <p:sp>
          <p:nvSpPr>
            <p:cNvPr id="3078" name="文本框 45"/>
            <p:cNvSpPr txBox="1">
              <a:spLocks noChangeArrowheads="1"/>
            </p:cNvSpPr>
            <p:nvPr/>
          </p:nvSpPr>
          <p:spPr bwMode="auto">
            <a:xfrm>
              <a:off x="5447946" y="2234625"/>
              <a:ext cx="479425"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800" dirty="0">
                  <a:solidFill>
                    <a:schemeClr val="bg1"/>
                  </a:solidFill>
                  <a:latin typeface="方正正准黑简体"/>
                  <a:ea typeface="方正正准黑简体"/>
                  <a:cs typeface="方正正准黑简体"/>
                </a:rPr>
                <a:t>3</a:t>
              </a:r>
              <a:endParaRPr lang="zh-CN" altLang="en-US" sz="2800" dirty="0">
                <a:solidFill>
                  <a:schemeClr val="bg1"/>
                </a:solidFill>
                <a:latin typeface="方正正准黑简体"/>
                <a:ea typeface="方正正准黑简体"/>
                <a:cs typeface="方正正准黑简体"/>
              </a:endParaRPr>
            </a:p>
          </p:txBody>
        </p:sp>
        <p:sp>
          <p:nvSpPr>
            <p:cNvPr id="3079" name="文本框 46"/>
            <p:cNvSpPr txBox="1">
              <a:spLocks noChangeArrowheads="1"/>
            </p:cNvSpPr>
            <p:nvPr/>
          </p:nvSpPr>
          <p:spPr bwMode="auto">
            <a:xfrm>
              <a:off x="5440886" y="3063407"/>
              <a:ext cx="4794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800" dirty="0" smtClean="0">
                  <a:solidFill>
                    <a:schemeClr val="bg1"/>
                  </a:solidFill>
                  <a:latin typeface="方正正准黑简体"/>
                  <a:ea typeface="方正正准黑简体"/>
                  <a:cs typeface="方正正准黑简体"/>
                </a:rPr>
                <a:t>4</a:t>
              </a:r>
              <a:endParaRPr lang="zh-CN" altLang="en-US" sz="2800" dirty="0">
                <a:solidFill>
                  <a:schemeClr val="bg1"/>
                </a:solidFill>
                <a:latin typeface="方正正准黑简体"/>
                <a:ea typeface="方正正准黑简体"/>
                <a:cs typeface="方正正准黑简体"/>
              </a:endParaRPr>
            </a:p>
          </p:txBody>
        </p:sp>
        <p:grpSp>
          <p:nvGrpSpPr>
            <p:cNvPr id="5" name="组合 4"/>
            <p:cNvGrpSpPr/>
            <p:nvPr/>
          </p:nvGrpSpPr>
          <p:grpSpPr>
            <a:xfrm>
              <a:off x="5160963" y="166151"/>
              <a:ext cx="1059215" cy="5379764"/>
              <a:chOff x="5160963" y="166151"/>
              <a:chExt cx="1059215" cy="5379764"/>
            </a:xfrm>
          </p:grpSpPr>
          <p:sp>
            <p:nvSpPr>
              <p:cNvPr id="43" name="任意多边形 42"/>
              <p:cNvSpPr/>
              <p:nvPr/>
            </p:nvSpPr>
            <p:spPr>
              <a:xfrm>
                <a:off x="5160963" y="166151"/>
                <a:ext cx="1059215" cy="3667025"/>
              </a:xfrm>
              <a:custGeom>
                <a:avLst/>
                <a:gdLst>
                  <a:gd name="connsiteX0" fmla="*/ 549591 w 1099186"/>
                  <a:gd name="connsiteY0" fmla="*/ 4513539 h 5745390"/>
                  <a:gd name="connsiteX1" fmla="*/ 150867 w 1099186"/>
                  <a:gd name="connsiteY1" fmla="*/ 4912263 h 5745390"/>
                  <a:gd name="connsiteX2" fmla="*/ 549591 w 1099186"/>
                  <a:gd name="connsiteY2" fmla="*/ 5310987 h 5745390"/>
                  <a:gd name="connsiteX3" fmla="*/ 948316 w 1099186"/>
                  <a:gd name="connsiteY3" fmla="*/ 4912263 h 5745390"/>
                  <a:gd name="connsiteX4" fmla="*/ 549591 w 1099186"/>
                  <a:gd name="connsiteY4" fmla="*/ 3207979 h 5745390"/>
                  <a:gd name="connsiteX5" fmla="*/ 150868 w 1099186"/>
                  <a:gd name="connsiteY5" fmla="*/ 3606703 h 5745390"/>
                  <a:gd name="connsiteX6" fmla="*/ 549591 w 1099186"/>
                  <a:gd name="connsiteY6" fmla="*/ 4005426 h 5745390"/>
                  <a:gd name="connsiteX7" fmla="*/ 948316 w 1099186"/>
                  <a:gd name="connsiteY7" fmla="*/ 3606703 h 5745390"/>
                  <a:gd name="connsiteX8" fmla="*/ 543607 w 1099186"/>
                  <a:gd name="connsiteY8" fmla="*/ 1908402 h 5745390"/>
                  <a:gd name="connsiteX9" fmla="*/ 150866 w 1099186"/>
                  <a:gd name="connsiteY9" fmla="*/ 2301140 h 5745390"/>
                  <a:gd name="connsiteX10" fmla="*/ 549591 w 1099186"/>
                  <a:gd name="connsiteY10" fmla="*/ 2699864 h 5745390"/>
                  <a:gd name="connsiteX11" fmla="*/ 948314 w 1099186"/>
                  <a:gd name="connsiteY11" fmla="*/ 2301141 h 5745390"/>
                  <a:gd name="connsiteX12" fmla="*/ 555575 w 1099186"/>
                  <a:gd name="connsiteY12" fmla="*/ 1908402 h 5745390"/>
                  <a:gd name="connsiteX13" fmla="*/ 555188 w 1099186"/>
                  <a:gd name="connsiteY13" fmla="*/ 602456 h 5745390"/>
                  <a:gd name="connsiteX14" fmla="*/ 543993 w 1099186"/>
                  <a:gd name="connsiteY14" fmla="*/ 602456 h 5745390"/>
                  <a:gd name="connsiteX15" fmla="*/ 150866 w 1099186"/>
                  <a:gd name="connsiteY15" fmla="*/ 995581 h 5745390"/>
                  <a:gd name="connsiteX16" fmla="*/ 537098 w 1099186"/>
                  <a:gd name="connsiteY16" fmla="*/ 1381812 h 5745390"/>
                  <a:gd name="connsiteX17" fmla="*/ 562083 w 1099186"/>
                  <a:gd name="connsiteY17" fmla="*/ 1381813 h 5745390"/>
                  <a:gd name="connsiteX18" fmla="*/ 948315 w 1099186"/>
                  <a:gd name="connsiteY18" fmla="*/ 995581 h 5745390"/>
                  <a:gd name="connsiteX19" fmla="*/ 488633 w 1099186"/>
                  <a:gd name="connsiteY19" fmla="*/ 0 h 5745390"/>
                  <a:gd name="connsiteX20" fmla="*/ 610553 w 1099186"/>
                  <a:gd name="connsiteY20" fmla="*/ 0 h 5745390"/>
                  <a:gd name="connsiteX21" fmla="*/ 610553 w 1099186"/>
                  <a:gd name="connsiteY21" fmla="*/ 506950 h 5745390"/>
                  <a:gd name="connsiteX22" fmla="*/ 1099185 w 1099186"/>
                  <a:gd name="connsiteY22" fmla="*/ 995582 h 5745390"/>
                  <a:gd name="connsiteX23" fmla="*/ 611505 w 1099186"/>
                  <a:gd name="connsiteY23" fmla="*/ 1483262 h 5745390"/>
                  <a:gd name="connsiteX24" fmla="*/ 611504 w 1099186"/>
                  <a:gd name="connsiteY24" fmla="*/ 1813461 h 5745390"/>
                  <a:gd name="connsiteX25" fmla="*/ 1099185 w 1099186"/>
                  <a:gd name="connsiteY25" fmla="*/ 2301142 h 5745390"/>
                  <a:gd name="connsiteX26" fmla="*/ 611504 w 1099186"/>
                  <a:gd name="connsiteY26" fmla="*/ 2788822 h 5745390"/>
                  <a:gd name="connsiteX27" fmla="*/ 611504 w 1099186"/>
                  <a:gd name="connsiteY27" fmla="*/ 3119022 h 5745390"/>
                  <a:gd name="connsiteX28" fmla="*/ 1099186 w 1099186"/>
                  <a:gd name="connsiteY28" fmla="*/ 3606703 h 5745390"/>
                  <a:gd name="connsiteX29" fmla="*/ 611504 w 1099186"/>
                  <a:gd name="connsiteY29" fmla="*/ 4094384 h 5745390"/>
                  <a:gd name="connsiteX30" fmla="*/ 611505 w 1099186"/>
                  <a:gd name="connsiteY30" fmla="*/ 4424583 h 5745390"/>
                  <a:gd name="connsiteX31" fmla="*/ 1099185 w 1099186"/>
                  <a:gd name="connsiteY31" fmla="*/ 4912263 h 5745390"/>
                  <a:gd name="connsiteX32" fmla="*/ 611505 w 1099186"/>
                  <a:gd name="connsiteY32" fmla="*/ 5399943 h 5745390"/>
                  <a:gd name="connsiteX33" fmla="*/ 611505 w 1099186"/>
                  <a:gd name="connsiteY33" fmla="*/ 5745390 h 5745390"/>
                  <a:gd name="connsiteX34" fmla="*/ 487680 w 1099186"/>
                  <a:gd name="connsiteY34" fmla="*/ 5745390 h 5745390"/>
                  <a:gd name="connsiteX35" fmla="*/ 487680 w 1099186"/>
                  <a:gd name="connsiteY35" fmla="*/ 5399941 h 5745390"/>
                  <a:gd name="connsiteX36" fmla="*/ 1 w 1099186"/>
                  <a:gd name="connsiteY36" fmla="*/ 4912263 h 5745390"/>
                  <a:gd name="connsiteX37" fmla="*/ 487679 w 1099186"/>
                  <a:gd name="connsiteY37" fmla="*/ 4424585 h 5745390"/>
                  <a:gd name="connsiteX38" fmla="*/ 487679 w 1099186"/>
                  <a:gd name="connsiteY38" fmla="*/ 4094381 h 5745390"/>
                  <a:gd name="connsiteX39" fmla="*/ 2 w 1099186"/>
                  <a:gd name="connsiteY39" fmla="*/ 3606703 h 5745390"/>
                  <a:gd name="connsiteX40" fmla="*/ 487679 w 1099186"/>
                  <a:gd name="connsiteY40" fmla="*/ 3119026 h 5745390"/>
                  <a:gd name="connsiteX41" fmla="*/ 487679 w 1099186"/>
                  <a:gd name="connsiteY41" fmla="*/ 2788821 h 5745390"/>
                  <a:gd name="connsiteX42" fmla="*/ 0 w 1099186"/>
                  <a:gd name="connsiteY42" fmla="*/ 2301142 h 5745390"/>
                  <a:gd name="connsiteX43" fmla="*/ 487680 w 1099186"/>
                  <a:gd name="connsiteY43" fmla="*/ 1813463 h 5745390"/>
                  <a:gd name="connsiteX44" fmla="*/ 487680 w 1099186"/>
                  <a:gd name="connsiteY44" fmla="*/ 1483261 h 5745390"/>
                  <a:gd name="connsiteX45" fmla="*/ 0 w 1099186"/>
                  <a:gd name="connsiteY45" fmla="*/ 995582 h 5745390"/>
                  <a:gd name="connsiteX46" fmla="*/ 488633 w 1099186"/>
                  <a:gd name="connsiteY46" fmla="*/ 506950 h 574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99186" h="5745390">
                    <a:moveTo>
                      <a:pt x="549591" y="4513539"/>
                    </a:moveTo>
                    <a:lnTo>
                      <a:pt x="150867" y="4912263"/>
                    </a:lnTo>
                    <a:lnTo>
                      <a:pt x="549591" y="5310987"/>
                    </a:lnTo>
                    <a:lnTo>
                      <a:pt x="948316" y="4912263"/>
                    </a:lnTo>
                    <a:close/>
                    <a:moveTo>
                      <a:pt x="549591" y="3207979"/>
                    </a:moveTo>
                    <a:lnTo>
                      <a:pt x="150868" y="3606703"/>
                    </a:lnTo>
                    <a:lnTo>
                      <a:pt x="549591" y="4005426"/>
                    </a:lnTo>
                    <a:lnTo>
                      <a:pt x="948316" y="3606703"/>
                    </a:lnTo>
                    <a:close/>
                    <a:moveTo>
                      <a:pt x="543607" y="1908402"/>
                    </a:moveTo>
                    <a:lnTo>
                      <a:pt x="150866" y="2301140"/>
                    </a:lnTo>
                    <a:lnTo>
                      <a:pt x="549591" y="2699864"/>
                    </a:lnTo>
                    <a:lnTo>
                      <a:pt x="948314" y="2301141"/>
                    </a:lnTo>
                    <a:lnTo>
                      <a:pt x="555575" y="1908402"/>
                    </a:lnTo>
                    <a:close/>
                    <a:moveTo>
                      <a:pt x="555188" y="602456"/>
                    </a:moveTo>
                    <a:lnTo>
                      <a:pt x="543993" y="602456"/>
                    </a:lnTo>
                    <a:lnTo>
                      <a:pt x="150866" y="995581"/>
                    </a:lnTo>
                    <a:lnTo>
                      <a:pt x="537098" y="1381812"/>
                    </a:lnTo>
                    <a:lnTo>
                      <a:pt x="562083" y="1381813"/>
                    </a:lnTo>
                    <a:lnTo>
                      <a:pt x="948315" y="995581"/>
                    </a:lnTo>
                    <a:close/>
                    <a:moveTo>
                      <a:pt x="488633" y="0"/>
                    </a:moveTo>
                    <a:lnTo>
                      <a:pt x="610553" y="0"/>
                    </a:lnTo>
                    <a:lnTo>
                      <a:pt x="610553" y="506950"/>
                    </a:lnTo>
                    <a:lnTo>
                      <a:pt x="1099185" y="995582"/>
                    </a:lnTo>
                    <a:lnTo>
                      <a:pt x="611505" y="1483262"/>
                    </a:lnTo>
                    <a:lnTo>
                      <a:pt x="611504" y="1813461"/>
                    </a:lnTo>
                    <a:lnTo>
                      <a:pt x="1099185" y="2301142"/>
                    </a:lnTo>
                    <a:lnTo>
                      <a:pt x="611504" y="2788822"/>
                    </a:lnTo>
                    <a:lnTo>
                      <a:pt x="611504" y="3119022"/>
                    </a:lnTo>
                    <a:lnTo>
                      <a:pt x="1099186" y="3606703"/>
                    </a:lnTo>
                    <a:lnTo>
                      <a:pt x="611504" y="4094384"/>
                    </a:lnTo>
                    <a:lnTo>
                      <a:pt x="611505" y="4424583"/>
                    </a:lnTo>
                    <a:lnTo>
                      <a:pt x="1099185" y="4912263"/>
                    </a:lnTo>
                    <a:lnTo>
                      <a:pt x="611505" y="5399943"/>
                    </a:lnTo>
                    <a:lnTo>
                      <a:pt x="611505" y="5745390"/>
                    </a:lnTo>
                    <a:lnTo>
                      <a:pt x="487680" y="5745390"/>
                    </a:lnTo>
                    <a:lnTo>
                      <a:pt x="487680" y="5399941"/>
                    </a:lnTo>
                    <a:lnTo>
                      <a:pt x="1" y="4912263"/>
                    </a:lnTo>
                    <a:lnTo>
                      <a:pt x="487679" y="4424585"/>
                    </a:lnTo>
                    <a:lnTo>
                      <a:pt x="487679" y="4094381"/>
                    </a:lnTo>
                    <a:lnTo>
                      <a:pt x="2" y="3606703"/>
                    </a:lnTo>
                    <a:lnTo>
                      <a:pt x="487679" y="3119026"/>
                    </a:lnTo>
                    <a:lnTo>
                      <a:pt x="487679" y="2788821"/>
                    </a:lnTo>
                    <a:lnTo>
                      <a:pt x="0" y="2301142"/>
                    </a:lnTo>
                    <a:lnTo>
                      <a:pt x="487680" y="1813463"/>
                    </a:lnTo>
                    <a:lnTo>
                      <a:pt x="487680" y="1483261"/>
                    </a:lnTo>
                    <a:lnTo>
                      <a:pt x="0" y="995582"/>
                    </a:lnTo>
                    <a:lnTo>
                      <a:pt x="488633" y="5069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 name="Picture 2"/>
              <p:cNvPicPr>
                <a:picLocks noChangeAspect="1" noChangeArrowheads="1"/>
              </p:cNvPicPr>
              <p:nvPr/>
            </p:nvPicPr>
            <p:blipFill>
              <a:blip r:embed="rId6" cstate="print"/>
              <a:srcRect/>
              <a:stretch>
                <a:fillRect/>
              </a:stretch>
            </p:blipFill>
            <p:spPr bwMode="auto">
              <a:xfrm>
                <a:off x="5196615" y="3796491"/>
                <a:ext cx="987910" cy="1749424"/>
              </a:xfrm>
              <a:prstGeom prst="rect">
                <a:avLst/>
              </a:prstGeom>
              <a:noFill/>
              <a:ln w="9525">
                <a:noFill/>
                <a:miter lim="800000"/>
                <a:headEnd/>
                <a:tailEnd/>
              </a:ln>
            </p:spPr>
          </p:pic>
        </p:grpSp>
        <p:sp>
          <p:nvSpPr>
            <p:cNvPr id="20" name="文本框 46"/>
            <p:cNvSpPr txBox="1">
              <a:spLocks noChangeArrowheads="1"/>
            </p:cNvSpPr>
            <p:nvPr/>
          </p:nvSpPr>
          <p:spPr bwMode="auto">
            <a:xfrm>
              <a:off x="5433826" y="3844328"/>
              <a:ext cx="4794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800" dirty="0">
                  <a:solidFill>
                    <a:schemeClr val="bg1"/>
                  </a:solidFill>
                  <a:latin typeface="方正正准黑简体"/>
                  <a:ea typeface="方正正准黑简体"/>
                  <a:cs typeface="方正正准黑简体"/>
                </a:rPr>
                <a:t>5</a:t>
              </a:r>
              <a:endParaRPr lang="zh-CN" altLang="en-US" sz="2800" dirty="0">
                <a:solidFill>
                  <a:schemeClr val="bg1"/>
                </a:solidFill>
                <a:latin typeface="方正正准黑简体"/>
                <a:ea typeface="方正正准黑简体"/>
                <a:cs typeface="方正正准黑简体"/>
              </a:endParaRPr>
            </a:p>
          </p:txBody>
        </p:sp>
        <p:sp>
          <p:nvSpPr>
            <p:cNvPr id="23" name="文本框 46"/>
            <p:cNvSpPr txBox="1">
              <a:spLocks noChangeArrowheads="1"/>
            </p:cNvSpPr>
            <p:nvPr/>
          </p:nvSpPr>
          <p:spPr bwMode="auto">
            <a:xfrm>
              <a:off x="5471403" y="4671203"/>
              <a:ext cx="4794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800" dirty="0" smtClean="0">
                  <a:solidFill>
                    <a:schemeClr val="bg1"/>
                  </a:solidFill>
                  <a:latin typeface="方正正准黑简体"/>
                  <a:ea typeface="方正正准黑简体"/>
                  <a:cs typeface="方正正准黑简体"/>
                </a:rPr>
                <a:t>6</a:t>
              </a:r>
              <a:endParaRPr lang="zh-CN" altLang="en-US" sz="2800" dirty="0">
                <a:solidFill>
                  <a:schemeClr val="bg1"/>
                </a:solidFill>
                <a:latin typeface="方正正准黑简体"/>
                <a:ea typeface="方正正准黑简体"/>
                <a:cs typeface="方正正准黑简体"/>
              </a:endParaRPr>
            </a:p>
          </p:txBody>
        </p:sp>
      </p:grpSp>
      <p:sp>
        <p:nvSpPr>
          <p:cNvPr id="24" name="文本框 53"/>
          <p:cNvSpPr txBox="1">
            <a:spLocks noChangeArrowheads="1"/>
          </p:cNvSpPr>
          <p:nvPr/>
        </p:nvSpPr>
        <p:spPr bwMode="auto">
          <a:xfrm>
            <a:off x="221103" y="4956503"/>
            <a:ext cx="5029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defRPr sz="2000" b="1">
                <a:solidFill>
                  <a:schemeClr val="bg1"/>
                </a:solidFill>
                <a:latin typeface="仿宋" pitchFamily="49" charset="-122"/>
                <a:ea typeface="仿宋" pitchFamily="49" charset="-122"/>
                <a:cs typeface="方正正准黑简体"/>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fontAlgn="base">
              <a:spcBef>
                <a:spcPct val="0"/>
              </a:spcBef>
              <a:spcAft>
                <a:spcPct val="0"/>
              </a:spcAft>
              <a:defRPr>
                <a:latin typeface="Calibri" pitchFamily="34" charset="0"/>
                <a:ea typeface="宋体" pitchFamily="2" charset="-122"/>
              </a:defRPr>
            </a:lvl6pPr>
            <a:lvl7pPr marL="2971800" indent="-228600" fontAlgn="base">
              <a:spcBef>
                <a:spcPct val="0"/>
              </a:spcBef>
              <a:spcAft>
                <a:spcPct val="0"/>
              </a:spcAft>
              <a:defRPr>
                <a:latin typeface="Calibri" pitchFamily="34" charset="0"/>
                <a:ea typeface="宋体" pitchFamily="2" charset="-122"/>
              </a:defRPr>
            </a:lvl7pPr>
            <a:lvl8pPr marL="3429000" indent="-228600" fontAlgn="base">
              <a:spcBef>
                <a:spcPct val="0"/>
              </a:spcBef>
              <a:spcAft>
                <a:spcPct val="0"/>
              </a:spcAft>
              <a:defRPr>
                <a:latin typeface="Calibri" pitchFamily="34" charset="0"/>
                <a:ea typeface="宋体" pitchFamily="2" charset="-122"/>
              </a:defRPr>
            </a:lvl8pPr>
            <a:lvl9pPr marL="3886200" indent="-228600" fontAlgn="base">
              <a:spcBef>
                <a:spcPct val="0"/>
              </a:spcBef>
              <a:spcAft>
                <a:spcPct val="0"/>
              </a:spcAft>
              <a:defRPr>
                <a:latin typeface="Calibri" pitchFamily="34" charset="0"/>
                <a:ea typeface="宋体" pitchFamily="2" charset="-122"/>
              </a:defRPr>
            </a:lvl9pPr>
          </a:lstStyle>
          <a:p>
            <a:r>
              <a:rPr lang="en-US" altLang="zh-CN" dirty="0"/>
              <a:t>2014</a:t>
            </a:r>
            <a:r>
              <a:rPr lang="zh-CN" altLang="en-US" dirty="0"/>
              <a:t>年</a:t>
            </a:r>
            <a:r>
              <a:rPr lang="en-US" altLang="zh-CN" dirty="0"/>
              <a:t>7</a:t>
            </a:r>
            <a:r>
              <a:rPr lang="zh-CN" altLang="en-US" dirty="0"/>
              <a:t>月</a:t>
            </a:r>
            <a:r>
              <a:rPr lang="en-US" altLang="zh-CN" dirty="0"/>
              <a:t>10</a:t>
            </a:r>
            <a:r>
              <a:rPr lang="zh-CN" altLang="en-US" dirty="0"/>
              <a:t>日</a:t>
            </a:r>
            <a:r>
              <a:rPr lang="en-US" altLang="zh-CN" dirty="0"/>
              <a:t>《</a:t>
            </a:r>
            <a:r>
              <a:rPr lang="zh-CN" altLang="en-US" dirty="0"/>
              <a:t>交流沟通</a:t>
            </a:r>
            <a:r>
              <a:rPr lang="en-US" altLang="zh-CN" dirty="0"/>
              <a:t>》</a:t>
            </a:r>
            <a:r>
              <a:rPr lang="zh-CN" altLang="en-US" dirty="0"/>
              <a:t>课程组赴滨州职业学院考察学习。</a:t>
            </a:r>
          </a:p>
        </p:txBody>
      </p:sp>
      <p:sp>
        <p:nvSpPr>
          <p:cNvPr id="25" name="文本框 53"/>
          <p:cNvSpPr txBox="1">
            <a:spLocks noChangeArrowheads="1"/>
          </p:cNvSpPr>
          <p:nvPr/>
        </p:nvSpPr>
        <p:spPr bwMode="auto">
          <a:xfrm>
            <a:off x="6293380" y="4248074"/>
            <a:ext cx="5029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defRPr sz="2000" b="1">
                <a:solidFill>
                  <a:schemeClr val="bg1"/>
                </a:solidFill>
                <a:latin typeface="仿宋" pitchFamily="49" charset="-122"/>
                <a:ea typeface="仿宋" pitchFamily="49" charset="-122"/>
                <a:cs typeface="方正正准黑简体"/>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fontAlgn="base">
              <a:spcBef>
                <a:spcPct val="0"/>
              </a:spcBef>
              <a:spcAft>
                <a:spcPct val="0"/>
              </a:spcAft>
              <a:defRPr>
                <a:latin typeface="Calibri" pitchFamily="34" charset="0"/>
                <a:ea typeface="宋体" pitchFamily="2" charset="-122"/>
              </a:defRPr>
            </a:lvl6pPr>
            <a:lvl7pPr marL="2971800" indent="-228600" fontAlgn="base">
              <a:spcBef>
                <a:spcPct val="0"/>
              </a:spcBef>
              <a:spcAft>
                <a:spcPct val="0"/>
              </a:spcAft>
              <a:defRPr>
                <a:latin typeface="Calibri" pitchFamily="34" charset="0"/>
                <a:ea typeface="宋体" pitchFamily="2" charset="-122"/>
              </a:defRPr>
            </a:lvl7pPr>
            <a:lvl8pPr marL="3429000" indent="-228600" fontAlgn="base">
              <a:spcBef>
                <a:spcPct val="0"/>
              </a:spcBef>
              <a:spcAft>
                <a:spcPct val="0"/>
              </a:spcAft>
              <a:defRPr>
                <a:latin typeface="Calibri" pitchFamily="34" charset="0"/>
                <a:ea typeface="宋体" pitchFamily="2" charset="-122"/>
              </a:defRPr>
            </a:lvl8pPr>
            <a:lvl9pPr marL="3886200" indent="-228600" fontAlgn="base">
              <a:spcBef>
                <a:spcPct val="0"/>
              </a:spcBef>
              <a:spcAft>
                <a:spcPct val="0"/>
              </a:spcAft>
              <a:defRPr>
                <a:latin typeface="Calibri" pitchFamily="34" charset="0"/>
                <a:ea typeface="宋体" pitchFamily="2" charset="-122"/>
              </a:defRPr>
            </a:lvl9pPr>
          </a:lstStyle>
          <a:p>
            <a:r>
              <a:rPr lang="en-US" altLang="zh-CN" dirty="0"/>
              <a:t>2014</a:t>
            </a:r>
            <a:r>
              <a:rPr lang="zh-CN" altLang="en-US" dirty="0"/>
              <a:t>年</a:t>
            </a:r>
            <a:r>
              <a:rPr lang="en-US" altLang="zh-CN" dirty="0"/>
              <a:t>6</a:t>
            </a:r>
            <a:r>
              <a:rPr lang="zh-CN" altLang="en-US" dirty="0"/>
              <a:t>月交流沟通课程申报院级精品课，目前正在建设中。</a:t>
            </a:r>
          </a:p>
        </p:txBody>
      </p:sp>
    </p:spTree>
    <p:extLst>
      <p:ext uri="{BB962C8B-B14F-4D97-AF65-F5344CB8AC3E}">
        <p14:creationId xmlns:p14="http://schemas.microsoft.com/office/powerpoint/2010/main" xmlns="" val="1150039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56579" y="4693816"/>
            <a:ext cx="1248139" cy="1344149"/>
          </a:xfrm>
          <a:prstGeom prst="rect">
            <a:avLst/>
          </a:prstGeom>
          <a:solidFill>
            <a:srgbClr val="2A44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 name="矩形 11"/>
          <p:cNvSpPr/>
          <p:nvPr/>
        </p:nvSpPr>
        <p:spPr>
          <a:xfrm>
            <a:off x="456579" y="3349667"/>
            <a:ext cx="1248139" cy="1344149"/>
          </a:xfrm>
          <a:prstGeom prst="rect">
            <a:avLst/>
          </a:prstGeom>
          <a:solidFill>
            <a:srgbClr val="0A94C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矩形 10"/>
          <p:cNvSpPr/>
          <p:nvPr/>
        </p:nvSpPr>
        <p:spPr>
          <a:xfrm>
            <a:off x="456579" y="2018714"/>
            <a:ext cx="1248139" cy="1344149"/>
          </a:xfrm>
          <a:prstGeom prst="rect">
            <a:avLst/>
          </a:prstGeom>
          <a:solidFill>
            <a:srgbClr val="E2651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 name="矩形 8"/>
          <p:cNvSpPr/>
          <p:nvPr/>
        </p:nvSpPr>
        <p:spPr>
          <a:xfrm>
            <a:off x="456579" y="680278"/>
            <a:ext cx="1248139" cy="1344149"/>
          </a:xfrm>
          <a:prstGeom prst="rect">
            <a:avLst/>
          </a:prstGeom>
          <a:solidFill>
            <a:srgbClr val="869AB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4" name="矩形 23"/>
          <p:cNvSpPr/>
          <p:nvPr/>
        </p:nvSpPr>
        <p:spPr>
          <a:xfrm>
            <a:off x="4140334" y="4311598"/>
            <a:ext cx="3491837" cy="968745"/>
          </a:xfrm>
          <a:prstGeom prst="rect">
            <a:avLst/>
          </a:prstGeom>
          <a:solidFill>
            <a:srgbClr val="2B455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矩形 24"/>
          <p:cNvSpPr/>
          <p:nvPr/>
        </p:nvSpPr>
        <p:spPr>
          <a:xfrm>
            <a:off x="4140334" y="3342853"/>
            <a:ext cx="3491837" cy="968745"/>
          </a:xfrm>
          <a:prstGeom prst="rect">
            <a:avLst/>
          </a:prstGeom>
          <a:solidFill>
            <a:srgbClr val="0B9BC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矩形 25"/>
          <p:cNvSpPr/>
          <p:nvPr/>
        </p:nvSpPr>
        <p:spPr>
          <a:xfrm>
            <a:off x="4140334" y="2383618"/>
            <a:ext cx="3491837" cy="968745"/>
          </a:xfrm>
          <a:prstGeom prst="rect">
            <a:avLst/>
          </a:prstGeom>
          <a:solidFill>
            <a:srgbClr val="F76D1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000" dirty="0"/>
          </a:p>
        </p:txBody>
      </p:sp>
      <p:sp>
        <p:nvSpPr>
          <p:cNvPr id="39" name="矩形 38"/>
          <p:cNvSpPr/>
          <p:nvPr/>
        </p:nvSpPr>
        <p:spPr>
          <a:xfrm>
            <a:off x="4150117" y="1418990"/>
            <a:ext cx="697745" cy="369328"/>
          </a:xfrm>
          <a:prstGeom prst="rect">
            <a:avLst/>
          </a:prstGeom>
          <a:noFill/>
          <a:ln w="3175">
            <a:noFill/>
          </a:ln>
        </p:spPr>
        <p:txBody>
          <a:bodyPr wrap="square" lIns="121917" tIns="60958" rIns="121917" bIns="60958" rtlCol="0">
            <a:spAutoFit/>
          </a:bodyPr>
          <a:lstStyle/>
          <a:p>
            <a:endParaRPr lang="zh-CN" altLang="en-US" sz="1600" b="1">
              <a:solidFill>
                <a:schemeClr val="tx1"/>
              </a:solidFill>
              <a:latin typeface="黑体" pitchFamily="49" charset="-122"/>
              <a:ea typeface="黑体" pitchFamily="49" charset="-122"/>
            </a:endParaRPr>
          </a:p>
        </p:txBody>
      </p:sp>
      <p:grpSp>
        <p:nvGrpSpPr>
          <p:cNvPr id="3" name="组合 2"/>
          <p:cNvGrpSpPr/>
          <p:nvPr/>
        </p:nvGrpSpPr>
        <p:grpSpPr>
          <a:xfrm>
            <a:off x="505899" y="641427"/>
            <a:ext cx="7260858" cy="5396574"/>
            <a:chOff x="505899" y="641427"/>
            <a:chExt cx="7260858" cy="5396574"/>
          </a:xfrm>
        </p:grpSpPr>
        <p:sp>
          <p:nvSpPr>
            <p:cNvPr id="27" name="矩形 26"/>
            <p:cNvSpPr/>
            <p:nvPr/>
          </p:nvSpPr>
          <p:spPr>
            <a:xfrm>
              <a:off x="4140334" y="1418990"/>
              <a:ext cx="3491837" cy="968745"/>
            </a:xfrm>
            <a:prstGeom prst="rect">
              <a:avLst/>
            </a:prstGeom>
            <a:solidFill>
              <a:srgbClr val="8FA2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9" name="矩形 28"/>
            <p:cNvSpPr/>
            <p:nvPr/>
          </p:nvSpPr>
          <p:spPr>
            <a:xfrm>
              <a:off x="1704717" y="680277"/>
              <a:ext cx="2435616" cy="170745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712" h="1280593">
                  <a:moveTo>
                    <a:pt x="0" y="0"/>
                  </a:moveTo>
                  <a:lnTo>
                    <a:pt x="1826712" y="555625"/>
                  </a:lnTo>
                  <a:lnTo>
                    <a:pt x="1826712" y="1280593"/>
                  </a:lnTo>
                  <a:lnTo>
                    <a:pt x="0" y="1007543"/>
                  </a:lnTo>
                  <a:lnTo>
                    <a:pt x="0" y="0"/>
                  </a:lnTo>
                  <a:close/>
                </a:path>
              </a:pathLst>
            </a:custGeom>
            <a:solidFill>
              <a:srgbClr val="92A7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r"/>
              <a:r>
                <a:rPr lang="en-US" altLang="zh-CN" dirty="0" smtClean="0"/>
                <a:t>    </a:t>
              </a:r>
              <a:r>
                <a:rPr lang="zh-CN" altLang="en-US" b="1" dirty="0" smtClean="0">
                  <a:solidFill>
                    <a:schemeClr val="bg1"/>
                  </a:solidFill>
                </a:rPr>
                <a:t>教师</a:t>
              </a:r>
              <a:endParaRPr lang="zh-CN" altLang="en-US" b="1" dirty="0">
                <a:solidFill>
                  <a:schemeClr val="bg1"/>
                </a:solidFill>
              </a:endParaRPr>
            </a:p>
          </p:txBody>
        </p:sp>
        <p:sp>
          <p:nvSpPr>
            <p:cNvPr id="30" name="矩形 28"/>
            <p:cNvSpPr/>
            <p:nvPr/>
          </p:nvSpPr>
          <p:spPr>
            <a:xfrm>
              <a:off x="1704718" y="2021253"/>
              <a:ext cx="2439849" cy="134339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 name="connsiteX0" fmla="*/ 0 w 1829887"/>
                <a:gd name="connsiteY0" fmla="*/ 0 h 1280593"/>
                <a:gd name="connsiteX1" fmla="*/ 1829887 w 1829887"/>
                <a:gd name="connsiteY1" fmla="*/ 273050 h 1280593"/>
                <a:gd name="connsiteX2" fmla="*/ 1826712 w 1829887"/>
                <a:gd name="connsiteY2" fmla="*/ 1280593 h 1280593"/>
                <a:gd name="connsiteX3" fmla="*/ 0 w 1829887"/>
                <a:gd name="connsiteY3" fmla="*/ 1007543 h 1280593"/>
                <a:gd name="connsiteX4" fmla="*/ 0 w 1829887"/>
                <a:gd name="connsiteY4" fmla="*/ 0 h 1280593"/>
                <a:gd name="connsiteX0" fmla="*/ 0 w 1830192"/>
                <a:gd name="connsiteY0" fmla="*/ 0 h 1007543"/>
                <a:gd name="connsiteX1" fmla="*/ 1829887 w 1830192"/>
                <a:gd name="connsiteY1" fmla="*/ 273050 h 1007543"/>
                <a:gd name="connsiteX2" fmla="*/ 1829887 w 1830192"/>
                <a:gd name="connsiteY2" fmla="*/ 998018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3537 w 1829887"/>
                <a:gd name="connsiteY2" fmla="*/ 1001193 h 1007543"/>
                <a:gd name="connsiteX3" fmla="*/ 0 w 1829887"/>
                <a:gd name="connsiteY3" fmla="*/ 1007543 h 1007543"/>
                <a:gd name="connsiteX4" fmla="*/ 0 w 1829887"/>
                <a:gd name="connsiteY4" fmla="*/ 0 h 1007543"/>
                <a:gd name="connsiteX0" fmla="*/ 0 w 1830192"/>
                <a:gd name="connsiteY0" fmla="*/ 0 h 1007543"/>
                <a:gd name="connsiteX1" fmla="*/ 1829887 w 1830192"/>
                <a:gd name="connsiteY1" fmla="*/ 273050 h 1007543"/>
                <a:gd name="connsiteX2" fmla="*/ 1829887 w 1830192"/>
                <a:gd name="connsiteY2" fmla="*/ 1001193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6712 w 1829887"/>
                <a:gd name="connsiteY2" fmla="*/ 1001193 h 1007543"/>
                <a:gd name="connsiteX3" fmla="*/ 0 w 1829887"/>
                <a:gd name="connsiteY3" fmla="*/ 1007543 h 1007543"/>
                <a:gd name="connsiteX4" fmla="*/ 0 w 1829887"/>
                <a:gd name="connsiteY4" fmla="*/ 0 h 1007543"/>
                <a:gd name="connsiteX0" fmla="*/ 0 w 1833980"/>
                <a:gd name="connsiteY0" fmla="*/ 0 h 1007543"/>
                <a:gd name="connsiteX1" fmla="*/ 1829887 w 1833980"/>
                <a:gd name="connsiteY1" fmla="*/ 273050 h 1007543"/>
                <a:gd name="connsiteX2" fmla="*/ 1833856 w 1833980"/>
                <a:gd name="connsiteY2" fmla="*/ 1001193 h 1007543"/>
                <a:gd name="connsiteX3" fmla="*/ 0 w 1833980"/>
                <a:gd name="connsiteY3" fmla="*/ 1007543 h 1007543"/>
                <a:gd name="connsiteX4" fmla="*/ 0 w 1833980"/>
                <a:gd name="connsiteY4" fmla="*/ 0 h 1007543"/>
                <a:gd name="connsiteX0" fmla="*/ 0 w 1829887"/>
                <a:gd name="connsiteY0" fmla="*/ 0 h 1007543"/>
                <a:gd name="connsiteX1" fmla="*/ 1829887 w 1829887"/>
                <a:gd name="connsiteY1" fmla="*/ 273050 h 1007543"/>
                <a:gd name="connsiteX2" fmla="*/ 1829093 w 1829887"/>
                <a:gd name="connsiteY2" fmla="*/ 1003575 h 1007543"/>
                <a:gd name="connsiteX3" fmla="*/ 0 w 1829887"/>
                <a:gd name="connsiteY3" fmla="*/ 1007543 h 1007543"/>
                <a:gd name="connsiteX4" fmla="*/ 0 w 1829887"/>
                <a:gd name="connsiteY4" fmla="*/ 0 h 100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rgbClr val="FE721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b="1" dirty="0" smtClean="0">
                  <a:solidFill>
                    <a:schemeClr val="tx1"/>
                  </a:solidFill>
                </a:rPr>
                <a:t>                                </a:t>
              </a:r>
              <a:r>
                <a:rPr lang="zh-CN" altLang="en-US" b="1" dirty="0" smtClean="0">
                  <a:solidFill>
                    <a:schemeClr val="bg1"/>
                  </a:solidFill>
                </a:rPr>
                <a:t>学生</a:t>
              </a:r>
              <a:endParaRPr lang="zh-CN" altLang="en-US" b="1" dirty="0">
                <a:solidFill>
                  <a:schemeClr val="bg1"/>
                </a:solidFill>
              </a:endParaRPr>
            </a:p>
          </p:txBody>
        </p:sp>
        <p:sp>
          <p:nvSpPr>
            <p:cNvPr id="32" name="矩形 28"/>
            <p:cNvSpPr/>
            <p:nvPr/>
          </p:nvSpPr>
          <p:spPr>
            <a:xfrm>
              <a:off x="1704719" y="3355455"/>
              <a:ext cx="2445397" cy="1338099"/>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 name="connsiteX0" fmla="*/ 0 w 1829887"/>
                <a:gd name="connsiteY0" fmla="*/ 0 h 1280593"/>
                <a:gd name="connsiteX1" fmla="*/ 1829887 w 1829887"/>
                <a:gd name="connsiteY1" fmla="*/ 273050 h 1280593"/>
                <a:gd name="connsiteX2" fmla="*/ 1826712 w 1829887"/>
                <a:gd name="connsiteY2" fmla="*/ 1280593 h 1280593"/>
                <a:gd name="connsiteX3" fmla="*/ 0 w 1829887"/>
                <a:gd name="connsiteY3" fmla="*/ 1007543 h 1280593"/>
                <a:gd name="connsiteX4" fmla="*/ 0 w 1829887"/>
                <a:gd name="connsiteY4" fmla="*/ 0 h 1280593"/>
                <a:gd name="connsiteX0" fmla="*/ 0 w 1830192"/>
                <a:gd name="connsiteY0" fmla="*/ 0 h 1007543"/>
                <a:gd name="connsiteX1" fmla="*/ 1829887 w 1830192"/>
                <a:gd name="connsiteY1" fmla="*/ 273050 h 1007543"/>
                <a:gd name="connsiteX2" fmla="*/ 1829887 w 1830192"/>
                <a:gd name="connsiteY2" fmla="*/ 998018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3537 w 1829887"/>
                <a:gd name="connsiteY2" fmla="*/ 1001193 h 1007543"/>
                <a:gd name="connsiteX3" fmla="*/ 0 w 1829887"/>
                <a:gd name="connsiteY3" fmla="*/ 1007543 h 1007543"/>
                <a:gd name="connsiteX4" fmla="*/ 0 w 1829887"/>
                <a:gd name="connsiteY4" fmla="*/ 0 h 1007543"/>
                <a:gd name="connsiteX0" fmla="*/ 0 w 1830192"/>
                <a:gd name="connsiteY0" fmla="*/ 0 h 1007543"/>
                <a:gd name="connsiteX1" fmla="*/ 1829887 w 1830192"/>
                <a:gd name="connsiteY1" fmla="*/ 273050 h 1007543"/>
                <a:gd name="connsiteX2" fmla="*/ 1829887 w 1830192"/>
                <a:gd name="connsiteY2" fmla="*/ 1001193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6712 w 1829887"/>
                <a:gd name="connsiteY2" fmla="*/ 1001193 h 1007543"/>
                <a:gd name="connsiteX3" fmla="*/ 0 w 1829887"/>
                <a:gd name="connsiteY3" fmla="*/ 1007543 h 1007543"/>
                <a:gd name="connsiteX4" fmla="*/ 0 w 1829887"/>
                <a:gd name="connsiteY4" fmla="*/ 0 h 1007543"/>
                <a:gd name="connsiteX0" fmla="*/ 0 w 1829887"/>
                <a:gd name="connsiteY0" fmla="*/ 0 h 1001193"/>
                <a:gd name="connsiteX1" fmla="*/ 1829887 w 1829887"/>
                <a:gd name="connsiteY1" fmla="*/ 273050 h 1001193"/>
                <a:gd name="connsiteX2" fmla="*/ 1826712 w 1829887"/>
                <a:gd name="connsiteY2" fmla="*/ 1001193 h 1001193"/>
                <a:gd name="connsiteX3" fmla="*/ 0 w 1829887"/>
                <a:gd name="connsiteY3" fmla="*/ 998018 h 1001193"/>
                <a:gd name="connsiteX4" fmla="*/ 0 w 1829887"/>
                <a:gd name="connsiteY4" fmla="*/ 0 h 1001193"/>
                <a:gd name="connsiteX0" fmla="*/ 0 w 1832268"/>
                <a:gd name="connsiteY0" fmla="*/ 5556 h 1006749"/>
                <a:gd name="connsiteX1" fmla="*/ 1832268 w 1832268"/>
                <a:gd name="connsiteY1" fmla="*/ 0 h 1006749"/>
                <a:gd name="connsiteX2" fmla="*/ 1826712 w 1832268"/>
                <a:gd name="connsiteY2" fmla="*/ 1006749 h 1006749"/>
                <a:gd name="connsiteX3" fmla="*/ 0 w 1832268"/>
                <a:gd name="connsiteY3" fmla="*/ 1003574 h 1006749"/>
                <a:gd name="connsiteX4" fmla="*/ 0 w 1832268"/>
                <a:gd name="connsiteY4" fmla="*/ 5556 h 1006749"/>
                <a:gd name="connsiteX0" fmla="*/ 0 w 1832268"/>
                <a:gd name="connsiteY0" fmla="*/ 5556 h 1003574"/>
                <a:gd name="connsiteX1" fmla="*/ 1832268 w 1832268"/>
                <a:gd name="connsiteY1" fmla="*/ 0 h 1003574"/>
                <a:gd name="connsiteX2" fmla="*/ 1829093 w 1832268"/>
                <a:gd name="connsiteY2" fmla="*/ 720999 h 1003574"/>
                <a:gd name="connsiteX3" fmla="*/ 0 w 1832268"/>
                <a:gd name="connsiteY3" fmla="*/ 1003574 h 1003574"/>
                <a:gd name="connsiteX4" fmla="*/ 0 w 1832268"/>
                <a:gd name="connsiteY4" fmla="*/ 5556 h 1003574"/>
                <a:gd name="connsiteX0" fmla="*/ 0 w 1834048"/>
                <a:gd name="connsiteY0" fmla="*/ 5556 h 1003574"/>
                <a:gd name="connsiteX1" fmla="*/ 1832268 w 1834048"/>
                <a:gd name="connsiteY1" fmla="*/ 0 h 1003574"/>
                <a:gd name="connsiteX2" fmla="*/ 1833856 w 1834048"/>
                <a:gd name="connsiteY2" fmla="*/ 720999 h 1003574"/>
                <a:gd name="connsiteX3" fmla="*/ 0 w 1834048"/>
                <a:gd name="connsiteY3" fmla="*/ 1003574 h 1003574"/>
                <a:gd name="connsiteX4" fmla="*/ 0 w 1834048"/>
                <a:gd name="connsiteY4" fmla="*/ 5556 h 100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0BA1D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r"/>
              <a:r>
                <a:rPr lang="en-US" altLang="zh-CN" dirty="0" smtClean="0"/>
                <a:t>           </a:t>
              </a:r>
              <a:r>
                <a:rPr lang="zh-CN" altLang="en-US" b="1" dirty="0" smtClean="0">
                  <a:solidFill>
                    <a:schemeClr val="bg1"/>
                  </a:solidFill>
                </a:rPr>
                <a:t>教师</a:t>
              </a:r>
              <a:endParaRPr lang="zh-CN" altLang="en-US" b="1" dirty="0">
                <a:solidFill>
                  <a:schemeClr val="bg1"/>
                </a:solidFill>
              </a:endParaRPr>
            </a:p>
          </p:txBody>
        </p:sp>
        <p:sp>
          <p:nvSpPr>
            <p:cNvPr id="33" name="矩形 28"/>
            <p:cNvSpPr/>
            <p:nvPr/>
          </p:nvSpPr>
          <p:spPr>
            <a:xfrm>
              <a:off x="1698228" y="4309377"/>
              <a:ext cx="2449513" cy="1728624"/>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 name="connsiteX0" fmla="*/ 0 w 1829887"/>
                <a:gd name="connsiteY0" fmla="*/ 0 h 1280593"/>
                <a:gd name="connsiteX1" fmla="*/ 1829887 w 1829887"/>
                <a:gd name="connsiteY1" fmla="*/ 273050 h 1280593"/>
                <a:gd name="connsiteX2" fmla="*/ 1826712 w 1829887"/>
                <a:gd name="connsiteY2" fmla="*/ 1280593 h 1280593"/>
                <a:gd name="connsiteX3" fmla="*/ 0 w 1829887"/>
                <a:gd name="connsiteY3" fmla="*/ 1007543 h 1280593"/>
                <a:gd name="connsiteX4" fmla="*/ 0 w 1829887"/>
                <a:gd name="connsiteY4" fmla="*/ 0 h 1280593"/>
                <a:gd name="connsiteX0" fmla="*/ 0 w 1830192"/>
                <a:gd name="connsiteY0" fmla="*/ 0 h 1007543"/>
                <a:gd name="connsiteX1" fmla="*/ 1829887 w 1830192"/>
                <a:gd name="connsiteY1" fmla="*/ 273050 h 1007543"/>
                <a:gd name="connsiteX2" fmla="*/ 1829887 w 1830192"/>
                <a:gd name="connsiteY2" fmla="*/ 998018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3537 w 1829887"/>
                <a:gd name="connsiteY2" fmla="*/ 1001193 h 1007543"/>
                <a:gd name="connsiteX3" fmla="*/ 0 w 1829887"/>
                <a:gd name="connsiteY3" fmla="*/ 1007543 h 1007543"/>
                <a:gd name="connsiteX4" fmla="*/ 0 w 1829887"/>
                <a:gd name="connsiteY4" fmla="*/ 0 h 1007543"/>
                <a:gd name="connsiteX0" fmla="*/ 0 w 1830192"/>
                <a:gd name="connsiteY0" fmla="*/ 0 h 1007543"/>
                <a:gd name="connsiteX1" fmla="*/ 1829887 w 1830192"/>
                <a:gd name="connsiteY1" fmla="*/ 273050 h 1007543"/>
                <a:gd name="connsiteX2" fmla="*/ 1829887 w 1830192"/>
                <a:gd name="connsiteY2" fmla="*/ 1001193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6712 w 1829887"/>
                <a:gd name="connsiteY2" fmla="*/ 1001193 h 1007543"/>
                <a:gd name="connsiteX3" fmla="*/ 0 w 1829887"/>
                <a:gd name="connsiteY3" fmla="*/ 1007543 h 1007543"/>
                <a:gd name="connsiteX4" fmla="*/ 0 w 1829887"/>
                <a:gd name="connsiteY4" fmla="*/ 0 h 1007543"/>
                <a:gd name="connsiteX0" fmla="*/ 0 w 1829887"/>
                <a:gd name="connsiteY0" fmla="*/ 0 h 1001193"/>
                <a:gd name="connsiteX1" fmla="*/ 1829887 w 1829887"/>
                <a:gd name="connsiteY1" fmla="*/ 273050 h 1001193"/>
                <a:gd name="connsiteX2" fmla="*/ 1826712 w 1829887"/>
                <a:gd name="connsiteY2" fmla="*/ 1001193 h 1001193"/>
                <a:gd name="connsiteX3" fmla="*/ 0 w 1829887"/>
                <a:gd name="connsiteY3" fmla="*/ 998018 h 1001193"/>
                <a:gd name="connsiteX4" fmla="*/ 0 w 1829887"/>
                <a:gd name="connsiteY4" fmla="*/ 0 h 1001193"/>
                <a:gd name="connsiteX0" fmla="*/ 0 w 1832268"/>
                <a:gd name="connsiteY0" fmla="*/ 5556 h 1006749"/>
                <a:gd name="connsiteX1" fmla="*/ 1832268 w 1832268"/>
                <a:gd name="connsiteY1" fmla="*/ 0 h 1006749"/>
                <a:gd name="connsiteX2" fmla="*/ 1826712 w 1832268"/>
                <a:gd name="connsiteY2" fmla="*/ 1006749 h 1006749"/>
                <a:gd name="connsiteX3" fmla="*/ 0 w 1832268"/>
                <a:gd name="connsiteY3" fmla="*/ 1003574 h 1006749"/>
                <a:gd name="connsiteX4" fmla="*/ 0 w 1832268"/>
                <a:gd name="connsiteY4" fmla="*/ 5556 h 1006749"/>
                <a:gd name="connsiteX0" fmla="*/ 0 w 1832268"/>
                <a:gd name="connsiteY0" fmla="*/ 5556 h 1003574"/>
                <a:gd name="connsiteX1" fmla="*/ 1832268 w 1832268"/>
                <a:gd name="connsiteY1" fmla="*/ 0 h 1003574"/>
                <a:gd name="connsiteX2" fmla="*/ 1829093 w 1832268"/>
                <a:gd name="connsiteY2" fmla="*/ 720999 h 1003574"/>
                <a:gd name="connsiteX3" fmla="*/ 0 w 1832268"/>
                <a:gd name="connsiteY3" fmla="*/ 1003574 h 1003574"/>
                <a:gd name="connsiteX4" fmla="*/ 0 w 1832268"/>
                <a:gd name="connsiteY4" fmla="*/ 5556 h 1003574"/>
                <a:gd name="connsiteX0" fmla="*/ 0 w 1834649"/>
                <a:gd name="connsiteY0" fmla="*/ 793 h 1003574"/>
                <a:gd name="connsiteX1" fmla="*/ 1834649 w 1834649"/>
                <a:gd name="connsiteY1" fmla="*/ 0 h 1003574"/>
                <a:gd name="connsiteX2" fmla="*/ 1831474 w 1834649"/>
                <a:gd name="connsiteY2" fmla="*/ 720999 h 1003574"/>
                <a:gd name="connsiteX3" fmla="*/ 2381 w 1834649"/>
                <a:gd name="connsiteY3" fmla="*/ 1003574 h 1003574"/>
                <a:gd name="connsiteX4" fmla="*/ 0 w 1834649"/>
                <a:gd name="connsiteY4" fmla="*/ 793 h 1003574"/>
                <a:gd name="connsiteX0" fmla="*/ 0 w 1834649"/>
                <a:gd name="connsiteY0" fmla="*/ 284162 h 1286943"/>
                <a:gd name="connsiteX1" fmla="*/ 1834649 w 1834649"/>
                <a:gd name="connsiteY1" fmla="*/ 0 h 1286943"/>
                <a:gd name="connsiteX2" fmla="*/ 1831474 w 1834649"/>
                <a:gd name="connsiteY2" fmla="*/ 1004368 h 1286943"/>
                <a:gd name="connsiteX3" fmla="*/ 2381 w 1834649"/>
                <a:gd name="connsiteY3" fmla="*/ 1286943 h 1286943"/>
                <a:gd name="connsiteX4" fmla="*/ 0 w 1834649"/>
                <a:gd name="connsiteY4" fmla="*/ 284162 h 1286943"/>
                <a:gd name="connsiteX0" fmla="*/ 0 w 1834649"/>
                <a:gd name="connsiteY0" fmla="*/ 284162 h 1286943"/>
                <a:gd name="connsiteX1" fmla="*/ 1834649 w 1834649"/>
                <a:gd name="connsiteY1" fmla="*/ 0 h 1286943"/>
                <a:gd name="connsiteX2" fmla="*/ 1829093 w 1834649"/>
                <a:gd name="connsiteY2" fmla="*/ 721000 h 1286943"/>
                <a:gd name="connsiteX3" fmla="*/ 2381 w 1834649"/>
                <a:gd name="connsiteY3" fmla="*/ 1286943 h 1286943"/>
                <a:gd name="connsiteX4" fmla="*/ 0 w 1834649"/>
                <a:gd name="connsiteY4" fmla="*/ 284162 h 1286943"/>
                <a:gd name="connsiteX0" fmla="*/ 229 w 1834878"/>
                <a:gd name="connsiteY0" fmla="*/ 284162 h 1289324"/>
                <a:gd name="connsiteX1" fmla="*/ 1834878 w 1834878"/>
                <a:gd name="connsiteY1" fmla="*/ 0 h 1289324"/>
                <a:gd name="connsiteX2" fmla="*/ 1829322 w 1834878"/>
                <a:gd name="connsiteY2" fmla="*/ 721000 h 1289324"/>
                <a:gd name="connsiteX3" fmla="*/ 229 w 1834878"/>
                <a:gd name="connsiteY3" fmla="*/ 1289324 h 1289324"/>
                <a:gd name="connsiteX4" fmla="*/ 229 w 1834878"/>
                <a:gd name="connsiteY4" fmla="*/ 284162 h 1289324"/>
                <a:gd name="connsiteX0" fmla="*/ 2486 w 1837135"/>
                <a:gd name="connsiteY0" fmla="*/ 284162 h 1296468"/>
                <a:gd name="connsiteX1" fmla="*/ 1837135 w 1837135"/>
                <a:gd name="connsiteY1" fmla="*/ 0 h 1296468"/>
                <a:gd name="connsiteX2" fmla="*/ 1831579 w 1837135"/>
                <a:gd name="connsiteY2" fmla="*/ 721000 h 1296468"/>
                <a:gd name="connsiteX3" fmla="*/ 105 w 1837135"/>
                <a:gd name="connsiteY3" fmla="*/ 1296468 h 1296468"/>
                <a:gd name="connsiteX4" fmla="*/ 2486 w 1837135"/>
                <a:gd name="connsiteY4" fmla="*/ 284162 h 1296468"/>
                <a:gd name="connsiteX0" fmla="*/ 2486 w 1837135"/>
                <a:gd name="connsiteY0" fmla="*/ 284162 h 1296468"/>
                <a:gd name="connsiteX1" fmla="*/ 1837135 w 1837135"/>
                <a:gd name="connsiteY1" fmla="*/ 0 h 1296468"/>
                <a:gd name="connsiteX2" fmla="*/ 1836342 w 1837135"/>
                <a:gd name="connsiteY2" fmla="*/ 728144 h 1296468"/>
                <a:gd name="connsiteX3" fmla="*/ 105 w 1837135"/>
                <a:gd name="connsiteY3" fmla="*/ 1296468 h 1296468"/>
                <a:gd name="connsiteX4" fmla="*/ 2486 w 1837135"/>
                <a:gd name="connsiteY4" fmla="*/ 284162 h 1296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2D48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r"/>
              <a:r>
                <a:rPr lang="zh-CN" altLang="en-US" b="1" dirty="0" smtClean="0">
                  <a:solidFill>
                    <a:schemeClr val="bg1"/>
                  </a:solidFill>
                </a:rPr>
                <a:t>学生</a:t>
              </a:r>
              <a:endParaRPr lang="zh-CN" altLang="en-US" b="1" dirty="0">
                <a:solidFill>
                  <a:schemeClr val="bg1"/>
                </a:solidFill>
              </a:endParaRPr>
            </a:p>
          </p:txBody>
        </p:sp>
        <p:sp>
          <p:nvSpPr>
            <p:cNvPr id="40" name="矩形 39"/>
            <p:cNvSpPr/>
            <p:nvPr/>
          </p:nvSpPr>
          <p:spPr>
            <a:xfrm rot="10800000">
              <a:off x="505899" y="641427"/>
              <a:ext cx="1155900" cy="5357724"/>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0" name="TextBox 49"/>
            <p:cNvSpPr txBox="1"/>
            <p:nvPr/>
          </p:nvSpPr>
          <p:spPr>
            <a:xfrm>
              <a:off x="4270918" y="1508787"/>
              <a:ext cx="3323062" cy="861770"/>
            </a:xfrm>
            <a:prstGeom prst="rect">
              <a:avLst/>
            </a:prstGeom>
            <a:noFill/>
            <a:ln w="3175">
              <a:noFill/>
            </a:ln>
          </p:spPr>
          <p:txBody>
            <a:bodyPr wrap="square" lIns="121917" tIns="60958" rIns="121917" bIns="60958" rtlCol="0">
              <a:spAutoFit/>
            </a:bodyPr>
            <a:lstStyle/>
            <a:p>
              <a:r>
                <a:rPr lang="zh-CN" altLang="en-US" sz="1600" b="1" dirty="0" smtClean="0">
                  <a:solidFill>
                    <a:schemeClr val="bg1"/>
                  </a:solidFill>
                  <a:latin typeface="黑体" pitchFamily="49" charset="-122"/>
                  <a:ea typeface="黑体" pitchFamily="49" charset="-122"/>
                </a:rPr>
                <a:t>教师主要起引导作用，需要根据知识点与技能点设计课堂环节和实训任务，是课程的导演和设计者。</a:t>
              </a:r>
              <a:endParaRPr lang="zh-CN" altLang="en-US" sz="1600" b="1" dirty="0">
                <a:solidFill>
                  <a:schemeClr val="bg1"/>
                </a:solidFill>
                <a:latin typeface="黑体" pitchFamily="49" charset="-122"/>
                <a:ea typeface="黑体" pitchFamily="49" charset="-122"/>
              </a:endParaRPr>
            </a:p>
          </p:txBody>
        </p:sp>
        <p:sp>
          <p:nvSpPr>
            <p:cNvPr id="54" name="TextBox 53"/>
            <p:cNvSpPr txBox="1"/>
            <p:nvPr/>
          </p:nvSpPr>
          <p:spPr>
            <a:xfrm>
              <a:off x="4181707" y="2468893"/>
              <a:ext cx="3401121" cy="861770"/>
            </a:xfrm>
            <a:prstGeom prst="rect">
              <a:avLst/>
            </a:prstGeom>
            <a:noFill/>
            <a:ln w="3175">
              <a:noFill/>
            </a:ln>
          </p:spPr>
          <p:txBody>
            <a:bodyPr wrap="square" lIns="121917" tIns="60958" rIns="121917" bIns="60958" rtlCol="0">
              <a:spAutoFit/>
            </a:bodyPr>
            <a:lstStyle/>
            <a:p>
              <a:r>
                <a:rPr lang="zh-CN" altLang="en-US" sz="1600" b="1" dirty="0" smtClean="0">
                  <a:solidFill>
                    <a:schemeClr val="bg1"/>
                  </a:solidFill>
                  <a:latin typeface="黑体" pitchFamily="49" charset="-122"/>
                  <a:ea typeface="黑体" pitchFamily="49" charset="-122"/>
                </a:rPr>
                <a:t>学生通过亲身参与课堂活动或实训任务，体验沟通过程，交流思想，并将思想外化。</a:t>
              </a:r>
              <a:endParaRPr lang="zh-CN" altLang="en-US" sz="1200" dirty="0">
                <a:solidFill>
                  <a:schemeClr val="bg1"/>
                </a:solidFill>
              </a:endParaRPr>
            </a:p>
          </p:txBody>
        </p:sp>
        <p:sp>
          <p:nvSpPr>
            <p:cNvPr id="55" name="TextBox 54"/>
            <p:cNvSpPr txBox="1"/>
            <p:nvPr/>
          </p:nvSpPr>
          <p:spPr>
            <a:xfrm>
              <a:off x="4300901" y="3434880"/>
              <a:ext cx="3115525" cy="861770"/>
            </a:xfrm>
            <a:prstGeom prst="rect">
              <a:avLst/>
            </a:prstGeom>
            <a:noFill/>
            <a:ln w="3175">
              <a:noFill/>
            </a:ln>
          </p:spPr>
          <p:txBody>
            <a:bodyPr wrap="square" lIns="121917" tIns="60958" rIns="121917" bIns="60958" rtlCol="0">
              <a:spAutoFit/>
            </a:bodyPr>
            <a:lstStyle/>
            <a:p>
              <a:r>
                <a:rPr lang="zh-CN" altLang="en-US" sz="1600" b="1" dirty="0">
                  <a:solidFill>
                    <a:schemeClr val="bg1"/>
                  </a:solidFill>
                  <a:latin typeface="黑体" pitchFamily="49" charset="-122"/>
                  <a:ea typeface="黑体" pitchFamily="49" charset="-122"/>
                </a:rPr>
                <a:t>教师观察学生完成任务的过程，并</a:t>
              </a:r>
              <a:r>
                <a:rPr lang="zh-CN" altLang="en-US" sz="1600" b="1" dirty="0" smtClean="0">
                  <a:solidFill>
                    <a:schemeClr val="bg1"/>
                  </a:solidFill>
                  <a:latin typeface="黑体" pitchFamily="49" charset="-122"/>
                  <a:ea typeface="黑体" pitchFamily="49" charset="-122"/>
                </a:rPr>
                <a:t>对外化成果或汇报</a:t>
              </a:r>
              <a:r>
                <a:rPr lang="zh-CN" altLang="en-US" sz="1600" b="1" dirty="0">
                  <a:solidFill>
                    <a:schemeClr val="bg1"/>
                  </a:solidFill>
                  <a:latin typeface="黑体" pitchFamily="49" charset="-122"/>
                  <a:ea typeface="黑体" pitchFamily="49" charset="-122"/>
                </a:rPr>
                <a:t>情况进行点评</a:t>
              </a:r>
              <a:r>
                <a:rPr lang="zh-CN" altLang="en-US" sz="1600" b="1" dirty="0" smtClean="0">
                  <a:solidFill>
                    <a:schemeClr val="bg1"/>
                  </a:solidFill>
                  <a:latin typeface="黑体" pitchFamily="49" charset="-122"/>
                  <a:ea typeface="黑体" pitchFamily="49" charset="-122"/>
                </a:rPr>
                <a:t>。</a:t>
              </a:r>
              <a:endParaRPr lang="en-US" altLang="zh-CN" sz="1200" dirty="0">
                <a:solidFill>
                  <a:schemeClr val="bg1"/>
                </a:solidFill>
              </a:endParaRPr>
            </a:p>
          </p:txBody>
        </p:sp>
        <p:sp>
          <p:nvSpPr>
            <p:cNvPr id="56" name="TextBox 55"/>
            <p:cNvSpPr txBox="1"/>
            <p:nvPr/>
          </p:nvSpPr>
          <p:spPr>
            <a:xfrm>
              <a:off x="4086579" y="4406139"/>
              <a:ext cx="3680178" cy="861770"/>
            </a:xfrm>
            <a:prstGeom prst="rect">
              <a:avLst/>
            </a:prstGeom>
            <a:noFill/>
            <a:ln w="3175">
              <a:noFill/>
            </a:ln>
          </p:spPr>
          <p:txBody>
            <a:bodyPr wrap="square" lIns="121917" tIns="60958" rIns="121917" bIns="60958" rtlCol="0">
              <a:spAutoFit/>
            </a:bodyPr>
            <a:lstStyle/>
            <a:p>
              <a:r>
                <a:rPr lang="zh-CN" altLang="en-US" sz="1600" b="1" dirty="0" smtClean="0">
                  <a:solidFill>
                    <a:schemeClr val="bg1"/>
                  </a:solidFill>
                  <a:latin typeface="黑体" pitchFamily="49" charset="-122"/>
                  <a:ea typeface="黑体" pitchFamily="49" charset="-122"/>
                </a:rPr>
                <a:t>学生通过任务，主动思考，分享思想，并最终结合教师的点评，最终能够感悟沟通知识，掌握沟通技能</a:t>
              </a:r>
              <a:r>
                <a:rPr lang="zh-CN" altLang="en-US" sz="1600" b="1" dirty="0" smtClean="0">
                  <a:solidFill>
                    <a:schemeClr val="bg1"/>
                  </a:solidFill>
                </a:rPr>
                <a:t>。</a:t>
              </a:r>
              <a:endParaRPr lang="en-US" altLang="zh-CN" sz="1600" b="1" dirty="0">
                <a:solidFill>
                  <a:schemeClr val="bg1"/>
                </a:solidFill>
              </a:endParaRPr>
            </a:p>
          </p:txBody>
        </p:sp>
      </p:grpSp>
      <p:sp>
        <p:nvSpPr>
          <p:cNvPr id="57" name="矩形 56"/>
          <p:cNvSpPr/>
          <p:nvPr/>
        </p:nvSpPr>
        <p:spPr>
          <a:xfrm>
            <a:off x="656975" y="1070176"/>
            <a:ext cx="847342" cy="415494"/>
          </a:xfrm>
          <a:prstGeom prst="rect">
            <a:avLst/>
          </a:prstGeom>
        </p:spPr>
        <p:txBody>
          <a:bodyPr wrap="none" lIns="121917" tIns="60958" rIns="121917" bIns="60958">
            <a:spAutoFit/>
          </a:bodyPr>
          <a:lstStyle/>
          <a:p>
            <a:pPr algn="ctr"/>
            <a:r>
              <a:rPr lang="en-US" altLang="zh-CN" sz="1900" b="1" dirty="0" smtClean="0">
                <a:solidFill>
                  <a:schemeClr val="bg1"/>
                </a:solidFill>
              </a:rPr>
              <a:t>Guide</a:t>
            </a:r>
          </a:p>
        </p:txBody>
      </p:sp>
      <p:sp>
        <p:nvSpPr>
          <p:cNvPr id="58" name="矩形 57"/>
          <p:cNvSpPr/>
          <p:nvPr/>
        </p:nvSpPr>
        <p:spPr>
          <a:xfrm>
            <a:off x="438849" y="2254502"/>
            <a:ext cx="1358700" cy="1000270"/>
          </a:xfrm>
          <a:prstGeom prst="rect">
            <a:avLst/>
          </a:prstGeom>
        </p:spPr>
        <p:txBody>
          <a:bodyPr wrap="none" lIns="121917" tIns="60958" rIns="121917" bIns="60958">
            <a:spAutoFit/>
          </a:bodyPr>
          <a:lstStyle/>
          <a:p>
            <a:pPr algn="ctr"/>
            <a:endParaRPr lang="en-US" altLang="zh-CN" sz="1900" b="1" dirty="0">
              <a:solidFill>
                <a:schemeClr val="bg1"/>
              </a:solidFill>
            </a:endParaRPr>
          </a:p>
          <a:p>
            <a:pPr algn="ctr"/>
            <a:r>
              <a:rPr lang="en-US" altLang="zh-CN" sz="1900" b="1" dirty="0" smtClean="0">
                <a:solidFill>
                  <a:schemeClr val="bg1"/>
                </a:solidFill>
              </a:rPr>
              <a:t>Experience</a:t>
            </a:r>
          </a:p>
          <a:p>
            <a:pPr algn="ctr"/>
            <a:endParaRPr lang="zh-CN" altLang="en-US" sz="1900" b="1" dirty="0">
              <a:solidFill>
                <a:schemeClr val="bg1"/>
              </a:solidFill>
            </a:endParaRPr>
          </a:p>
        </p:txBody>
      </p:sp>
      <p:sp>
        <p:nvSpPr>
          <p:cNvPr id="59" name="矩形 58"/>
          <p:cNvSpPr/>
          <p:nvPr/>
        </p:nvSpPr>
        <p:spPr>
          <a:xfrm>
            <a:off x="411236" y="3712772"/>
            <a:ext cx="1338822" cy="415494"/>
          </a:xfrm>
          <a:prstGeom prst="rect">
            <a:avLst/>
          </a:prstGeom>
        </p:spPr>
        <p:txBody>
          <a:bodyPr wrap="none" lIns="121917" tIns="60958" rIns="121917" bIns="60958">
            <a:spAutoFit/>
          </a:bodyPr>
          <a:lstStyle/>
          <a:p>
            <a:pPr algn="ctr"/>
            <a:r>
              <a:rPr lang="en-US" altLang="zh-CN" sz="1900" b="1" dirty="0" smtClean="0">
                <a:solidFill>
                  <a:schemeClr val="bg1"/>
                </a:solidFill>
              </a:rPr>
              <a:t>Comments</a:t>
            </a:r>
            <a:endParaRPr lang="en-US" altLang="zh-CN" sz="1900" b="1" dirty="0">
              <a:solidFill>
                <a:schemeClr val="bg1"/>
              </a:solidFill>
            </a:endParaRPr>
          </a:p>
        </p:txBody>
      </p:sp>
      <p:sp>
        <p:nvSpPr>
          <p:cNvPr id="60" name="矩形 59"/>
          <p:cNvSpPr/>
          <p:nvPr/>
        </p:nvSpPr>
        <p:spPr>
          <a:xfrm>
            <a:off x="389084" y="5010540"/>
            <a:ext cx="1796256" cy="415494"/>
          </a:xfrm>
          <a:prstGeom prst="rect">
            <a:avLst/>
          </a:prstGeom>
        </p:spPr>
        <p:txBody>
          <a:bodyPr wrap="none" lIns="121917" tIns="60958" rIns="121917" bIns="60958">
            <a:spAutoFit/>
          </a:bodyPr>
          <a:lstStyle/>
          <a:p>
            <a:pPr algn="ctr"/>
            <a:r>
              <a:rPr lang="en-US" altLang="zh-CN" sz="1900" b="1" dirty="0" smtClean="0">
                <a:solidFill>
                  <a:schemeClr val="bg1"/>
                </a:solidFill>
              </a:rPr>
              <a:t>Understanding </a:t>
            </a:r>
            <a:endParaRPr lang="en-US" altLang="zh-CN" sz="1900" b="1" dirty="0">
              <a:solidFill>
                <a:schemeClr val="bg1"/>
              </a:solidFill>
            </a:endParaRPr>
          </a:p>
        </p:txBody>
      </p:sp>
      <p:grpSp>
        <p:nvGrpSpPr>
          <p:cNvPr id="64" name="Group 173"/>
          <p:cNvGrpSpPr>
            <a:grpSpLocks noChangeAspect="1"/>
          </p:cNvGrpSpPr>
          <p:nvPr/>
        </p:nvGrpSpPr>
        <p:grpSpPr>
          <a:xfrm>
            <a:off x="2535751" y="4616775"/>
            <a:ext cx="674439" cy="868076"/>
            <a:chOff x="-2773363" y="1651000"/>
            <a:chExt cx="2692401" cy="3448051"/>
          </a:xfrm>
          <a:solidFill>
            <a:schemeClr val="bg1"/>
          </a:solidFill>
        </p:grpSpPr>
        <p:sp>
          <p:nvSpPr>
            <p:cNvPr id="65"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24"/>
            <p:cNvSpPr>
              <a:spLocks noChangeArrowheads="1"/>
            </p:cNvSpPr>
            <p:nvPr/>
          </p:nvSpPr>
          <p:spPr bwMode="auto">
            <a:xfrm>
              <a:off x="-1333500" y="3128963"/>
              <a:ext cx="77788" cy="79375"/>
            </a:xfrm>
            <a:prstGeom prst="ellipse">
              <a:avLst/>
            </a:pr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 name="Freeform 25"/>
            <p:cNvSpPr>
              <a:spLocks/>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等腰三角形 73"/>
          <p:cNvSpPr/>
          <p:nvPr/>
        </p:nvSpPr>
        <p:spPr>
          <a:xfrm rot="5400000">
            <a:off x="7608111" y="1752985"/>
            <a:ext cx="348872" cy="300752"/>
          </a:xfrm>
          <a:prstGeom prst="triangle">
            <a:avLst/>
          </a:prstGeom>
          <a:solidFill>
            <a:srgbClr val="8FA2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5" name="等腰三角形 74"/>
          <p:cNvSpPr/>
          <p:nvPr/>
        </p:nvSpPr>
        <p:spPr>
          <a:xfrm rot="5400000">
            <a:off x="7608111" y="2717613"/>
            <a:ext cx="348872" cy="300752"/>
          </a:xfrm>
          <a:prstGeom prst="triangle">
            <a:avLst/>
          </a:prstGeom>
          <a:solidFill>
            <a:srgbClr val="F76D1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6" name="等腰三角形 75"/>
          <p:cNvSpPr/>
          <p:nvPr/>
        </p:nvSpPr>
        <p:spPr>
          <a:xfrm rot="5400000">
            <a:off x="7608111" y="3676848"/>
            <a:ext cx="348872" cy="300752"/>
          </a:xfrm>
          <a:prstGeom prst="triangle">
            <a:avLst/>
          </a:prstGeom>
          <a:solidFill>
            <a:srgbClr val="0B9BC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7" name="等腰三角形 76"/>
          <p:cNvSpPr/>
          <p:nvPr/>
        </p:nvSpPr>
        <p:spPr>
          <a:xfrm rot="5400000">
            <a:off x="7608111" y="4646240"/>
            <a:ext cx="348872" cy="300752"/>
          </a:xfrm>
          <a:prstGeom prst="triangle">
            <a:avLst/>
          </a:prstGeom>
          <a:solidFill>
            <a:srgbClr val="2B455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42786" y="1037677"/>
            <a:ext cx="1114425" cy="10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315757" y="3320289"/>
            <a:ext cx="1114425" cy="10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1" name="Group 173"/>
          <p:cNvGrpSpPr>
            <a:grpSpLocks noChangeAspect="1"/>
          </p:cNvGrpSpPr>
          <p:nvPr/>
        </p:nvGrpSpPr>
        <p:grpSpPr>
          <a:xfrm>
            <a:off x="2315757" y="2216370"/>
            <a:ext cx="674439" cy="868076"/>
            <a:chOff x="-2773363" y="1651000"/>
            <a:chExt cx="2692401" cy="3448051"/>
          </a:xfrm>
          <a:solidFill>
            <a:schemeClr val="bg1"/>
          </a:solidFill>
        </p:grpSpPr>
        <p:sp>
          <p:nvSpPr>
            <p:cNvPr id="73"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24"/>
            <p:cNvSpPr>
              <a:spLocks noChangeArrowheads="1"/>
            </p:cNvSpPr>
            <p:nvPr/>
          </p:nvSpPr>
          <p:spPr bwMode="auto">
            <a:xfrm>
              <a:off x="-1333500" y="3128963"/>
              <a:ext cx="77788" cy="79375"/>
            </a:xfrm>
            <a:prstGeom prst="ellipse">
              <a:avLst/>
            </a:pr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 name="Freeform 25"/>
            <p:cNvSpPr>
              <a:spLocks/>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8" name="矩形 1"/>
          <p:cNvSpPr>
            <a:spLocks noChangeArrowheads="1"/>
          </p:cNvSpPr>
          <p:nvPr/>
        </p:nvSpPr>
        <p:spPr bwMode="auto">
          <a:xfrm>
            <a:off x="8224370" y="900281"/>
            <a:ext cx="3447431"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pPr>
            <a:r>
              <a:rPr lang="zh-CN" altLang="en-US" sz="2000" b="1" dirty="0" smtClean="0">
                <a:solidFill>
                  <a:schemeClr val="tx1">
                    <a:lumMod val="65000"/>
                    <a:lumOff val="35000"/>
                  </a:schemeClr>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a:t>
            </a:r>
            <a:r>
              <a:rPr lang="en-US" altLang="zh-CN" sz="2000" b="1" dirty="0" smtClean="0">
                <a:solidFill>
                  <a:schemeClr val="tx1">
                    <a:lumMod val="65000"/>
                    <a:lumOff val="35000"/>
                  </a:schemeClr>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GECU</a:t>
            </a:r>
            <a:r>
              <a:rPr lang="zh-CN" altLang="en-US" sz="2000" b="1" dirty="0" smtClean="0">
                <a:solidFill>
                  <a:schemeClr val="tx1">
                    <a:lumMod val="65000"/>
                    <a:lumOff val="35000"/>
                  </a:schemeClr>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”模式其实是一种竭力追求</a:t>
            </a:r>
            <a:r>
              <a:rPr lang="zh-CN" altLang="en-US" sz="2000" b="1" dirty="0">
                <a:solidFill>
                  <a:schemeClr val="tx1">
                    <a:lumMod val="65000"/>
                    <a:lumOff val="35000"/>
                  </a:schemeClr>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课堂吸引力，强调</a:t>
            </a:r>
            <a:r>
              <a:rPr lang="zh-CN" altLang="en-US" sz="2000" b="1" dirty="0" smtClean="0">
                <a:solidFill>
                  <a:schemeClr val="tx1">
                    <a:lumMod val="65000"/>
                    <a:lumOff val="35000"/>
                  </a:schemeClr>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学生参与度，寓教于乐的项目化教学模式。它强调</a:t>
            </a:r>
            <a:r>
              <a:rPr lang="zh-CN" altLang="en-US" sz="2000" b="1" dirty="0">
                <a:solidFill>
                  <a:schemeClr val="tx1">
                    <a:lumMod val="65000"/>
                    <a:lumOff val="35000"/>
                  </a:schemeClr>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课</a:t>
            </a:r>
            <a:r>
              <a:rPr lang="zh-CN" altLang="en-US" sz="2000" b="1" dirty="0" smtClean="0">
                <a:solidFill>
                  <a:schemeClr val="tx1">
                    <a:lumMod val="65000"/>
                    <a:lumOff val="35000"/>
                  </a:schemeClr>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前教师的设计，其目的是让学生们在“做”的过程中“悟”，通过“悟”达到“会”和“用”的教学效果。这种教学模式特别适用于职业核心能力这类通识课程。</a:t>
            </a:r>
            <a:endParaRPr lang="zh-CN" altLang="zh-CN" sz="2000" b="1" dirty="0">
              <a:solidFill>
                <a:schemeClr val="tx1">
                  <a:lumMod val="65000"/>
                  <a:lumOff val="35000"/>
                </a:schemeClr>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endParaRPr>
          </a:p>
        </p:txBody>
      </p:sp>
      <p:pic>
        <p:nvPicPr>
          <p:cNvPr id="91" name="图片 9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214000" cy="678684"/>
          </a:xfrm>
          <a:prstGeom prst="rect">
            <a:avLst/>
          </a:prstGeom>
        </p:spPr>
      </p:pic>
    </p:spTree>
    <p:extLst>
      <p:ext uri="{BB962C8B-B14F-4D97-AF65-F5344CB8AC3E}">
        <p14:creationId xmlns:p14="http://schemas.microsoft.com/office/powerpoint/2010/main" xmlns="" val="123933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3144204" y="1493982"/>
            <a:ext cx="1788793" cy="1812637"/>
            <a:chOff x="3208022" y="1493982"/>
            <a:chExt cx="1788793" cy="1812637"/>
          </a:xfrm>
        </p:grpSpPr>
        <p:sp>
          <p:nvSpPr>
            <p:cNvPr id="29" name="文本框 28"/>
            <p:cNvSpPr txBox="1"/>
            <p:nvPr/>
          </p:nvSpPr>
          <p:spPr>
            <a:xfrm>
              <a:off x="3355658"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4" name="文本框 33"/>
            <p:cNvSpPr txBox="1"/>
            <p:nvPr/>
          </p:nvSpPr>
          <p:spPr>
            <a:xfrm>
              <a:off x="3208022" y="192162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9" name="组合 38"/>
          <p:cNvGrpSpPr/>
          <p:nvPr/>
        </p:nvGrpSpPr>
        <p:grpSpPr>
          <a:xfrm>
            <a:off x="1086804" y="3526818"/>
            <a:ext cx="1788793" cy="999989"/>
            <a:chOff x="1090139" y="3526818"/>
            <a:chExt cx="1788793" cy="999989"/>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523220"/>
            </a:xfrm>
            <a:prstGeom prst="rect">
              <a:avLst/>
            </a:prstGeom>
            <a:noFill/>
          </p:spPr>
          <p:txBody>
            <a:bodyPr wrap="square" rtlCol="0">
              <a:spAutoFit/>
            </a:bodyPr>
            <a:lstStyle/>
            <a:p>
              <a:endParaRPr lang="zh-CN" altLang="en-US" sz="1400" dirty="0" smtClean="0">
                <a:solidFill>
                  <a:schemeClr val="bg1"/>
                </a:solidFill>
                <a:latin typeface="方正正准黑简体" panose="02000000000000000000" pitchFamily="2" charset="-122"/>
                <a:ea typeface="方正正准黑简体" panose="02000000000000000000" pitchFamily="2" charset="-122"/>
              </a:endParaRP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8" name="组合 37"/>
          <p:cNvGrpSpPr/>
          <p:nvPr/>
        </p:nvGrpSpPr>
        <p:grpSpPr>
          <a:xfrm>
            <a:off x="5201604" y="3526818"/>
            <a:ext cx="1788793" cy="1861765"/>
            <a:chOff x="5201603" y="3582144"/>
            <a:chExt cx="1788793" cy="1861765"/>
          </a:xfrm>
        </p:grpSpPr>
        <p:sp>
          <p:nvSpPr>
            <p:cNvPr id="31" name="文本框 30"/>
            <p:cNvSpPr txBox="1"/>
            <p:nvPr/>
          </p:nvSpPr>
          <p:spPr>
            <a:xfrm>
              <a:off x="5349239" y="3582144"/>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动画</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6" name="文本框 35"/>
            <p:cNvSpPr txBox="1"/>
            <p:nvPr/>
          </p:nvSpPr>
          <p:spPr>
            <a:xfrm>
              <a:off x="5201603" y="405891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9" name="内容占位符 8"/>
          <p:cNvSpPr>
            <a:spLocks noGrp="1"/>
          </p:cNvSpPr>
          <p:nvPr>
            <p:ph idx="1"/>
          </p:nvPr>
        </p:nvSpPr>
        <p:spPr>
          <a:xfrm>
            <a:off x="819150" y="1894092"/>
            <a:ext cx="10515600" cy="917575"/>
          </a:xfrm>
        </p:spPr>
        <p:txBody>
          <a:bodyPr>
            <a:normAutofit/>
          </a:bodyPr>
          <a:lstStyle/>
          <a:p>
            <a:r>
              <a:rPr lang="zh-CN" altLang="en-US" sz="2400" b="1" dirty="0" smtClean="0">
                <a:latin typeface="仿宋" pitchFamily="49" charset="-122"/>
                <a:ea typeface="仿宋" pitchFamily="49" charset="-122"/>
              </a:rPr>
              <a:t>为进一步说明我院交流沟通课程在课堂授课中采用的</a:t>
            </a:r>
            <a:r>
              <a:rPr lang="en-US" altLang="zh-CN" sz="2400" b="1" dirty="0" smtClean="0">
                <a:latin typeface="仿宋" pitchFamily="49" charset="-122"/>
                <a:ea typeface="仿宋" pitchFamily="49" charset="-122"/>
              </a:rPr>
              <a:t>GECU</a:t>
            </a:r>
            <a:r>
              <a:rPr lang="zh-CN" altLang="en-US" sz="2400" b="1" dirty="0" smtClean="0">
                <a:latin typeface="仿宋" pitchFamily="49" charset="-122"/>
                <a:ea typeface="仿宋" pitchFamily="49" charset="-122"/>
              </a:rPr>
              <a:t>教学模式，此处特举一个小例子来进行分解说明。</a:t>
            </a:r>
            <a:endParaRPr lang="zh-CN" altLang="en-US" sz="2400" b="1" dirty="0">
              <a:latin typeface="仿宋" pitchFamily="49" charset="-122"/>
              <a:ea typeface="仿宋" pitchFamily="49" charset="-122"/>
            </a:endParaRPr>
          </a:p>
        </p:txBody>
      </p:sp>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21</a:t>
            </a:fld>
            <a:endParaRPr lang="zh-CN" altLang="en-US"/>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grpSp>
        <p:nvGrpSpPr>
          <p:cNvPr id="17" name="组合 16"/>
          <p:cNvGrpSpPr/>
          <p:nvPr/>
        </p:nvGrpSpPr>
        <p:grpSpPr>
          <a:xfrm>
            <a:off x="671342" y="914296"/>
            <a:ext cx="6201115" cy="779741"/>
            <a:chOff x="2086236" y="848671"/>
            <a:chExt cx="4847983" cy="504056"/>
          </a:xfrm>
        </p:grpSpPr>
        <p:sp>
          <p:nvSpPr>
            <p:cNvPr id="18" name="六边形 17"/>
            <p:cNvSpPr/>
            <p:nvPr/>
          </p:nvSpPr>
          <p:spPr>
            <a:xfrm>
              <a:off x="2086236" y="848671"/>
              <a:ext cx="883702" cy="504056"/>
            </a:xfrm>
            <a:prstGeom prst="hexagon">
              <a:avLst/>
            </a:prstGeom>
            <a:solidFill>
              <a:srgbClr val="FF66FF"/>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4-2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19" name="直接箭头连接符 18"/>
            <p:cNvCxnSpPr/>
            <p:nvPr/>
          </p:nvCxnSpPr>
          <p:spPr>
            <a:xfrm>
              <a:off x="2662300" y="1347614"/>
              <a:ext cx="4271919"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20" name="TextBox 19"/>
            <p:cNvSpPr txBox="1"/>
            <p:nvPr/>
          </p:nvSpPr>
          <p:spPr>
            <a:xfrm>
              <a:off x="3013682" y="936054"/>
              <a:ext cx="3920537" cy="3382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800" b="1" kern="0" noProof="0" dirty="0" smtClean="0">
                  <a:solidFill>
                    <a:prstClr val="black"/>
                  </a:solidFill>
                  <a:latin typeface="微软雅黑" pitchFamily="34" charset="-122"/>
                  <a:ea typeface="微软雅黑" pitchFamily="34" charset="-122"/>
                  <a:cs typeface="+mj-cs"/>
                </a:rPr>
                <a:t>GECU</a:t>
              </a:r>
              <a:r>
                <a:rPr lang="zh-CN" altLang="en-US" sz="2800" b="1" kern="0" noProof="0" dirty="0" smtClean="0">
                  <a:solidFill>
                    <a:prstClr val="black"/>
                  </a:solidFill>
                  <a:latin typeface="微软雅黑" pitchFamily="34" charset="-122"/>
                  <a:ea typeface="微软雅黑" pitchFamily="34" charset="-122"/>
                  <a:cs typeface="+mj-cs"/>
                </a:rPr>
                <a:t>模式的单元化设计</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sp>
        <p:nvSpPr>
          <p:cNvPr id="10" name="圆角矩形 9"/>
          <p:cNvSpPr/>
          <p:nvPr/>
        </p:nvSpPr>
        <p:spPr>
          <a:xfrm>
            <a:off x="4932997" y="3027508"/>
            <a:ext cx="5199696" cy="2459645"/>
          </a:xfrm>
          <a:prstGeom prst="roundRect">
            <a:avLst/>
          </a:prstGeom>
          <a:solidFill>
            <a:srgbClr val="2BC7FF"/>
          </a:solidFill>
          <a:effectLst>
            <a:reflection blurRad="6350" stA="50000" endA="300" endPos="55000" dir="5400000" sy="-100000" algn="bl" rotWithShape="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b="1" dirty="0" smtClean="0">
                <a:solidFill>
                  <a:schemeClr val="tx1"/>
                </a:solidFill>
                <a:latin typeface="方正小标宋简体" pitchFamily="2" charset="-122"/>
                <a:ea typeface="方正小标宋简体" pitchFamily="2" charset="-122"/>
              </a:rPr>
              <a:t>【</a:t>
            </a:r>
            <a:r>
              <a:rPr lang="zh-CN" altLang="en-US" b="1" dirty="0" smtClean="0">
                <a:solidFill>
                  <a:schemeClr val="tx1"/>
                </a:solidFill>
                <a:latin typeface="方正小标宋简体" pitchFamily="2" charset="-122"/>
                <a:ea typeface="方正小标宋简体" pitchFamily="2" charset="-122"/>
              </a:rPr>
              <a:t>基础知识点</a:t>
            </a:r>
            <a:r>
              <a:rPr lang="en-US" altLang="zh-CN" b="1" dirty="0" smtClean="0">
                <a:solidFill>
                  <a:schemeClr val="tx1"/>
                </a:solidFill>
                <a:latin typeface="方正小标宋简体" pitchFamily="2" charset="-122"/>
                <a:ea typeface="方正小标宋简体" pitchFamily="2" charset="-122"/>
              </a:rPr>
              <a:t>】</a:t>
            </a:r>
          </a:p>
          <a:p>
            <a:pPr marL="285750" indent="-285750">
              <a:buFont typeface="Arial" pitchFamily="34" charset="0"/>
              <a:buChar char="•"/>
            </a:pPr>
            <a:r>
              <a:rPr lang="zh-CN" altLang="en-US" b="1" dirty="0" smtClean="0">
                <a:solidFill>
                  <a:schemeClr val="tx1"/>
                </a:solidFill>
                <a:latin typeface="方正小标宋简体" pitchFamily="2" charset="-122"/>
                <a:ea typeface="方正小标宋简体" pitchFamily="2" charset="-122"/>
              </a:rPr>
              <a:t>何谓“沟而不通”或者说有效沟通的概念</a:t>
            </a:r>
            <a:endParaRPr lang="en-US" altLang="zh-CN" b="1" dirty="0" smtClean="0">
              <a:solidFill>
                <a:schemeClr val="tx1"/>
              </a:solidFill>
              <a:latin typeface="方正小标宋简体" pitchFamily="2" charset="-122"/>
              <a:ea typeface="方正小标宋简体" pitchFamily="2" charset="-122"/>
            </a:endParaRPr>
          </a:p>
          <a:p>
            <a:pPr marL="285750" indent="-285750">
              <a:buFont typeface="Arial" pitchFamily="34" charset="0"/>
              <a:buChar char="•"/>
            </a:pPr>
            <a:r>
              <a:rPr lang="zh-CN" altLang="en-US" b="1" dirty="0" smtClean="0">
                <a:solidFill>
                  <a:schemeClr val="tx1"/>
                </a:solidFill>
                <a:latin typeface="方正小标宋简体" pitchFamily="2" charset="-122"/>
                <a:ea typeface="方正小标宋简体" pitchFamily="2" charset="-122"/>
              </a:rPr>
              <a:t>沟通的四个层次</a:t>
            </a:r>
            <a:endParaRPr lang="en-US" altLang="zh-CN" b="1" dirty="0" smtClean="0">
              <a:solidFill>
                <a:schemeClr val="tx1"/>
              </a:solidFill>
              <a:latin typeface="方正小标宋简体" pitchFamily="2" charset="-122"/>
              <a:ea typeface="方正小标宋简体" pitchFamily="2" charset="-122"/>
            </a:endParaRPr>
          </a:p>
          <a:p>
            <a:pPr marL="285750" indent="-285750">
              <a:buFont typeface="Arial" pitchFamily="34" charset="0"/>
              <a:buChar char="•"/>
            </a:pPr>
            <a:r>
              <a:rPr lang="zh-CN" altLang="en-US" b="1" dirty="0" smtClean="0">
                <a:solidFill>
                  <a:schemeClr val="tx1"/>
                </a:solidFill>
                <a:latin typeface="方正小标宋简体" pitchFamily="2" charset="-122"/>
                <a:ea typeface="方正小标宋简体" pitchFamily="2" charset="-122"/>
              </a:rPr>
              <a:t>沟通中常见的障碍</a:t>
            </a:r>
            <a:endParaRPr lang="en-US" altLang="zh-CN" b="1" dirty="0" smtClean="0">
              <a:solidFill>
                <a:schemeClr val="tx1"/>
              </a:solidFill>
              <a:latin typeface="方正小标宋简体" pitchFamily="2" charset="-122"/>
              <a:ea typeface="方正小标宋简体" pitchFamily="2" charset="-122"/>
            </a:endParaRPr>
          </a:p>
          <a:p>
            <a:pPr marL="285750" indent="-285750">
              <a:buFont typeface="Arial" pitchFamily="34" charset="0"/>
              <a:buChar char="•"/>
            </a:pPr>
            <a:r>
              <a:rPr lang="zh-CN" altLang="en-US" b="1" dirty="0" smtClean="0">
                <a:solidFill>
                  <a:schemeClr val="tx1"/>
                </a:solidFill>
                <a:latin typeface="方正小标宋简体" pitchFamily="2" charset="-122"/>
                <a:ea typeface="方正小标宋简体" pitchFamily="2" charset="-122"/>
              </a:rPr>
              <a:t>沟通七要素和框架图</a:t>
            </a:r>
            <a:endParaRPr lang="en-US" altLang="zh-CN" b="1" dirty="0" smtClean="0">
              <a:solidFill>
                <a:schemeClr val="tx1"/>
              </a:solidFill>
              <a:latin typeface="方正小标宋简体" pitchFamily="2" charset="-122"/>
              <a:ea typeface="方正小标宋简体" pitchFamily="2" charset="-122"/>
            </a:endParaRPr>
          </a:p>
          <a:p>
            <a:r>
              <a:rPr lang="en-US" altLang="zh-CN" b="1" dirty="0" smtClean="0">
                <a:solidFill>
                  <a:schemeClr val="tx1"/>
                </a:solidFill>
                <a:latin typeface="方正小标宋简体" pitchFamily="2" charset="-122"/>
                <a:ea typeface="方正小标宋简体" pitchFamily="2" charset="-122"/>
              </a:rPr>
              <a:t>【</a:t>
            </a:r>
            <a:r>
              <a:rPr lang="zh-CN" altLang="en-US" b="1" dirty="0" smtClean="0">
                <a:solidFill>
                  <a:schemeClr val="tx1"/>
                </a:solidFill>
                <a:latin typeface="方正小标宋简体" pitchFamily="2" charset="-122"/>
                <a:ea typeface="方正小标宋简体" pitchFamily="2" charset="-122"/>
              </a:rPr>
              <a:t>扩展知识点</a:t>
            </a:r>
            <a:r>
              <a:rPr lang="en-US" altLang="zh-CN" b="1" dirty="0" smtClean="0">
                <a:solidFill>
                  <a:schemeClr val="tx1"/>
                </a:solidFill>
                <a:latin typeface="方正小标宋简体" pitchFamily="2" charset="-122"/>
                <a:ea typeface="方正小标宋简体" pitchFamily="2" charset="-122"/>
              </a:rPr>
              <a:t>】</a:t>
            </a:r>
          </a:p>
          <a:p>
            <a:pPr marL="285750" indent="-285750">
              <a:buFont typeface="Arial" pitchFamily="34" charset="0"/>
              <a:buChar char="•"/>
            </a:pPr>
            <a:r>
              <a:rPr lang="zh-CN" altLang="en-US" b="1" dirty="0" smtClean="0">
                <a:solidFill>
                  <a:schemeClr val="tx1"/>
                </a:solidFill>
                <a:latin typeface="方正小标宋简体" pitchFamily="2" charset="-122"/>
                <a:ea typeface="方正小标宋简体" pitchFamily="2" charset="-122"/>
              </a:rPr>
              <a:t>语言沟通的基本原则</a:t>
            </a:r>
            <a:endParaRPr lang="en-US" altLang="zh-CN" b="1" dirty="0" smtClean="0">
              <a:solidFill>
                <a:schemeClr val="tx1"/>
              </a:solidFill>
              <a:latin typeface="方正小标宋简体" pitchFamily="2" charset="-122"/>
              <a:ea typeface="方正小标宋简体" pitchFamily="2" charset="-122"/>
            </a:endParaRPr>
          </a:p>
        </p:txBody>
      </p:sp>
      <p:sp>
        <p:nvSpPr>
          <p:cNvPr id="11" name="圆角矩形 10"/>
          <p:cNvSpPr/>
          <p:nvPr/>
        </p:nvSpPr>
        <p:spPr>
          <a:xfrm>
            <a:off x="671342" y="3131829"/>
            <a:ext cx="3233596" cy="2251002"/>
          </a:xfrm>
          <a:prstGeom prst="roundRect">
            <a:avLst/>
          </a:prstGeom>
          <a:solidFill>
            <a:schemeClr val="accent4">
              <a:lumMod val="60000"/>
              <a:lumOff val="40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3300"/>
                </a:solidFill>
                <a:latin typeface="微软雅黑" pitchFamily="34" charset="-122"/>
                <a:ea typeface="微软雅黑" pitchFamily="34" charset="-122"/>
              </a:rPr>
              <a:t>任务</a:t>
            </a:r>
            <a:r>
              <a:rPr lang="en-US" altLang="zh-CN" sz="2400" b="1" dirty="0">
                <a:solidFill>
                  <a:srgbClr val="FF3300"/>
                </a:solidFill>
                <a:latin typeface="微软雅黑" pitchFamily="34" charset="-122"/>
                <a:ea typeface="微软雅黑" pitchFamily="34" charset="-122"/>
              </a:rPr>
              <a:t>——</a:t>
            </a:r>
            <a:r>
              <a:rPr lang="zh-CN" altLang="en-US" sz="2400" b="1" dirty="0" smtClean="0">
                <a:solidFill>
                  <a:srgbClr val="FF3300"/>
                </a:solidFill>
                <a:latin typeface="微软雅黑" pitchFamily="34" charset="-122"/>
                <a:ea typeface="微软雅黑" pitchFamily="34" charset="-122"/>
              </a:rPr>
              <a:t>明确沟通概念、层次和常见障碍</a:t>
            </a:r>
            <a:endParaRPr lang="en-US" altLang="zh-CN" sz="2400" b="1" dirty="0" smtClean="0">
              <a:solidFill>
                <a:srgbClr val="FF3300"/>
              </a:solidFill>
              <a:latin typeface="微软雅黑" pitchFamily="34" charset="-122"/>
              <a:ea typeface="微软雅黑" pitchFamily="34" charset="-122"/>
            </a:endParaRPr>
          </a:p>
        </p:txBody>
      </p:sp>
      <p:sp>
        <p:nvSpPr>
          <p:cNvPr id="12" name="右箭头 11"/>
          <p:cNvSpPr/>
          <p:nvPr/>
        </p:nvSpPr>
        <p:spPr>
          <a:xfrm>
            <a:off x="3861911" y="3726528"/>
            <a:ext cx="1071086" cy="799934"/>
          </a:xfrm>
          <a:prstGeom prst="rightArrow">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a:off x="10132693" y="3726873"/>
            <a:ext cx="1211582" cy="799934"/>
          </a:xfrm>
          <a:prstGeom prst="rightArrow">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1675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2656511" y="0"/>
            <a:ext cx="2391314" cy="6266986"/>
            <a:chOff x="3448249" y="0"/>
            <a:chExt cx="2391314" cy="6266986"/>
          </a:xfrm>
        </p:grpSpPr>
        <p:sp>
          <p:nvSpPr>
            <p:cNvPr id="29" name="AutoShape 7"/>
            <p:cNvSpPr>
              <a:spLocks noChangeArrowheads="1"/>
            </p:cNvSpPr>
            <p:nvPr/>
          </p:nvSpPr>
          <p:spPr bwMode="ltGray">
            <a:xfrm>
              <a:off x="3462650" y="2967748"/>
              <a:ext cx="2070618" cy="527050"/>
            </a:xfrm>
            <a:prstGeom prst="roundRect">
              <a:avLst>
                <a:gd name="adj" fmla="val 5979"/>
              </a:avLst>
            </a:prstGeom>
            <a:solidFill>
              <a:srgbClr val="8BAB00"/>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hangingPunct="0"/>
              <a:r>
                <a:rPr lang="zh-CN" altLang="en-US" sz="2200" kern="0" dirty="0">
                  <a:latin typeface="方正超粗黑简体" pitchFamily="65" charset="-122"/>
                  <a:ea typeface="方正超粗黑简体" pitchFamily="65" charset="-122"/>
                </a:rPr>
                <a:t>第二步</a:t>
              </a:r>
              <a:endParaRPr lang="en-US" altLang="zh-CN" sz="2200" kern="0" dirty="0">
                <a:latin typeface="方正超粗黑简体" pitchFamily="65" charset="-122"/>
                <a:ea typeface="方正超粗黑简体" pitchFamily="65" charset="-122"/>
              </a:endParaRPr>
            </a:p>
          </p:txBody>
        </p:sp>
        <p:sp>
          <p:nvSpPr>
            <p:cNvPr id="32" name="圆角矩形 31"/>
            <p:cNvSpPr/>
            <p:nvPr/>
          </p:nvSpPr>
          <p:spPr>
            <a:xfrm>
              <a:off x="3448249" y="3646450"/>
              <a:ext cx="2070624" cy="2620536"/>
            </a:xfrm>
            <a:prstGeom prst="roundRect">
              <a:avLst>
                <a:gd name="adj" fmla="val 193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ctr"/>
            <a:lstStyle/>
            <a:p>
              <a:pPr>
                <a:lnSpc>
                  <a:spcPct val="120000"/>
                </a:lnSpc>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布置任务</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342900" indent="-34290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沟通是否有效？</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342900" indent="-34290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存在什么障碍？</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342900" indent="-34290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指出这次沟通中的七要素的具体指向</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342900" indent="-34290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如何准确描述出险过程</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p:txBody>
        </p:sp>
        <p:sp>
          <p:nvSpPr>
            <p:cNvPr id="35" name="流程图: 摘录 34"/>
            <p:cNvSpPr/>
            <p:nvPr/>
          </p:nvSpPr>
          <p:spPr>
            <a:xfrm rot="5400000">
              <a:off x="5522078" y="4986255"/>
              <a:ext cx="320675" cy="298295"/>
            </a:xfrm>
            <a:prstGeom prst="flowChartExtract">
              <a:avLst/>
            </a:prstGeom>
            <a:solidFill>
              <a:srgbClr val="8BAB00"/>
            </a:solidFill>
            <a:ln w="9525" cap="flat" cmpd="sng" algn="ctr">
              <a:noFill/>
              <a:prstDash val="solid"/>
              <a:headEnd/>
              <a:tailEnd/>
            </a:ln>
            <a:effectLst>
              <a:outerShdw blurRad="40000" dist="23000" dir="5400000" rotWithShape="0">
                <a:srgbClr val="000000">
                  <a:alpha val="35000"/>
                </a:srgbClr>
              </a:outerShdw>
            </a:effectLst>
          </p:spPr>
        </p:sp>
        <p:grpSp>
          <p:nvGrpSpPr>
            <p:cNvPr id="84" name="组合 83"/>
            <p:cNvGrpSpPr/>
            <p:nvPr/>
          </p:nvGrpSpPr>
          <p:grpSpPr>
            <a:xfrm>
              <a:off x="3537253" y="942176"/>
              <a:ext cx="1846629" cy="1867932"/>
              <a:chOff x="3899135" y="4221089"/>
              <a:chExt cx="1847591" cy="1221044"/>
            </a:xfrm>
            <a:effectLst/>
          </p:grpSpPr>
          <p:sp>
            <p:nvSpPr>
              <p:cNvPr id="85" name="对角圆角矩形 84"/>
              <p:cNvSpPr/>
              <p:nvPr/>
            </p:nvSpPr>
            <p:spPr>
              <a:xfrm>
                <a:off x="3899135" y="4221089"/>
                <a:ext cx="1847591" cy="1221044"/>
              </a:xfrm>
              <a:prstGeom prst="round2DiagRect">
                <a:avLst/>
              </a:prstGeom>
              <a:solidFill>
                <a:srgbClr val="8BAB00"/>
              </a:solidFill>
              <a:ln>
                <a:noFill/>
              </a:ln>
              <a:effectLst/>
              <a:extLst/>
            </p:spPr>
            <p:txBody>
              <a:bodyPr vert="horz" wrap="square" lIns="91440" tIns="45720" rIns="91440" bIns="45720" numCol="1" anchor="t" anchorCtr="0" compatLnSpc="1">
                <a:prstTxWarp prst="textNoShape">
                  <a:avLst/>
                </a:prstTxWarp>
              </a:bodyPr>
              <a:lstStyle/>
              <a:p>
                <a:endParaRPr lang="zh-CN" altLang="en-US" dirty="0"/>
              </a:p>
            </p:txBody>
          </p:sp>
          <p:sp>
            <p:nvSpPr>
              <p:cNvPr id="86" name="矩形 85"/>
              <p:cNvSpPr/>
              <p:nvPr/>
            </p:nvSpPr>
            <p:spPr>
              <a:xfrm>
                <a:off x="4107334" y="4645553"/>
                <a:ext cx="1440000" cy="199804"/>
              </a:xfrm>
              <a:prstGeom prst="rect">
                <a:avLst/>
              </a:prstGeom>
            </p:spPr>
            <p:txBody>
              <a:bodyPr wrap="square">
                <a:spAutoFit/>
              </a:bodyPr>
              <a:lstStyle/>
              <a:p>
                <a:pPr algn="ctr"/>
                <a:endParaRPr lang="zh-CN" altLang="en-US" sz="2000" b="1" dirty="0">
                  <a:solidFill>
                    <a:schemeClr val="bg1"/>
                  </a:solidFill>
                  <a:latin typeface="微软雅黑" pitchFamily="34" charset="-122"/>
                  <a:ea typeface="微软雅黑" pitchFamily="34" charset="-122"/>
                </a:endParaRPr>
              </a:p>
            </p:txBody>
          </p:sp>
        </p:grpSp>
        <p:sp>
          <p:nvSpPr>
            <p:cNvPr id="94" name="箭头1"/>
            <p:cNvSpPr>
              <a:spLocks noChangeArrowheads="1"/>
            </p:cNvSpPr>
            <p:nvPr/>
          </p:nvSpPr>
          <p:spPr bwMode="gray">
            <a:xfrm>
              <a:off x="5477580" y="2021706"/>
              <a:ext cx="361983" cy="413423"/>
            </a:xfrm>
            <a:prstGeom prst="chevron">
              <a:avLst>
                <a:gd name="adj" fmla="val 52514"/>
              </a:avLst>
            </a:prstGeom>
            <a:solidFill>
              <a:schemeClr val="bg1">
                <a:lumMod val="65000"/>
              </a:schemeClr>
            </a:solidFill>
            <a:ln w="3175" cap="flat" cmpd="sng" algn="ctr">
              <a:solidFill>
                <a:srgbClr val="D7D7D7"/>
              </a:solidFill>
              <a:prstDash val="solid"/>
            </a:ln>
            <a:effectLst>
              <a:innerShdw blurRad="114300">
                <a:prstClr val="black">
                  <a:alpha val="27000"/>
                </a:prstClr>
              </a:innerShdw>
            </a:effectLst>
            <a:extLst/>
          </p:spPr>
          <p:txBody>
            <a:bodyPr anchor="ctr"/>
            <a:lstStyle/>
            <a:p>
              <a:pPr algn="ctr">
                <a:lnSpc>
                  <a:spcPct val="120000"/>
                </a:lnSpc>
              </a:pPr>
              <a:endParaRPr lang="zh-CN" altLang="en-US" sz="2400" kern="0">
                <a:solidFill>
                  <a:srgbClr val="4D4D4D"/>
                </a:solidFill>
                <a:latin typeface="Impact" pitchFamily="34" charset="0"/>
                <a:ea typeface="微软雅黑" pitchFamily="34" charset="-122"/>
              </a:endParaRPr>
            </a:p>
          </p:txBody>
        </p:sp>
        <p:sp>
          <p:nvSpPr>
            <p:cNvPr id="38" name="矩形 37"/>
            <p:cNvSpPr/>
            <p:nvPr/>
          </p:nvSpPr>
          <p:spPr>
            <a:xfrm>
              <a:off x="3700767" y="1246390"/>
              <a:ext cx="1519600" cy="1323439"/>
            </a:xfrm>
            <a:prstGeom prst="rect">
              <a:avLst/>
            </a:prstGeom>
          </p:spPr>
          <p:txBody>
            <a:bodyPr wrap="square">
              <a:spAutoFit/>
            </a:bodyPr>
            <a:lstStyle/>
            <a:p>
              <a:r>
                <a:rPr lang="zh-CN" altLang="en-US" sz="2000" b="1" dirty="0" smtClean="0">
                  <a:solidFill>
                    <a:schemeClr val="bg1"/>
                  </a:solidFill>
                  <a:latin typeface="微软雅黑" pitchFamily="34" charset="-122"/>
                  <a:ea typeface="微软雅黑" pitchFamily="34" charset="-122"/>
                </a:rPr>
                <a:t>根据知识点设计需要完成的课堂小组任务</a:t>
              </a:r>
              <a:endParaRPr lang="zh-CN" altLang="en-US" sz="2000" b="1" dirty="0">
                <a:solidFill>
                  <a:schemeClr val="bg1"/>
                </a:solidFill>
                <a:latin typeface="微软雅黑" pitchFamily="34" charset="-122"/>
                <a:ea typeface="微软雅黑" pitchFamily="34" charset="-122"/>
              </a:endParaRPr>
            </a:p>
          </p:txBody>
        </p:sp>
        <p:grpSp>
          <p:nvGrpSpPr>
            <p:cNvPr id="44" name="组合 43"/>
            <p:cNvGrpSpPr/>
            <p:nvPr/>
          </p:nvGrpSpPr>
          <p:grpSpPr>
            <a:xfrm>
              <a:off x="3986213" y="0"/>
              <a:ext cx="971550" cy="897717"/>
              <a:chOff x="3704619" y="2633881"/>
              <a:chExt cx="1155233" cy="1160027"/>
            </a:xfrm>
          </p:grpSpPr>
          <p:sp>
            <p:nvSpPr>
              <p:cNvPr id="45" name="Freeform 192"/>
              <p:cNvSpPr>
                <a:spLocks noEditPoints="1"/>
              </p:cNvSpPr>
              <p:nvPr/>
            </p:nvSpPr>
            <p:spPr bwMode="auto">
              <a:xfrm>
                <a:off x="3704619" y="2633881"/>
                <a:ext cx="1155233" cy="1160027"/>
              </a:xfrm>
              <a:custGeom>
                <a:avLst/>
                <a:gdLst>
                  <a:gd name="T0" fmla="*/ 102 w 204"/>
                  <a:gd name="T1" fmla="*/ 205 h 205"/>
                  <a:gd name="T2" fmla="*/ 0 w 204"/>
                  <a:gd name="T3" fmla="*/ 103 h 205"/>
                  <a:gd name="T4" fmla="*/ 102 w 204"/>
                  <a:gd name="T5" fmla="*/ 0 h 205"/>
                  <a:gd name="T6" fmla="*/ 204 w 204"/>
                  <a:gd name="T7" fmla="*/ 103 h 205"/>
                  <a:gd name="T8" fmla="*/ 102 w 204"/>
                  <a:gd name="T9" fmla="*/ 205 h 205"/>
                  <a:gd name="T10" fmla="*/ 102 w 204"/>
                  <a:gd name="T11" fmla="*/ 3 h 205"/>
                  <a:gd name="T12" fmla="*/ 3 w 204"/>
                  <a:gd name="T13" fmla="*/ 103 h 205"/>
                  <a:gd name="T14" fmla="*/ 102 w 204"/>
                  <a:gd name="T15" fmla="*/ 202 h 205"/>
                  <a:gd name="T16" fmla="*/ 202 w 204"/>
                  <a:gd name="T17" fmla="*/ 103 h 205"/>
                  <a:gd name="T18" fmla="*/ 102 w 204"/>
                  <a:gd name="T19"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5">
                    <a:moveTo>
                      <a:pt x="102" y="205"/>
                    </a:moveTo>
                    <a:cubicBezTo>
                      <a:pt x="46" y="205"/>
                      <a:pt x="0" y="159"/>
                      <a:pt x="0" y="103"/>
                    </a:cubicBezTo>
                    <a:cubicBezTo>
                      <a:pt x="0" y="46"/>
                      <a:pt x="46" y="0"/>
                      <a:pt x="102" y="0"/>
                    </a:cubicBezTo>
                    <a:cubicBezTo>
                      <a:pt x="159" y="0"/>
                      <a:pt x="204" y="46"/>
                      <a:pt x="204" y="103"/>
                    </a:cubicBezTo>
                    <a:cubicBezTo>
                      <a:pt x="204" y="159"/>
                      <a:pt x="159" y="205"/>
                      <a:pt x="102" y="205"/>
                    </a:cubicBezTo>
                    <a:close/>
                    <a:moveTo>
                      <a:pt x="102" y="3"/>
                    </a:moveTo>
                    <a:cubicBezTo>
                      <a:pt x="47" y="3"/>
                      <a:pt x="3" y="48"/>
                      <a:pt x="3" y="103"/>
                    </a:cubicBezTo>
                    <a:cubicBezTo>
                      <a:pt x="3" y="158"/>
                      <a:pt x="47" y="202"/>
                      <a:pt x="102" y="202"/>
                    </a:cubicBezTo>
                    <a:cubicBezTo>
                      <a:pt x="157" y="202"/>
                      <a:pt x="202" y="158"/>
                      <a:pt x="202" y="103"/>
                    </a:cubicBezTo>
                    <a:cubicBezTo>
                      <a:pt x="202" y="48"/>
                      <a:pt x="157" y="3"/>
                      <a:pt x="102" y="3"/>
                    </a:cubicBezTo>
                    <a:close/>
                  </a:path>
                </a:pathLst>
              </a:custGeom>
              <a:solidFill>
                <a:srgbClr val="8BAB00"/>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6" name="Oval 193"/>
              <p:cNvSpPr>
                <a:spLocks noChangeArrowheads="1"/>
              </p:cNvSpPr>
              <p:nvPr/>
            </p:nvSpPr>
            <p:spPr bwMode="auto">
              <a:xfrm>
                <a:off x="3778918" y="2712974"/>
                <a:ext cx="1006635" cy="1009032"/>
              </a:xfrm>
              <a:prstGeom prst="ellipse">
                <a:avLst/>
              </a:prstGeom>
              <a:solidFill>
                <a:srgbClr val="8BAB00"/>
              </a:solidFill>
              <a:ln>
                <a:noFill/>
              </a:ln>
              <a:extLst/>
            </p:spPr>
            <p:txBody>
              <a:bodyPr vert="horz" wrap="square" lIns="91440" tIns="45720" rIns="91440" bIns="45720" numCol="1" anchor="t" anchorCtr="0" compatLnSpc="1">
                <a:prstTxWarp prst="textNoShape">
                  <a:avLst/>
                </a:prstTxWarp>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G</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grpSp>
      <p:grpSp>
        <p:nvGrpSpPr>
          <p:cNvPr id="80" name="组合 79"/>
          <p:cNvGrpSpPr/>
          <p:nvPr/>
        </p:nvGrpSpPr>
        <p:grpSpPr>
          <a:xfrm>
            <a:off x="5056779" y="0"/>
            <a:ext cx="2428901" cy="6289288"/>
            <a:chOff x="5826214" y="0"/>
            <a:chExt cx="2428901" cy="6289288"/>
          </a:xfrm>
        </p:grpSpPr>
        <p:sp>
          <p:nvSpPr>
            <p:cNvPr id="61" name="流程图: 摘录 60"/>
            <p:cNvSpPr/>
            <p:nvPr/>
          </p:nvSpPr>
          <p:spPr>
            <a:xfrm rot="5400000">
              <a:off x="7899241" y="4906683"/>
              <a:ext cx="320675" cy="298295"/>
            </a:xfrm>
            <a:prstGeom prst="flowChartExtract">
              <a:avLst/>
            </a:prstGeom>
            <a:solidFill>
              <a:srgbClr val="8BAB00"/>
            </a:solidFill>
            <a:ln w="9525" cap="flat" cmpd="sng" algn="ctr">
              <a:noFill/>
              <a:prstDash val="solid"/>
              <a:headEnd/>
              <a:tailEnd/>
            </a:ln>
            <a:effectLst>
              <a:outerShdw blurRad="40000" dist="23000" dir="5400000" rotWithShape="0">
                <a:srgbClr val="000000">
                  <a:alpha val="35000"/>
                </a:srgbClr>
              </a:outerShdw>
            </a:effectLst>
          </p:spPr>
        </p:sp>
        <p:sp>
          <p:nvSpPr>
            <p:cNvPr id="95" name="箭头1"/>
            <p:cNvSpPr>
              <a:spLocks noChangeArrowheads="1"/>
            </p:cNvSpPr>
            <p:nvPr/>
          </p:nvSpPr>
          <p:spPr bwMode="gray">
            <a:xfrm>
              <a:off x="7893132" y="2021706"/>
              <a:ext cx="361983" cy="413423"/>
            </a:xfrm>
            <a:prstGeom prst="chevron">
              <a:avLst>
                <a:gd name="adj" fmla="val 52514"/>
              </a:avLst>
            </a:prstGeom>
            <a:solidFill>
              <a:schemeClr val="bg1">
                <a:lumMod val="65000"/>
              </a:schemeClr>
            </a:solidFill>
            <a:ln w="3175" cap="flat" cmpd="sng" algn="ctr">
              <a:solidFill>
                <a:srgbClr val="D7D7D7"/>
              </a:solidFill>
              <a:prstDash val="solid"/>
            </a:ln>
            <a:effectLst>
              <a:innerShdw blurRad="114300">
                <a:prstClr val="black">
                  <a:alpha val="27000"/>
                </a:prstClr>
              </a:innerShdw>
            </a:effectLst>
            <a:extLst/>
          </p:spPr>
          <p:txBody>
            <a:bodyPr anchor="ctr"/>
            <a:lstStyle/>
            <a:p>
              <a:pPr algn="ctr">
                <a:lnSpc>
                  <a:spcPct val="120000"/>
                </a:lnSpc>
              </a:pPr>
              <a:endParaRPr lang="zh-CN" altLang="en-US" sz="2400" kern="0">
                <a:solidFill>
                  <a:srgbClr val="4D4D4D"/>
                </a:solidFill>
                <a:latin typeface="Impact" pitchFamily="34" charset="0"/>
                <a:ea typeface="微软雅黑" pitchFamily="34" charset="-122"/>
              </a:endParaRPr>
            </a:p>
          </p:txBody>
        </p:sp>
        <p:grpSp>
          <p:nvGrpSpPr>
            <p:cNvPr id="79" name="组合 78"/>
            <p:cNvGrpSpPr/>
            <p:nvPr/>
          </p:nvGrpSpPr>
          <p:grpSpPr>
            <a:xfrm>
              <a:off x="5826214" y="0"/>
              <a:ext cx="2083973" cy="6289288"/>
              <a:chOff x="5826214" y="0"/>
              <a:chExt cx="2083973" cy="6289288"/>
            </a:xfrm>
          </p:grpSpPr>
          <p:sp>
            <p:nvSpPr>
              <p:cNvPr id="30" name="AutoShape 8"/>
              <p:cNvSpPr>
                <a:spLocks noChangeArrowheads="1"/>
              </p:cNvSpPr>
              <p:nvPr/>
            </p:nvSpPr>
            <p:spPr bwMode="ltGray">
              <a:xfrm>
                <a:off x="5839563" y="2988940"/>
                <a:ext cx="2070624" cy="527050"/>
              </a:xfrm>
              <a:prstGeom prst="roundRect">
                <a:avLst>
                  <a:gd name="adj" fmla="val 5979"/>
                </a:avLst>
              </a:prstGeom>
              <a:solidFill>
                <a:srgbClr val="8BAB00"/>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200" kern="0" dirty="0" smtClean="0">
                    <a:latin typeface="方正超粗黑简体" pitchFamily="65" charset="-122"/>
                    <a:ea typeface="方正超粗黑简体" pitchFamily="65" charset="-122"/>
                  </a:rPr>
                  <a:t>第三步</a:t>
                </a:r>
                <a:endParaRPr lang="en-US" altLang="zh-CN" sz="2200" kern="0" dirty="0">
                  <a:latin typeface="方正超粗黑简体" pitchFamily="65" charset="-122"/>
                  <a:ea typeface="方正超粗黑简体" pitchFamily="65" charset="-122"/>
                </a:endParaRPr>
              </a:p>
            </p:txBody>
          </p:sp>
          <p:sp>
            <p:nvSpPr>
              <p:cNvPr id="33" name="圆角矩形 32"/>
              <p:cNvSpPr/>
              <p:nvPr/>
            </p:nvSpPr>
            <p:spPr>
              <a:xfrm>
                <a:off x="5826214" y="3679902"/>
                <a:ext cx="2070624" cy="2609386"/>
              </a:xfrm>
              <a:prstGeom prst="roundRect">
                <a:avLst>
                  <a:gd name="adj" fmla="val 128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t" anchorCtr="0"/>
              <a:lstStyle/>
              <a:p>
                <a:pPr>
                  <a:lnSpc>
                    <a:spcPct val="120000"/>
                  </a:lnSpc>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小组讨论</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285750" indent="-28575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要求学生全情投入</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285750" indent="-28575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教师或观察员记录小组讨论情况</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285750" indent="-28575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畅谈想法</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285750" indent="-28575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分工合作</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p:txBody>
          </p:sp>
          <p:grpSp>
            <p:nvGrpSpPr>
              <p:cNvPr id="81" name="组合 80"/>
              <p:cNvGrpSpPr/>
              <p:nvPr/>
            </p:nvGrpSpPr>
            <p:grpSpPr>
              <a:xfrm>
                <a:off x="5944472" y="942176"/>
                <a:ext cx="1846629" cy="1910760"/>
                <a:chOff x="6307607" y="4221088"/>
                <a:chExt cx="1847591" cy="1249040"/>
              </a:xfrm>
              <a:effectLst/>
            </p:grpSpPr>
            <p:sp>
              <p:nvSpPr>
                <p:cNvPr id="82" name="对角圆角矩形 81"/>
                <p:cNvSpPr/>
                <p:nvPr/>
              </p:nvSpPr>
              <p:spPr>
                <a:xfrm>
                  <a:off x="6307607" y="4221088"/>
                  <a:ext cx="1847591" cy="1249040"/>
                </a:xfrm>
                <a:prstGeom prst="round2DiagRect">
                  <a:avLst/>
                </a:prstGeom>
                <a:solidFill>
                  <a:srgbClr val="8BAB00"/>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83" name="矩形 82"/>
                <p:cNvSpPr/>
                <p:nvPr/>
              </p:nvSpPr>
              <p:spPr>
                <a:xfrm>
                  <a:off x="6513604" y="4645553"/>
                  <a:ext cx="1440000" cy="199804"/>
                </a:xfrm>
                <a:prstGeom prst="rect">
                  <a:avLst/>
                </a:prstGeom>
              </p:spPr>
              <p:txBody>
                <a:bodyPr wrap="square">
                  <a:spAutoFit/>
                </a:bodyPr>
                <a:lstStyle/>
                <a:p>
                  <a:pPr algn="ctr"/>
                  <a:endParaRPr lang="zh-CN" altLang="en-US" sz="2000" b="1" dirty="0">
                    <a:solidFill>
                      <a:schemeClr val="bg1"/>
                    </a:solidFill>
                    <a:latin typeface="微软雅黑" pitchFamily="34" charset="-122"/>
                    <a:ea typeface="微软雅黑" pitchFamily="34" charset="-122"/>
                  </a:endParaRPr>
                </a:p>
              </p:txBody>
            </p:sp>
          </p:grpSp>
          <p:sp>
            <p:nvSpPr>
              <p:cNvPr id="39" name="矩形 38"/>
              <p:cNvSpPr/>
              <p:nvPr/>
            </p:nvSpPr>
            <p:spPr>
              <a:xfrm>
                <a:off x="6083455" y="1235094"/>
                <a:ext cx="1610886" cy="1323439"/>
              </a:xfrm>
              <a:prstGeom prst="rect">
                <a:avLst/>
              </a:prstGeom>
            </p:spPr>
            <p:txBody>
              <a:bodyPr wrap="square">
                <a:spAutoFit/>
              </a:bodyPr>
              <a:lstStyle/>
              <a:p>
                <a:r>
                  <a:rPr lang="zh-CN" altLang="en-US" sz="2000" b="1" dirty="0" smtClean="0">
                    <a:solidFill>
                      <a:schemeClr val="bg1"/>
                    </a:solidFill>
                    <a:latin typeface="微软雅黑" pitchFamily="34" charset="-122"/>
                    <a:ea typeface="微软雅黑" pitchFamily="34" charset="-122"/>
                  </a:rPr>
                  <a:t>针对任务要求，小组讨论，分工合作。</a:t>
                </a:r>
                <a:endParaRPr lang="zh-CN" altLang="en-US" sz="2000" b="1" dirty="0">
                  <a:solidFill>
                    <a:schemeClr val="bg1"/>
                  </a:solidFill>
                  <a:latin typeface="微软雅黑" pitchFamily="34" charset="-122"/>
                  <a:ea typeface="微软雅黑" pitchFamily="34" charset="-122"/>
                </a:endParaRPr>
              </a:p>
            </p:txBody>
          </p:sp>
          <p:grpSp>
            <p:nvGrpSpPr>
              <p:cNvPr id="47" name="组合 46"/>
              <p:cNvGrpSpPr/>
              <p:nvPr/>
            </p:nvGrpSpPr>
            <p:grpSpPr>
              <a:xfrm>
                <a:off x="6345045" y="0"/>
                <a:ext cx="1011152" cy="990141"/>
                <a:chOff x="3704619" y="4059947"/>
                <a:chExt cx="1155233" cy="1160027"/>
              </a:xfrm>
            </p:grpSpPr>
            <p:sp>
              <p:nvSpPr>
                <p:cNvPr id="48" name="Freeform 190"/>
                <p:cNvSpPr>
                  <a:spLocks noEditPoints="1"/>
                </p:cNvSpPr>
                <p:nvPr/>
              </p:nvSpPr>
              <p:spPr bwMode="auto">
                <a:xfrm>
                  <a:off x="3704619" y="4059947"/>
                  <a:ext cx="1155233" cy="1160027"/>
                </a:xfrm>
                <a:custGeom>
                  <a:avLst/>
                  <a:gdLst>
                    <a:gd name="T0" fmla="*/ 102 w 204"/>
                    <a:gd name="T1" fmla="*/ 205 h 205"/>
                    <a:gd name="T2" fmla="*/ 0 w 204"/>
                    <a:gd name="T3" fmla="*/ 103 h 205"/>
                    <a:gd name="T4" fmla="*/ 102 w 204"/>
                    <a:gd name="T5" fmla="*/ 0 h 205"/>
                    <a:gd name="T6" fmla="*/ 204 w 204"/>
                    <a:gd name="T7" fmla="*/ 103 h 205"/>
                    <a:gd name="T8" fmla="*/ 102 w 204"/>
                    <a:gd name="T9" fmla="*/ 205 h 205"/>
                    <a:gd name="T10" fmla="*/ 102 w 204"/>
                    <a:gd name="T11" fmla="*/ 3 h 205"/>
                    <a:gd name="T12" fmla="*/ 3 w 204"/>
                    <a:gd name="T13" fmla="*/ 103 h 205"/>
                    <a:gd name="T14" fmla="*/ 102 w 204"/>
                    <a:gd name="T15" fmla="*/ 202 h 205"/>
                    <a:gd name="T16" fmla="*/ 202 w 204"/>
                    <a:gd name="T17" fmla="*/ 103 h 205"/>
                    <a:gd name="T18" fmla="*/ 102 w 204"/>
                    <a:gd name="T19"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5">
                      <a:moveTo>
                        <a:pt x="102" y="205"/>
                      </a:moveTo>
                      <a:cubicBezTo>
                        <a:pt x="46" y="205"/>
                        <a:pt x="0" y="159"/>
                        <a:pt x="0" y="103"/>
                      </a:cubicBezTo>
                      <a:cubicBezTo>
                        <a:pt x="0" y="46"/>
                        <a:pt x="46" y="0"/>
                        <a:pt x="102" y="0"/>
                      </a:cubicBezTo>
                      <a:cubicBezTo>
                        <a:pt x="159" y="0"/>
                        <a:pt x="204" y="46"/>
                        <a:pt x="204" y="103"/>
                      </a:cubicBezTo>
                      <a:cubicBezTo>
                        <a:pt x="204" y="159"/>
                        <a:pt x="159" y="205"/>
                        <a:pt x="102" y="205"/>
                      </a:cubicBezTo>
                      <a:close/>
                      <a:moveTo>
                        <a:pt x="102" y="3"/>
                      </a:moveTo>
                      <a:cubicBezTo>
                        <a:pt x="47" y="3"/>
                        <a:pt x="3" y="48"/>
                        <a:pt x="3" y="103"/>
                      </a:cubicBezTo>
                      <a:cubicBezTo>
                        <a:pt x="3" y="158"/>
                        <a:pt x="47" y="202"/>
                        <a:pt x="102" y="202"/>
                      </a:cubicBezTo>
                      <a:cubicBezTo>
                        <a:pt x="157" y="202"/>
                        <a:pt x="202" y="158"/>
                        <a:pt x="202" y="103"/>
                      </a:cubicBezTo>
                      <a:cubicBezTo>
                        <a:pt x="202" y="48"/>
                        <a:pt x="157" y="3"/>
                        <a:pt x="102" y="3"/>
                      </a:cubicBezTo>
                      <a:close/>
                    </a:path>
                  </a:pathLst>
                </a:custGeom>
                <a:solidFill>
                  <a:srgbClr val="FF93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9" name="Oval 191"/>
                <p:cNvSpPr>
                  <a:spLocks noChangeArrowheads="1"/>
                </p:cNvSpPr>
                <p:nvPr/>
              </p:nvSpPr>
              <p:spPr bwMode="auto">
                <a:xfrm>
                  <a:off x="3778918" y="4135444"/>
                  <a:ext cx="1006635" cy="1009032"/>
                </a:xfrm>
                <a:prstGeom prst="ellipse">
                  <a:avLst/>
                </a:prstGeom>
                <a:solidFill>
                  <a:srgbClr val="FF85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0" name="矩形 49"/>
                <p:cNvSpPr/>
                <p:nvPr/>
              </p:nvSpPr>
              <p:spPr>
                <a:xfrm>
                  <a:off x="3778919" y="4286017"/>
                  <a:ext cx="1006635" cy="885528"/>
                </a:xfrm>
                <a:prstGeom prst="rect">
                  <a:avLst/>
                </a:prstGeom>
              </p:spPr>
              <p:txBody>
                <a:bodyPr wrap="square">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E</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grpSp>
      </p:grpSp>
      <p:grpSp>
        <p:nvGrpSpPr>
          <p:cNvPr id="76" name="组合 75"/>
          <p:cNvGrpSpPr/>
          <p:nvPr/>
        </p:nvGrpSpPr>
        <p:grpSpPr>
          <a:xfrm>
            <a:off x="255944" y="0"/>
            <a:ext cx="2386895" cy="6301417"/>
            <a:chOff x="1047681" y="62822"/>
            <a:chExt cx="2400568" cy="6301417"/>
          </a:xfrm>
        </p:grpSpPr>
        <p:sp>
          <p:nvSpPr>
            <p:cNvPr id="28" name="AutoShape 6"/>
            <p:cNvSpPr>
              <a:spLocks noChangeArrowheads="1"/>
            </p:cNvSpPr>
            <p:nvPr/>
          </p:nvSpPr>
          <p:spPr bwMode="ltGray">
            <a:xfrm>
              <a:off x="1047681" y="3034655"/>
              <a:ext cx="2070623" cy="527050"/>
            </a:xfrm>
            <a:prstGeom prst="roundRect">
              <a:avLst>
                <a:gd name="adj" fmla="val 5979"/>
              </a:avLst>
            </a:prstGeom>
            <a:solidFill>
              <a:srgbClr val="8BAB00"/>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200" kern="0" dirty="0">
                  <a:latin typeface="方正超粗黑简体" pitchFamily="65" charset="-122"/>
                  <a:ea typeface="方正超粗黑简体" pitchFamily="65" charset="-122"/>
                </a:rPr>
                <a:t>第一步</a:t>
              </a:r>
              <a:endParaRPr lang="en-US" altLang="zh-CN" sz="2200" kern="0" dirty="0">
                <a:latin typeface="方正超粗黑简体" pitchFamily="65" charset="-122"/>
                <a:ea typeface="方正超粗黑简体" pitchFamily="65" charset="-122"/>
              </a:endParaRPr>
            </a:p>
          </p:txBody>
        </p:sp>
        <p:sp>
          <p:nvSpPr>
            <p:cNvPr id="31" name="圆角矩形 30"/>
            <p:cNvSpPr/>
            <p:nvPr/>
          </p:nvSpPr>
          <p:spPr>
            <a:xfrm>
              <a:off x="1047682" y="3747421"/>
              <a:ext cx="2070622" cy="2616818"/>
            </a:xfrm>
            <a:prstGeom prst="roundRect">
              <a:avLst>
                <a:gd name="adj" fmla="val 128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t" anchorCtr="0"/>
            <a:lstStyle/>
            <a:p>
              <a:pPr marL="342900" indent="-342900">
                <a:lnSpc>
                  <a:spcPct val="120000"/>
                </a:lnSpc>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设计任务</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342900" indent="-34290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选取</a:t>
              </a:r>
              <a:r>
                <a:rPr lang="en-US" altLang="zh-CN" sz="1600" b="1" kern="0" dirty="0">
                  <a:solidFill>
                    <a:srgbClr val="7030A0"/>
                  </a:solidFill>
                  <a:latin typeface="微软雅黑" panose="020B0503020204020204" pitchFamily="34" charset="-122"/>
                  <a:ea typeface="微软雅黑" panose="020B0503020204020204" pitchFamily="34" charset="-122"/>
                </a:rPr>
                <a:t>1</a:t>
              </a:r>
              <a:r>
                <a:rPr lang="zh-CN" altLang="en-US" sz="1600" b="1" kern="0" dirty="0">
                  <a:solidFill>
                    <a:srgbClr val="7030A0"/>
                  </a:solidFill>
                  <a:latin typeface="微软雅黑" panose="020B0503020204020204" pitchFamily="34" charset="-122"/>
                  <a:ea typeface="微软雅黑" panose="020B0503020204020204" pitchFamily="34" charset="-122"/>
                </a:rPr>
                <a:t>个短小视频：搞笑车险理赔</a:t>
              </a:r>
              <a:r>
                <a:rPr lang="zh-CN" altLang="en-US" sz="1600" b="1" kern="0" dirty="0" smtClean="0">
                  <a:solidFill>
                    <a:srgbClr val="7030A0"/>
                  </a:solidFill>
                  <a:latin typeface="微软雅黑" panose="020B0503020204020204" pitchFamily="34" charset="-122"/>
                  <a:ea typeface="微软雅黑" panose="020B0503020204020204" pitchFamily="34" charset="-122"/>
                </a:rPr>
                <a:t>报案</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342900" indent="-34290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播放</a:t>
              </a:r>
              <a:r>
                <a:rPr lang="en-US" altLang="zh-CN" sz="1600" b="1" kern="0" dirty="0" smtClean="0">
                  <a:solidFill>
                    <a:srgbClr val="7030A0"/>
                  </a:solidFill>
                  <a:latin typeface="微软雅黑" panose="020B0503020204020204" pitchFamily="34" charset="-122"/>
                  <a:ea typeface="微软雅黑" panose="020B0503020204020204" pitchFamily="34" charset="-122"/>
                </a:rPr>
                <a:t>1</a:t>
              </a:r>
              <a:r>
                <a:rPr lang="zh-CN" altLang="en-US" sz="1600" b="1" kern="0" dirty="0" smtClean="0">
                  <a:solidFill>
                    <a:srgbClr val="7030A0"/>
                  </a:solidFill>
                  <a:latin typeface="微软雅黑" panose="020B0503020204020204" pitchFamily="34" charset="-122"/>
                  <a:ea typeface="微软雅黑" panose="020B0503020204020204" pitchFamily="34" charset="-122"/>
                </a:rPr>
                <a:t>遍</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342900" indent="-34290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限定任务完成时间</a:t>
              </a:r>
              <a:r>
                <a:rPr lang="en-US" altLang="zh-CN" sz="1600" b="1" kern="0" dirty="0" smtClean="0">
                  <a:solidFill>
                    <a:srgbClr val="7030A0"/>
                  </a:solidFill>
                  <a:latin typeface="微软雅黑" panose="020B0503020204020204" pitchFamily="34" charset="-122"/>
                  <a:ea typeface="微软雅黑" panose="020B0503020204020204" pitchFamily="34" charset="-122"/>
                </a:rPr>
                <a:t>15</a:t>
              </a:r>
              <a:r>
                <a:rPr lang="zh-CN" altLang="en-US" sz="1600" b="1" kern="0" dirty="0" smtClean="0">
                  <a:solidFill>
                    <a:srgbClr val="7030A0"/>
                  </a:solidFill>
                  <a:latin typeface="微软雅黑" panose="020B0503020204020204" pitchFamily="34" charset="-122"/>
                  <a:ea typeface="微软雅黑" panose="020B0503020204020204" pitchFamily="34" charset="-122"/>
                </a:rPr>
                <a:t>分钟</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342900" indent="-34290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说明规则</a:t>
              </a:r>
              <a:endParaRPr lang="zh-CN" altLang="en-US" sz="1600" b="1" kern="0" dirty="0">
                <a:solidFill>
                  <a:srgbClr val="7030A0"/>
                </a:solidFill>
                <a:latin typeface="微软雅黑" panose="020B0503020204020204" pitchFamily="34" charset="-122"/>
                <a:ea typeface="微软雅黑" panose="020B0503020204020204" pitchFamily="34" charset="-122"/>
              </a:endParaRPr>
            </a:p>
          </p:txBody>
        </p:sp>
        <p:sp>
          <p:nvSpPr>
            <p:cNvPr id="34" name="流程图: 摘录 33"/>
            <p:cNvSpPr/>
            <p:nvPr/>
          </p:nvSpPr>
          <p:spPr>
            <a:xfrm rot="5400000">
              <a:off x="3138764" y="4982845"/>
              <a:ext cx="320675" cy="298295"/>
            </a:xfrm>
            <a:prstGeom prst="flowChartExtract">
              <a:avLst/>
            </a:prstGeom>
            <a:solidFill>
              <a:srgbClr val="8BAB00"/>
            </a:solidFill>
            <a:ln w="9525" cap="flat" cmpd="sng" algn="ctr">
              <a:noFill/>
              <a:prstDash val="solid"/>
              <a:headEnd/>
              <a:tailEnd/>
            </a:ln>
            <a:effectLst>
              <a:outerShdw blurRad="40000" dist="23000" dir="5400000" rotWithShape="0">
                <a:srgbClr val="000000">
                  <a:alpha val="35000"/>
                </a:srgbClr>
              </a:outerShdw>
            </a:effectLst>
          </p:spPr>
        </p:sp>
        <p:sp>
          <p:nvSpPr>
            <p:cNvPr id="88" name="对角圆角矩形 87"/>
            <p:cNvSpPr/>
            <p:nvPr/>
          </p:nvSpPr>
          <p:spPr>
            <a:xfrm>
              <a:off x="1079320" y="940103"/>
              <a:ext cx="1931994" cy="1914404"/>
            </a:xfrm>
            <a:prstGeom prst="round2DiagRect">
              <a:avLst/>
            </a:prstGeom>
            <a:solidFill>
              <a:srgbClr val="8BAB00"/>
            </a:solidFill>
            <a:ln>
              <a:noFill/>
            </a:ln>
            <a:effectLs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89" name="矩形 88"/>
            <p:cNvSpPr/>
            <p:nvPr/>
          </p:nvSpPr>
          <p:spPr>
            <a:xfrm>
              <a:off x="1187645" y="1092502"/>
              <a:ext cx="1805215" cy="1631216"/>
            </a:xfrm>
            <a:prstGeom prst="rect">
              <a:avLst/>
            </a:prstGeom>
          </p:spPr>
          <p:txBody>
            <a:bodyPr wrap="square">
              <a:spAutoFit/>
            </a:bodyPr>
            <a:lstStyle/>
            <a:p>
              <a:r>
                <a:rPr lang="zh-CN" altLang="en-US" sz="2000" b="1" dirty="0">
                  <a:solidFill>
                    <a:schemeClr val="bg1"/>
                  </a:solidFill>
                  <a:latin typeface="微软雅黑" pitchFamily="34" charset="-122"/>
                  <a:ea typeface="微软雅黑" pitchFamily="34" charset="-122"/>
                </a:rPr>
                <a:t>按照简短、适用、清晰、趣味性等特点选择采用任务材料。</a:t>
              </a:r>
            </a:p>
          </p:txBody>
        </p:sp>
        <p:sp>
          <p:nvSpPr>
            <p:cNvPr id="93" name="箭头1"/>
            <p:cNvSpPr>
              <a:spLocks noChangeArrowheads="1"/>
            </p:cNvSpPr>
            <p:nvPr/>
          </p:nvSpPr>
          <p:spPr bwMode="gray">
            <a:xfrm>
              <a:off x="3062029" y="2021706"/>
              <a:ext cx="361983" cy="413423"/>
            </a:xfrm>
            <a:prstGeom prst="chevron">
              <a:avLst>
                <a:gd name="adj" fmla="val 52514"/>
              </a:avLst>
            </a:prstGeom>
            <a:solidFill>
              <a:schemeClr val="bg1">
                <a:lumMod val="65000"/>
              </a:schemeClr>
            </a:solidFill>
            <a:ln w="3175" cap="flat" cmpd="sng" algn="ctr">
              <a:solidFill>
                <a:srgbClr val="D7D7D7"/>
              </a:solidFill>
              <a:prstDash val="solid"/>
            </a:ln>
            <a:effectLst>
              <a:innerShdw blurRad="114300">
                <a:prstClr val="black">
                  <a:alpha val="27000"/>
                </a:prstClr>
              </a:innerShdw>
            </a:effectLs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D4D4D"/>
                </a:solidFill>
                <a:effectLst/>
                <a:uLnTx/>
                <a:uFillTx/>
                <a:latin typeface="Impact" pitchFamily="34" charset="0"/>
                <a:ea typeface="微软雅黑" pitchFamily="34" charset="-122"/>
                <a:cs typeface="+mn-cs"/>
              </a:endParaRPr>
            </a:p>
          </p:txBody>
        </p:sp>
        <p:grpSp>
          <p:nvGrpSpPr>
            <p:cNvPr id="51" name="组合 50"/>
            <p:cNvGrpSpPr/>
            <p:nvPr/>
          </p:nvGrpSpPr>
          <p:grpSpPr>
            <a:xfrm>
              <a:off x="1597218" y="62822"/>
              <a:ext cx="971550" cy="897717"/>
              <a:chOff x="3704619" y="2633881"/>
              <a:chExt cx="1155233" cy="1160027"/>
            </a:xfrm>
          </p:grpSpPr>
          <p:sp>
            <p:nvSpPr>
              <p:cNvPr id="52" name="Freeform 192"/>
              <p:cNvSpPr>
                <a:spLocks noEditPoints="1"/>
              </p:cNvSpPr>
              <p:nvPr/>
            </p:nvSpPr>
            <p:spPr bwMode="auto">
              <a:xfrm>
                <a:off x="3704619" y="2633881"/>
                <a:ext cx="1155233" cy="1160027"/>
              </a:xfrm>
              <a:custGeom>
                <a:avLst/>
                <a:gdLst>
                  <a:gd name="T0" fmla="*/ 102 w 204"/>
                  <a:gd name="T1" fmla="*/ 205 h 205"/>
                  <a:gd name="T2" fmla="*/ 0 w 204"/>
                  <a:gd name="T3" fmla="*/ 103 h 205"/>
                  <a:gd name="T4" fmla="*/ 102 w 204"/>
                  <a:gd name="T5" fmla="*/ 0 h 205"/>
                  <a:gd name="T6" fmla="*/ 204 w 204"/>
                  <a:gd name="T7" fmla="*/ 103 h 205"/>
                  <a:gd name="T8" fmla="*/ 102 w 204"/>
                  <a:gd name="T9" fmla="*/ 205 h 205"/>
                  <a:gd name="T10" fmla="*/ 102 w 204"/>
                  <a:gd name="T11" fmla="*/ 3 h 205"/>
                  <a:gd name="T12" fmla="*/ 3 w 204"/>
                  <a:gd name="T13" fmla="*/ 103 h 205"/>
                  <a:gd name="T14" fmla="*/ 102 w 204"/>
                  <a:gd name="T15" fmla="*/ 202 h 205"/>
                  <a:gd name="T16" fmla="*/ 202 w 204"/>
                  <a:gd name="T17" fmla="*/ 103 h 205"/>
                  <a:gd name="T18" fmla="*/ 102 w 204"/>
                  <a:gd name="T19"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5">
                    <a:moveTo>
                      <a:pt x="102" y="205"/>
                    </a:moveTo>
                    <a:cubicBezTo>
                      <a:pt x="46" y="205"/>
                      <a:pt x="0" y="159"/>
                      <a:pt x="0" y="103"/>
                    </a:cubicBezTo>
                    <a:cubicBezTo>
                      <a:pt x="0" y="46"/>
                      <a:pt x="46" y="0"/>
                      <a:pt x="102" y="0"/>
                    </a:cubicBezTo>
                    <a:cubicBezTo>
                      <a:pt x="159" y="0"/>
                      <a:pt x="204" y="46"/>
                      <a:pt x="204" y="103"/>
                    </a:cubicBezTo>
                    <a:cubicBezTo>
                      <a:pt x="204" y="159"/>
                      <a:pt x="159" y="205"/>
                      <a:pt x="102" y="205"/>
                    </a:cubicBezTo>
                    <a:close/>
                    <a:moveTo>
                      <a:pt x="102" y="3"/>
                    </a:moveTo>
                    <a:cubicBezTo>
                      <a:pt x="47" y="3"/>
                      <a:pt x="3" y="48"/>
                      <a:pt x="3" y="103"/>
                    </a:cubicBezTo>
                    <a:cubicBezTo>
                      <a:pt x="3" y="158"/>
                      <a:pt x="47" y="202"/>
                      <a:pt x="102" y="202"/>
                    </a:cubicBezTo>
                    <a:cubicBezTo>
                      <a:pt x="157" y="202"/>
                      <a:pt x="202" y="158"/>
                      <a:pt x="202" y="103"/>
                    </a:cubicBezTo>
                    <a:cubicBezTo>
                      <a:pt x="202" y="48"/>
                      <a:pt x="157" y="3"/>
                      <a:pt x="102" y="3"/>
                    </a:cubicBezTo>
                    <a:close/>
                  </a:path>
                </a:pathLst>
              </a:custGeom>
              <a:solidFill>
                <a:srgbClr val="8BAB00"/>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3" name="Oval 193"/>
              <p:cNvSpPr>
                <a:spLocks noChangeArrowheads="1"/>
              </p:cNvSpPr>
              <p:nvPr/>
            </p:nvSpPr>
            <p:spPr bwMode="auto">
              <a:xfrm>
                <a:off x="3778918" y="2712974"/>
                <a:ext cx="1006635" cy="1009032"/>
              </a:xfrm>
              <a:prstGeom prst="ellipse">
                <a:avLst/>
              </a:prstGeom>
              <a:solidFill>
                <a:srgbClr val="8BAB00"/>
              </a:solidFill>
              <a:ln>
                <a:noFill/>
              </a:ln>
              <a:extLst/>
            </p:spPr>
            <p:txBody>
              <a:bodyPr vert="horz" wrap="square" lIns="91440" tIns="45720" rIns="91440" bIns="45720" numCol="1" anchor="t" anchorCtr="0" compatLnSpc="1">
                <a:prstTxWarp prst="textNoShape">
                  <a:avLst/>
                </a:prstTxWarp>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G</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grpSp>
      <p:grpSp>
        <p:nvGrpSpPr>
          <p:cNvPr id="54" name="组合 53"/>
          <p:cNvGrpSpPr/>
          <p:nvPr/>
        </p:nvGrpSpPr>
        <p:grpSpPr>
          <a:xfrm>
            <a:off x="10278879" y="0"/>
            <a:ext cx="1005110" cy="933957"/>
            <a:chOff x="3704619" y="2633881"/>
            <a:chExt cx="1155233" cy="1160027"/>
          </a:xfrm>
        </p:grpSpPr>
        <p:sp>
          <p:nvSpPr>
            <p:cNvPr id="55" name="Freeform 192"/>
            <p:cNvSpPr>
              <a:spLocks noEditPoints="1"/>
            </p:cNvSpPr>
            <p:nvPr/>
          </p:nvSpPr>
          <p:spPr bwMode="auto">
            <a:xfrm>
              <a:off x="3704619" y="2633881"/>
              <a:ext cx="1155233" cy="1160027"/>
            </a:xfrm>
            <a:custGeom>
              <a:avLst/>
              <a:gdLst>
                <a:gd name="T0" fmla="*/ 102 w 204"/>
                <a:gd name="T1" fmla="*/ 205 h 205"/>
                <a:gd name="T2" fmla="*/ 0 w 204"/>
                <a:gd name="T3" fmla="*/ 103 h 205"/>
                <a:gd name="T4" fmla="*/ 102 w 204"/>
                <a:gd name="T5" fmla="*/ 0 h 205"/>
                <a:gd name="T6" fmla="*/ 204 w 204"/>
                <a:gd name="T7" fmla="*/ 103 h 205"/>
                <a:gd name="T8" fmla="*/ 102 w 204"/>
                <a:gd name="T9" fmla="*/ 205 h 205"/>
                <a:gd name="T10" fmla="*/ 102 w 204"/>
                <a:gd name="T11" fmla="*/ 3 h 205"/>
                <a:gd name="T12" fmla="*/ 3 w 204"/>
                <a:gd name="T13" fmla="*/ 103 h 205"/>
                <a:gd name="T14" fmla="*/ 102 w 204"/>
                <a:gd name="T15" fmla="*/ 202 h 205"/>
                <a:gd name="T16" fmla="*/ 202 w 204"/>
                <a:gd name="T17" fmla="*/ 103 h 205"/>
                <a:gd name="T18" fmla="*/ 102 w 204"/>
                <a:gd name="T19"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5">
                  <a:moveTo>
                    <a:pt x="102" y="205"/>
                  </a:moveTo>
                  <a:cubicBezTo>
                    <a:pt x="46" y="205"/>
                    <a:pt x="0" y="159"/>
                    <a:pt x="0" y="103"/>
                  </a:cubicBezTo>
                  <a:cubicBezTo>
                    <a:pt x="0" y="46"/>
                    <a:pt x="46" y="0"/>
                    <a:pt x="102" y="0"/>
                  </a:cubicBezTo>
                  <a:cubicBezTo>
                    <a:pt x="159" y="0"/>
                    <a:pt x="204" y="46"/>
                    <a:pt x="204" y="103"/>
                  </a:cubicBezTo>
                  <a:cubicBezTo>
                    <a:pt x="204" y="159"/>
                    <a:pt x="159" y="205"/>
                    <a:pt x="102" y="205"/>
                  </a:cubicBezTo>
                  <a:close/>
                  <a:moveTo>
                    <a:pt x="102" y="3"/>
                  </a:moveTo>
                  <a:cubicBezTo>
                    <a:pt x="47" y="3"/>
                    <a:pt x="3" y="48"/>
                    <a:pt x="3" y="103"/>
                  </a:cubicBezTo>
                  <a:cubicBezTo>
                    <a:pt x="3" y="158"/>
                    <a:pt x="47" y="202"/>
                    <a:pt x="102" y="202"/>
                  </a:cubicBezTo>
                  <a:cubicBezTo>
                    <a:pt x="157" y="202"/>
                    <a:pt x="202" y="158"/>
                    <a:pt x="202" y="103"/>
                  </a:cubicBezTo>
                  <a:cubicBezTo>
                    <a:pt x="202" y="48"/>
                    <a:pt x="157" y="3"/>
                    <a:pt x="102" y="3"/>
                  </a:cubicBezTo>
                  <a:close/>
                </a:path>
              </a:pathLst>
            </a:custGeom>
            <a:solidFill>
              <a:srgbClr val="8BAB00"/>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6" name="Oval 193"/>
            <p:cNvSpPr>
              <a:spLocks noChangeArrowheads="1"/>
            </p:cNvSpPr>
            <p:nvPr/>
          </p:nvSpPr>
          <p:spPr bwMode="auto">
            <a:xfrm>
              <a:off x="3778918" y="2712974"/>
              <a:ext cx="1006635" cy="1009032"/>
            </a:xfrm>
            <a:prstGeom prst="ellipse">
              <a:avLst/>
            </a:pr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7" name="矩形 56"/>
            <p:cNvSpPr/>
            <p:nvPr/>
          </p:nvSpPr>
          <p:spPr>
            <a:xfrm>
              <a:off x="3778918" y="2859951"/>
              <a:ext cx="1006635" cy="879234"/>
            </a:xfrm>
            <a:prstGeom prst="rect">
              <a:avLst/>
            </a:prstGeom>
          </p:spPr>
          <p:txBody>
            <a:bodyPr wrap="square">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C</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7441383" y="0"/>
            <a:ext cx="2110651" cy="6233532"/>
            <a:chOff x="8199666" y="1"/>
            <a:chExt cx="2110651" cy="6233532"/>
          </a:xfrm>
        </p:grpSpPr>
        <p:sp>
          <p:nvSpPr>
            <p:cNvPr id="36" name="AutoShape 8"/>
            <p:cNvSpPr>
              <a:spLocks noChangeArrowheads="1"/>
            </p:cNvSpPr>
            <p:nvPr/>
          </p:nvSpPr>
          <p:spPr bwMode="ltGray">
            <a:xfrm>
              <a:off x="8239693" y="2988940"/>
              <a:ext cx="2070624" cy="527050"/>
            </a:xfrm>
            <a:prstGeom prst="roundRect">
              <a:avLst>
                <a:gd name="adj" fmla="val 5979"/>
              </a:avLst>
            </a:prstGeom>
            <a:solidFill>
              <a:srgbClr val="8BAB00"/>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hangingPunct="0"/>
              <a:r>
                <a:rPr lang="zh-CN" altLang="en-US" sz="2200" kern="0" dirty="0">
                  <a:latin typeface="方正超粗黑简体" pitchFamily="65" charset="-122"/>
                  <a:ea typeface="方正超粗黑简体" pitchFamily="65" charset="-122"/>
                </a:rPr>
                <a:t>第四步</a:t>
              </a:r>
              <a:endParaRPr lang="en-US" altLang="zh-CN" sz="2200" kern="0" dirty="0">
                <a:latin typeface="方正超粗黑简体" pitchFamily="65" charset="-122"/>
                <a:ea typeface="方正超粗黑简体" pitchFamily="65" charset="-122"/>
              </a:endParaRPr>
            </a:p>
          </p:txBody>
        </p:sp>
        <p:sp>
          <p:nvSpPr>
            <p:cNvPr id="37" name="圆角矩形 36"/>
            <p:cNvSpPr/>
            <p:nvPr/>
          </p:nvSpPr>
          <p:spPr>
            <a:xfrm>
              <a:off x="8199666" y="3668752"/>
              <a:ext cx="2070624" cy="2564781"/>
            </a:xfrm>
            <a:prstGeom prst="roundRect">
              <a:avLst>
                <a:gd name="adj" fmla="val 128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t" anchorCtr="0"/>
            <a:lstStyle/>
            <a:p>
              <a:pPr>
                <a:lnSpc>
                  <a:spcPct val="120000"/>
                </a:lnSpc>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成果汇报</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   以小组为单位提交任务成果。</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   选取汇报人。汇报人采用轮换制原则。</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285750" indent="-28575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汇报任务完成情况</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a:lnSpc>
                  <a:spcPct val="120000"/>
                </a:lnSpc>
                <a:defRPr/>
              </a:pPr>
              <a:endParaRPr lang="zh-CN" altLang="en-US" sz="1600" b="1" kern="0" dirty="0">
                <a:solidFill>
                  <a:srgbClr val="7030A0"/>
                </a:solidFill>
                <a:latin typeface="微软雅黑" panose="020B0503020204020204" pitchFamily="34" charset="-122"/>
                <a:ea typeface="微软雅黑" panose="020B0503020204020204" pitchFamily="34" charset="-122"/>
              </a:endParaRPr>
            </a:p>
          </p:txBody>
        </p:sp>
        <p:grpSp>
          <p:nvGrpSpPr>
            <p:cNvPr id="90" name="组合 89"/>
            <p:cNvGrpSpPr/>
            <p:nvPr/>
          </p:nvGrpSpPr>
          <p:grpSpPr>
            <a:xfrm>
              <a:off x="8295935" y="928953"/>
              <a:ext cx="1958626" cy="1912833"/>
              <a:chOff x="8663485" y="4213807"/>
              <a:chExt cx="1847591" cy="1249040"/>
            </a:xfrm>
          </p:grpSpPr>
          <p:sp>
            <p:nvSpPr>
              <p:cNvPr id="91" name="对角圆角矩形 90"/>
              <p:cNvSpPr/>
              <p:nvPr/>
            </p:nvSpPr>
            <p:spPr>
              <a:xfrm>
                <a:off x="8663485" y="4213807"/>
                <a:ext cx="1847591" cy="1249040"/>
              </a:xfrm>
              <a:prstGeom prst="round2DiagRect">
                <a:avLst/>
              </a:prstGeom>
              <a:solidFill>
                <a:srgbClr val="8BAB00"/>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92" name="矩形 91"/>
              <p:cNvSpPr/>
              <p:nvPr/>
            </p:nvSpPr>
            <p:spPr>
              <a:xfrm>
                <a:off x="8919875" y="4515948"/>
                <a:ext cx="1440000" cy="663207"/>
              </a:xfrm>
              <a:prstGeom prst="rect">
                <a:avLst/>
              </a:prstGeom>
            </p:spPr>
            <p:txBody>
              <a:bodyPr wrap="square">
                <a:spAutoFit/>
              </a:bodyPr>
              <a:lstStyle/>
              <a:p>
                <a:pPr algn="ctr"/>
                <a:r>
                  <a:rPr lang="zh-CN" altLang="en-US" sz="2000" b="1" dirty="0" smtClean="0">
                    <a:solidFill>
                      <a:schemeClr val="bg1"/>
                    </a:solidFill>
                    <a:latin typeface="微软雅黑" pitchFamily="34" charset="-122"/>
                    <a:ea typeface="微软雅黑" pitchFamily="34" charset="-122"/>
                  </a:rPr>
                  <a:t>提交任务成果，汇报完成情况。</a:t>
                </a:r>
                <a:endParaRPr lang="zh-CN" altLang="en-US" sz="2000" b="1" dirty="0">
                  <a:solidFill>
                    <a:schemeClr val="bg1"/>
                  </a:solidFill>
                  <a:latin typeface="微软雅黑" pitchFamily="34" charset="-122"/>
                  <a:ea typeface="微软雅黑" pitchFamily="34" charset="-122"/>
                </a:endParaRPr>
              </a:p>
            </p:txBody>
          </p:sp>
        </p:grpSp>
        <p:grpSp>
          <p:nvGrpSpPr>
            <p:cNvPr id="62" name="组合 61"/>
            <p:cNvGrpSpPr/>
            <p:nvPr/>
          </p:nvGrpSpPr>
          <p:grpSpPr>
            <a:xfrm>
              <a:off x="8842917" y="1"/>
              <a:ext cx="981307" cy="937400"/>
              <a:chOff x="3704619" y="2633881"/>
              <a:chExt cx="1155233" cy="1160027"/>
            </a:xfrm>
          </p:grpSpPr>
          <p:sp>
            <p:nvSpPr>
              <p:cNvPr id="63" name="Freeform 192"/>
              <p:cNvSpPr>
                <a:spLocks noEditPoints="1"/>
              </p:cNvSpPr>
              <p:nvPr/>
            </p:nvSpPr>
            <p:spPr bwMode="auto">
              <a:xfrm>
                <a:off x="3704619" y="2633881"/>
                <a:ext cx="1155233" cy="1160027"/>
              </a:xfrm>
              <a:custGeom>
                <a:avLst/>
                <a:gdLst>
                  <a:gd name="T0" fmla="*/ 102 w 204"/>
                  <a:gd name="T1" fmla="*/ 205 h 205"/>
                  <a:gd name="T2" fmla="*/ 0 w 204"/>
                  <a:gd name="T3" fmla="*/ 103 h 205"/>
                  <a:gd name="T4" fmla="*/ 102 w 204"/>
                  <a:gd name="T5" fmla="*/ 0 h 205"/>
                  <a:gd name="T6" fmla="*/ 204 w 204"/>
                  <a:gd name="T7" fmla="*/ 103 h 205"/>
                  <a:gd name="T8" fmla="*/ 102 w 204"/>
                  <a:gd name="T9" fmla="*/ 205 h 205"/>
                  <a:gd name="T10" fmla="*/ 102 w 204"/>
                  <a:gd name="T11" fmla="*/ 3 h 205"/>
                  <a:gd name="T12" fmla="*/ 3 w 204"/>
                  <a:gd name="T13" fmla="*/ 103 h 205"/>
                  <a:gd name="T14" fmla="*/ 102 w 204"/>
                  <a:gd name="T15" fmla="*/ 202 h 205"/>
                  <a:gd name="T16" fmla="*/ 202 w 204"/>
                  <a:gd name="T17" fmla="*/ 103 h 205"/>
                  <a:gd name="T18" fmla="*/ 102 w 204"/>
                  <a:gd name="T19"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5">
                    <a:moveTo>
                      <a:pt x="102" y="205"/>
                    </a:moveTo>
                    <a:cubicBezTo>
                      <a:pt x="46" y="205"/>
                      <a:pt x="0" y="159"/>
                      <a:pt x="0" y="103"/>
                    </a:cubicBezTo>
                    <a:cubicBezTo>
                      <a:pt x="0" y="46"/>
                      <a:pt x="46" y="0"/>
                      <a:pt x="102" y="0"/>
                    </a:cubicBezTo>
                    <a:cubicBezTo>
                      <a:pt x="159" y="0"/>
                      <a:pt x="204" y="46"/>
                      <a:pt x="204" y="103"/>
                    </a:cubicBezTo>
                    <a:cubicBezTo>
                      <a:pt x="204" y="159"/>
                      <a:pt x="159" y="205"/>
                      <a:pt x="102" y="205"/>
                    </a:cubicBezTo>
                    <a:close/>
                    <a:moveTo>
                      <a:pt x="102" y="3"/>
                    </a:moveTo>
                    <a:cubicBezTo>
                      <a:pt x="47" y="3"/>
                      <a:pt x="3" y="48"/>
                      <a:pt x="3" y="103"/>
                    </a:cubicBezTo>
                    <a:cubicBezTo>
                      <a:pt x="3" y="158"/>
                      <a:pt x="47" y="202"/>
                      <a:pt x="102" y="202"/>
                    </a:cubicBezTo>
                    <a:cubicBezTo>
                      <a:pt x="157" y="202"/>
                      <a:pt x="202" y="158"/>
                      <a:pt x="202" y="103"/>
                    </a:cubicBezTo>
                    <a:cubicBezTo>
                      <a:pt x="202" y="48"/>
                      <a:pt x="157" y="3"/>
                      <a:pt x="102" y="3"/>
                    </a:cubicBezTo>
                    <a:close/>
                  </a:path>
                </a:pathLst>
              </a:custGeom>
              <a:solidFill>
                <a:srgbClr val="8BAB00"/>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4" name="Oval 193"/>
              <p:cNvSpPr>
                <a:spLocks noChangeArrowheads="1"/>
              </p:cNvSpPr>
              <p:nvPr/>
            </p:nvSpPr>
            <p:spPr bwMode="auto">
              <a:xfrm>
                <a:off x="3778917" y="2712974"/>
                <a:ext cx="1006634" cy="1009032"/>
              </a:xfrm>
              <a:prstGeom prst="ellipse">
                <a:avLst/>
              </a:prstGeom>
              <a:solidFill>
                <a:srgbClr val="FF9999"/>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5" name="矩形 64"/>
              <p:cNvSpPr/>
              <p:nvPr/>
            </p:nvSpPr>
            <p:spPr>
              <a:xfrm>
                <a:off x="3778919" y="2859951"/>
                <a:ext cx="1006635" cy="876005"/>
              </a:xfrm>
              <a:prstGeom prst="rect">
                <a:avLst/>
              </a:prstGeom>
            </p:spPr>
            <p:txBody>
              <a:bodyPr wrap="square">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U</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grpSp>
      <p:sp>
        <p:nvSpPr>
          <p:cNvPr id="96" name="箭头1"/>
          <p:cNvSpPr>
            <a:spLocks noChangeArrowheads="1"/>
          </p:cNvSpPr>
          <p:nvPr/>
        </p:nvSpPr>
        <p:spPr bwMode="gray">
          <a:xfrm>
            <a:off x="9539795" y="2006838"/>
            <a:ext cx="361983" cy="413423"/>
          </a:xfrm>
          <a:prstGeom prst="chevron">
            <a:avLst>
              <a:gd name="adj" fmla="val 52514"/>
            </a:avLst>
          </a:prstGeom>
          <a:solidFill>
            <a:schemeClr val="bg1">
              <a:lumMod val="65000"/>
            </a:schemeClr>
          </a:solidFill>
          <a:ln w="3175" cap="flat" cmpd="sng" algn="ctr">
            <a:solidFill>
              <a:srgbClr val="D7D7D7"/>
            </a:solidFill>
            <a:prstDash val="solid"/>
          </a:ln>
          <a:effectLst>
            <a:innerShdw blurRad="114300">
              <a:prstClr val="black">
                <a:alpha val="27000"/>
              </a:prstClr>
            </a:innerShdw>
          </a:effectLst>
          <a:extLst/>
        </p:spPr>
        <p:txBody>
          <a:bodyPr anchor="ctr"/>
          <a:lstStyle/>
          <a:p>
            <a:pPr algn="ctr">
              <a:lnSpc>
                <a:spcPct val="120000"/>
              </a:lnSpc>
            </a:pPr>
            <a:endParaRPr lang="zh-CN" altLang="en-US" sz="2400" kern="0">
              <a:solidFill>
                <a:srgbClr val="4D4D4D"/>
              </a:solidFill>
              <a:latin typeface="Impact" pitchFamily="34" charset="0"/>
              <a:ea typeface="微软雅黑" pitchFamily="34" charset="-122"/>
            </a:endParaRPr>
          </a:p>
        </p:txBody>
      </p:sp>
      <p:sp>
        <p:nvSpPr>
          <p:cNvPr id="97" name="流程图: 摘录 96"/>
          <p:cNvSpPr/>
          <p:nvPr/>
        </p:nvSpPr>
        <p:spPr>
          <a:xfrm rot="5400000">
            <a:off x="9534752" y="4981024"/>
            <a:ext cx="320675" cy="298295"/>
          </a:xfrm>
          <a:prstGeom prst="flowChartExtract">
            <a:avLst/>
          </a:prstGeom>
          <a:solidFill>
            <a:srgbClr val="8BAB00"/>
          </a:solidFill>
          <a:ln w="9525" cap="flat" cmpd="sng" algn="ctr">
            <a:noFill/>
            <a:prstDash val="solid"/>
            <a:headEnd/>
            <a:tailEnd/>
          </a:ln>
          <a:effectLst>
            <a:outerShdw blurRad="40000" dist="23000" dir="5400000" rotWithShape="0">
              <a:srgbClr val="000000">
                <a:alpha val="35000"/>
              </a:srgbClr>
            </a:outerShdw>
          </a:effectLst>
        </p:spPr>
      </p:sp>
      <p:sp>
        <p:nvSpPr>
          <p:cNvPr id="98" name="对角圆角矩形 97"/>
          <p:cNvSpPr/>
          <p:nvPr/>
        </p:nvSpPr>
        <p:spPr>
          <a:xfrm>
            <a:off x="9953750" y="980990"/>
            <a:ext cx="1958626" cy="1829117"/>
          </a:xfrm>
          <a:prstGeom prst="round2DiagRect">
            <a:avLst/>
          </a:prstGeom>
          <a:solidFill>
            <a:srgbClr val="8BAB00"/>
          </a:solidFill>
          <a:ln>
            <a:noFill/>
          </a:ln>
          <a:effectLst/>
        </p:spPr>
        <p:txBody>
          <a:bodyPr vert="horz" wrap="square" lIns="91440" tIns="45720" rIns="91440" bIns="45720" numCol="1" anchor="t" anchorCtr="0" compatLnSpc="1">
            <a:prstTxWarp prst="textNoShape">
              <a:avLst/>
            </a:prstTxWarp>
          </a:bodyPr>
          <a:lstStyle/>
          <a:p>
            <a:endParaRPr lang="zh-CN" altLang="en-US" dirty="0">
              <a:solidFill>
                <a:schemeClr val="tx1"/>
              </a:solidFill>
            </a:endParaRPr>
          </a:p>
        </p:txBody>
      </p:sp>
      <p:sp>
        <p:nvSpPr>
          <p:cNvPr id="99" name="AutoShape 8"/>
          <p:cNvSpPr>
            <a:spLocks noChangeArrowheads="1"/>
          </p:cNvSpPr>
          <p:nvPr/>
        </p:nvSpPr>
        <p:spPr bwMode="ltGray">
          <a:xfrm>
            <a:off x="9998712" y="2996373"/>
            <a:ext cx="1877336" cy="527050"/>
          </a:xfrm>
          <a:prstGeom prst="roundRect">
            <a:avLst>
              <a:gd name="adj" fmla="val 5979"/>
            </a:avLst>
          </a:prstGeom>
          <a:solidFill>
            <a:srgbClr val="8BAB00"/>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hangingPunct="0"/>
            <a:r>
              <a:rPr lang="zh-CN" altLang="en-US" sz="2200" kern="0" dirty="0" smtClean="0">
                <a:latin typeface="方正超粗黑简体" pitchFamily="65" charset="-122"/>
                <a:ea typeface="方正超粗黑简体" pitchFamily="65" charset="-122"/>
              </a:rPr>
              <a:t>第五步</a:t>
            </a:r>
            <a:endParaRPr lang="en-US" altLang="zh-CN" sz="2200" kern="0" dirty="0">
              <a:latin typeface="方正超粗黑简体" pitchFamily="65" charset="-122"/>
              <a:ea typeface="方正超粗黑简体" pitchFamily="65" charset="-122"/>
            </a:endParaRPr>
          </a:p>
        </p:txBody>
      </p:sp>
      <p:sp>
        <p:nvSpPr>
          <p:cNvPr id="100" name="圆角矩形 99"/>
          <p:cNvSpPr/>
          <p:nvPr/>
        </p:nvSpPr>
        <p:spPr>
          <a:xfrm>
            <a:off x="10009864" y="3676185"/>
            <a:ext cx="1933092" cy="2501591"/>
          </a:xfrm>
          <a:prstGeom prst="roundRect">
            <a:avLst>
              <a:gd name="adj" fmla="val 128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t" anchorCtr="0"/>
          <a:lstStyle/>
          <a:p>
            <a:pPr marL="285750" indent="-285750">
              <a:lnSpc>
                <a:spcPct val="120000"/>
              </a:lnSpc>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教师点评：</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285750" indent="-28575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点评沟通过程。</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285750" indent="-28575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点评汇报人表现。</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285750" indent="-28575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点评小组成果。</a:t>
            </a:r>
            <a:endParaRPr lang="en-US" altLang="zh-CN" sz="1600" b="1" kern="0" dirty="0" smtClean="0">
              <a:solidFill>
                <a:srgbClr val="7030A0"/>
              </a:solidFill>
              <a:latin typeface="微软雅黑" panose="020B0503020204020204" pitchFamily="34" charset="-122"/>
              <a:ea typeface="微软雅黑" panose="020B0503020204020204" pitchFamily="34" charset="-122"/>
            </a:endParaRPr>
          </a:p>
          <a:p>
            <a:pPr marL="285750" indent="-285750">
              <a:lnSpc>
                <a:spcPct val="120000"/>
              </a:lnSpc>
              <a:buFont typeface="Arial" pitchFamily="34" charset="0"/>
              <a:buChar char="•"/>
              <a:defRPr/>
            </a:pPr>
            <a:r>
              <a:rPr lang="zh-CN" altLang="en-US" sz="1600" b="1" kern="0" dirty="0" smtClean="0">
                <a:solidFill>
                  <a:srgbClr val="7030A0"/>
                </a:solidFill>
                <a:latin typeface="微软雅黑" panose="020B0503020204020204" pitchFamily="34" charset="-122"/>
                <a:ea typeface="微软雅黑" panose="020B0503020204020204" pitchFamily="34" charset="-122"/>
              </a:rPr>
              <a:t>评定小组得分。</a:t>
            </a:r>
            <a:endParaRPr lang="zh-CN" altLang="en-US" sz="1600" b="1" kern="0" dirty="0">
              <a:solidFill>
                <a:srgbClr val="7030A0"/>
              </a:solidFill>
              <a:latin typeface="微软雅黑" panose="020B0503020204020204" pitchFamily="34" charset="-122"/>
              <a:ea typeface="微软雅黑" panose="020B0503020204020204" pitchFamily="34" charset="-122"/>
            </a:endParaRPr>
          </a:p>
        </p:txBody>
      </p:sp>
      <p:sp>
        <p:nvSpPr>
          <p:cNvPr id="101" name="矩形 100"/>
          <p:cNvSpPr/>
          <p:nvPr/>
        </p:nvSpPr>
        <p:spPr>
          <a:xfrm>
            <a:off x="10172235" y="1253680"/>
            <a:ext cx="1610886" cy="1323439"/>
          </a:xfrm>
          <a:prstGeom prst="rect">
            <a:avLst/>
          </a:prstGeom>
        </p:spPr>
        <p:txBody>
          <a:bodyPr wrap="square">
            <a:spAutoFit/>
          </a:bodyPr>
          <a:lstStyle/>
          <a:p>
            <a:r>
              <a:rPr lang="zh-CN" altLang="en-US" sz="2000" b="1" dirty="0" smtClean="0">
                <a:solidFill>
                  <a:schemeClr val="bg1"/>
                </a:solidFill>
                <a:latin typeface="微软雅黑" pitchFamily="34" charset="-122"/>
                <a:ea typeface="微软雅黑" pitchFamily="34" charset="-122"/>
              </a:rPr>
              <a:t>教师对实训过程及任务成果进行点评。</a:t>
            </a:r>
            <a:endParaRPr lang="zh-CN" altLang="en-US" sz="2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852084164"/>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8"/>
          <p:cNvSpPr txBox="1"/>
          <p:nvPr/>
        </p:nvSpPr>
        <p:spPr>
          <a:xfrm>
            <a:off x="770182" y="351715"/>
            <a:ext cx="5111200"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4.1 </a:t>
            </a:r>
            <a:r>
              <a:rPr lang="zh-CN" altLang="en-US" sz="2000" dirty="0" smtClean="0">
                <a:solidFill>
                  <a:schemeClr val="bg1"/>
                </a:solidFill>
                <a:latin typeface="华康俪金黑W8(P)" panose="020B0800000000000000" pitchFamily="34" charset="-122"/>
                <a:ea typeface="华康俪金黑W8(P)" panose="020B0800000000000000" pitchFamily="34" charset="-122"/>
              </a:rPr>
              <a:t>并列关系图表</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pic>
        <p:nvPicPr>
          <p:cNvPr id="27" name="图片 2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grpSp>
        <p:nvGrpSpPr>
          <p:cNvPr id="29" name="组合 28"/>
          <p:cNvGrpSpPr/>
          <p:nvPr/>
        </p:nvGrpSpPr>
        <p:grpSpPr>
          <a:xfrm>
            <a:off x="1086822" y="1005920"/>
            <a:ext cx="4193642" cy="772960"/>
            <a:chOff x="2086236" y="848671"/>
            <a:chExt cx="3997932" cy="504056"/>
          </a:xfrm>
        </p:grpSpPr>
        <p:sp>
          <p:nvSpPr>
            <p:cNvPr id="30" name="六边形 29"/>
            <p:cNvSpPr/>
            <p:nvPr/>
          </p:nvSpPr>
          <p:spPr>
            <a:xfrm>
              <a:off x="2086236" y="848671"/>
              <a:ext cx="883702" cy="504056"/>
            </a:xfrm>
            <a:prstGeom prst="hexagon">
              <a:avLst/>
            </a:prstGeom>
            <a:solidFill>
              <a:srgbClr val="FF66FF"/>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4-3</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31" name="直接箭头连接符 30"/>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32" name="TextBox 31"/>
            <p:cNvSpPr txBox="1"/>
            <p:nvPr/>
          </p:nvSpPr>
          <p:spPr>
            <a:xfrm>
              <a:off x="3071995" y="915566"/>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教学方法与手段</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33" name="组合 32"/>
          <p:cNvGrpSpPr/>
          <p:nvPr/>
        </p:nvGrpSpPr>
        <p:grpSpPr>
          <a:xfrm>
            <a:off x="1261790" y="2733201"/>
            <a:ext cx="9649370" cy="2505131"/>
            <a:chOff x="1345059" y="2924944"/>
            <a:chExt cx="9074499" cy="2188454"/>
          </a:xfrm>
        </p:grpSpPr>
        <p:sp>
          <p:nvSpPr>
            <p:cNvPr id="34" name="Freeform 369"/>
            <p:cNvSpPr>
              <a:spLocks/>
            </p:cNvSpPr>
            <p:nvPr/>
          </p:nvSpPr>
          <p:spPr bwMode="auto">
            <a:xfrm>
              <a:off x="6128929" y="2925168"/>
              <a:ext cx="2016000" cy="2016000"/>
            </a:xfrm>
            <a:prstGeom prst="flowChartConnector">
              <a:avLst/>
            </a:prstGeom>
            <a:solidFill>
              <a:srgbClr val="8BAB00"/>
            </a:solidFill>
            <a:ln>
              <a:noFill/>
            </a:ln>
            <a:effectLst>
              <a:reflection endPos="21000" dist="50800" dir="5400000" sy="-100000" algn="bl" rotWithShape="0"/>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35" name="组合 34"/>
            <p:cNvGrpSpPr/>
            <p:nvPr/>
          </p:nvGrpSpPr>
          <p:grpSpPr>
            <a:xfrm>
              <a:off x="1345059" y="2924944"/>
              <a:ext cx="9074499" cy="2188454"/>
              <a:chOff x="1345059" y="2924944"/>
              <a:chExt cx="9074499" cy="2188454"/>
            </a:xfrm>
          </p:grpSpPr>
          <p:sp>
            <p:nvSpPr>
              <p:cNvPr id="36" name="Freeform 274"/>
              <p:cNvSpPr>
                <a:spLocks/>
              </p:cNvSpPr>
              <p:nvPr/>
            </p:nvSpPr>
            <p:spPr bwMode="auto">
              <a:xfrm>
                <a:off x="3506887" y="2925168"/>
                <a:ext cx="2016000" cy="2016000"/>
              </a:xfrm>
              <a:prstGeom prst="flowChartConnector">
                <a:avLst/>
              </a:prstGeom>
              <a:solidFill>
                <a:srgbClr val="FF9300"/>
              </a:solidFill>
              <a:ln>
                <a:noFill/>
              </a:ln>
              <a:effectLst>
                <a:reflection endPos="21000" dist="50800" dir="5400000" sy="-100000" algn="bl" rotWithShape="0"/>
              </a:effectLst>
              <a:extLst/>
            </p:spPr>
            <p:txBody>
              <a:bodyPr vert="horz" wrap="square" lIns="91440" tIns="45720" rIns="91440" bIns="45720" numCol="1" anchor="t" anchorCtr="0" compatLnSpc="1">
                <a:prstTxWarp prst="textNoShape">
                  <a:avLst/>
                </a:prstTxWarp>
              </a:bodyPr>
              <a:lstStyle/>
              <a:p>
                <a:endParaRPr lang="zh-CN" altLang="en-US" dirty="0"/>
              </a:p>
            </p:txBody>
          </p:sp>
          <p:sp>
            <p:nvSpPr>
              <p:cNvPr id="37" name="TextBox 35"/>
              <p:cNvSpPr txBox="1"/>
              <p:nvPr/>
            </p:nvSpPr>
            <p:spPr>
              <a:xfrm>
                <a:off x="6582930" y="3286837"/>
                <a:ext cx="1107996" cy="1200329"/>
              </a:xfrm>
              <a:prstGeom prst="rect">
                <a:avLst/>
              </a:prstGeom>
              <a:noFill/>
            </p:spPr>
            <p:txBody>
              <a:bodyPr wrap="none" rtlCol="0">
                <a:spAutoFit/>
              </a:bodyPr>
              <a:lstStyle/>
              <a:p>
                <a:pPr algn="ctr"/>
                <a:r>
                  <a:rPr lang="zh-CN" altLang="en-US" sz="3600" dirty="0" smtClean="0">
                    <a:solidFill>
                      <a:schemeClr val="bg1"/>
                    </a:solidFill>
                    <a:latin typeface="微软雅黑" pitchFamily="34" charset="-122"/>
                    <a:ea typeface="微软雅黑" pitchFamily="34" charset="-122"/>
                  </a:rPr>
                  <a:t>教学</a:t>
                </a:r>
                <a:endParaRPr lang="en-US" altLang="zh-CN" sz="3600" dirty="0" smtClean="0">
                  <a:solidFill>
                    <a:schemeClr val="bg1"/>
                  </a:solidFill>
                  <a:latin typeface="微软雅黑" pitchFamily="34" charset="-122"/>
                  <a:ea typeface="微软雅黑" pitchFamily="34" charset="-122"/>
                </a:endParaRPr>
              </a:p>
              <a:p>
                <a:pPr algn="ctr"/>
                <a:r>
                  <a:rPr lang="zh-CN" altLang="en-US" sz="3600" dirty="0" smtClean="0">
                    <a:solidFill>
                      <a:schemeClr val="bg1"/>
                    </a:solidFill>
                    <a:latin typeface="微软雅黑" pitchFamily="34" charset="-122"/>
                    <a:ea typeface="微软雅黑" pitchFamily="34" charset="-122"/>
                  </a:rPr>
                  <a:t>手段</a:t>
                </a:r>
                <a:endParaRPr lang="en-US" altLang="zh-CN" sz="3600" dirty="0" smtClean="0">
                  <a:solidFill>
                    <a:schemeClr val="bg1"/>
                  </a:solidFill>
                  <a:latin typeface="微软雅黑" pitchFamily="34" charset="-122"/>
                  <a:ea typeface="微软雅黑" pitchFamily="34" charset="-122"/>
                </a:endParaRPr>
              </a:p>
            </p:txBody>
          </p:sp>
          <p:cxnSp>
            <p:nvCxnSpPr>
              <p:cNvPr id="38" name="直接箭头连接符 37"/>
              <p:cNvCxnSpPr/>
              <p:nvPr/>
            </p:nvCxnSpPr>
            <p:spPr>
              <a:xfrm flipH="1">
                <a:off x="1345059" y="2924944"/>
                <a:ext cx="1728192" cy="0"/>
              </a:xfrm>
              <a:prstGeom prst="straightConnector1">
                <a:avLst/>
              </a:prstGeom>
              <a:ln>
                <a:solidFill>
                  <a:srgbClr val="FF93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a:endCxn id="36" idx="1"/>
              </p:cNvCxnSpPr>
              <p:nvPr/>
            </p:nvCxnSpPr>
            <p:spPr>
              <a:xfrm>
                <a:off x="3073251" y="2924944"/>
                <a:ext cx="728872" cy="29546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547447" y="2924944"/>
                <a:ext cx="1728000" cy="0"/>
              </a:xfrm>
              <a:prstGeom prst="line">
                <a:avLst/>
              </a:prstGeom>
              <a:ln>
                <a:solidFill>
                  <a:srgbClr val="FF93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1" name="直接连接符 40"/>
              <p:cNvCxnSpPr>
                <a:endCxn id="34" idx="7"/>
              </p:cNvCxnSpPr>
              <p:nvPr/>
            </p:nvCxnSpPr>
            <p:spPr>
              <a:xfrm flipH="1">
                <a:off x="7849693" y="2924944"/>
                <a:ext cx="720000" cy="29546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42" name="Text Box 44"/>
              <p:cNvSpPr txBox="1">
                <a:spLocks noChangeArrowheads="1"/>
              </p:cNvSpPr>
              <p:nvPr/>
            </p:nvSpPr>
            <p:spPr bwMode="auto">
              <a:xfrm>
                <a:off x="1345059" y="3072674"/>
                <a:ext cx="2091538" cy="2040724"/>
              </a:xfrm>
              <a:prstGeom prst="rect">
                <a:avLst/>
              </a:prstGeom>
              <a:noFill/>
              <a:ln>
                <a:noFill/>
              </a:ln>
              <a:effectLst/>
              <a:extLst>
                <a:ext uri="{909E8E84-426E-40DD-AFC4-6F175D3DCCD1}">
                  <a14:hiddenFill xmlns:a14="http://schemas.microsoft.com/office/drawing/2010/main" xmlns="">
                    <a:solidFill>
                      <a:srgbClr val="FFFFFF">
                        <a:alpha val="3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zh-CN" altLang="en-US" sz="1800" b="1" dirty="0">
                    <a:solidFill>
                      <a:schemeClr val="tx1"/>
                    </a:solidFill>
                  </a:rPr>
                  <a:t>教学方法，是教学过程中教师与学生为实现教学目的和教学</a:t>
                </a:r>
                <a:r>
                  <a:rPr lang="zh-CN" altLang="en-US" sz="1800" b="1" dirty="0" smtClean="0">
                    <a:solidFill>
                      <a:schemeClr val="tx1"/>
                    </a:solidFill>
                  </a:rPr>
                  <a:t>任务，</a:t>
                </a:r>
                <a:r>
                  <a:rPr lang="zh-CN" altLang="en-US" sz="1800" b="1" dirty="0">
                    <a:solidFill>
                      <a:schemeClr val="tx1"/>
                    </a:solidFill>
                  </a:rPr>
                  <a:t>在教学活动中所采取的行为方式的总称</a:t>
                </a:r>
                <a:r>
                  <a:rPr lang="zh-CN" altLang="en-US" sz="1800" b="1" dirty="0" smtClean="0">
                    <a:solidFill>
                      <a:schemeClr val="tx1"/>
                    </a:solidFill>
                  </a:rPr>
                  <a:t>。</a:t>
                </a:r>
                <a:endParaRPr lang="en-US" altLang="zh-CN" sz="1800" b="1" dirty="0" smtClean="0">
                  <a:solidFill>
                    <a:schemeClr val="tx1"/>
                  </a:solidFill>
                </a:endParaRPr>
              </a:p>
            </p:txBody>
          </p:sp>
          <p:sp>
            <p:nvSpPr>
              <p:cNvPr id="43" name="Text Box 44"/>
              <p:cNvSpPr txBox="1">
                <a:spLocks noChangeArrowheads="1"/>
              </p:cNvSpPr>
              <p:nvPr/>
            </p:nvSpPr>
            <p:spPr bwMode="auto">
              <a:xfrm>
                <a:off x="8403334" y="3220404"/>
                <a:ext cx="2016224" cy="1027028"/>
              </a:xfrm>
              <a:prstGeom prst="rect">
                <a:avLst/>
              </a:prstGeom>
              <a:noFill/>
              <a:ln>
                <a:noFill/>
              </a:ln>
              <a:effectLst/>
              <a:extLst>
                <a:ext uri="{909E8E84-426E-40DD-AFC4-6F175D3DCCD1}">
                  <a14:hiddenFill xmlns:a14="http://schemas.microsoft.com/office/drawing/2010/main" xmlns="">
                    <a:solidFill>
                      <a:srgbClr val="FFFFFF">
                        <a:alpha val="3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zh-CN" altLang="en-US" sz="1800" b="1" dirty="0">
                    <a:solidFill>
                      <a:schemeClr val="tx1"/>
                    </a:solidFill>
                  </a:rPr>
                  <a:t>教学手段是师生教学相互传递信息的工具、媒体或</a:t>
                </a:r>
                <a:r>
                  <a:rPr lang="zh-CN" altLang="en-US" sz="1800" b="1" dirty="0" smtClean="0">
                    <a:solidFill>
                      <a:schemeClr val="tx1"/>
                    </a:solidFill>
                  </a:rPr>
                  <a:t>设备。</a:t>
                </a:r>
                <a:endParaRPr lang="en-US" altLang="zh-CN" sz="1800" b="1" dirty="0" smtClean="0">
                  <a:solidFill>
                    <a:schemeClr val="tx1"/>
                  </a:solidFill>
                </a:endParaRPr>
              </a:p>
            </p:txBody>
          </p:sp>
        </p:grpSp>
      </p:grpSp>
      <p:sp>
        <p:nvSpPr>
          <p:cNvPr id="44" name="TextBox 35"/>
          <p:cNvSpPr txBox="1"/>
          <p:nvPr/>
        </p:nvSpPr>
        <p:spPr>
          <a:xfrm>
            <a:off x="3869237" y="3333003"/>
            <a:ext cx="1291300" cy="1200329"/>
          </a:xfrm>
          <a:prstGeom prst="rect">
            <a:avLst/>
          </a:prstGeom>
          <a:noFill/>
        </p:spPr>
        <p:txBody>
          <a:bodyPr wrap="square" rtlCol="0">
            <a:spAutoFit/>
          </a:bodyPr>
          <a:lstStyle/>
          <a:p>
            <a:pPr algn="ctr"/>
            <a:r>
              <a:rPr lang="zh-CN" altLang="en-US" sz="3600" dirty="0" smtClean="0">
                <a:solidFill>
                  <a:schemeClr val="bg1"/>
                </a:solidFill>
                <a:latin typeface="微软雅黑" pitchFamily="34" charset="-122"/>
                <a:ea typeface="微软雅黑" pitchFamily="34" charset="-122"/>
              </a:rPr>
              <a:t>教学</a:t>
            </a:r>
            <a:endParaRPr lang="en-US" altLang="zh-CN" sz="3600" dirty="0" smtClean="0">
              <a:solidFill>
                <a:schemeClr val="bg1"/>
              </a:solidFill>
              <a:latin typeface="微软雅黑" pitchFamily="34" charset="-122"/>
              <a:ea typeface="微软雅黑" pitchFamily="34" charset="-122"/>
            </a:endParaRPr>
          </a:p>
          <a:p>
            <a:pPr algn="ctr"/>
            <a:r>
              <a:rPr lang="zh-CN" altLang="en-US" sz="3600" dirty="0" smtClean="0">
                <a:solidFill>
                  <a:schemeClr val="bg1"/>
                </a:solidFill>
                <a:latin typeface="微软雅黑" pitchFamily="34" charset="-122"/>
                <a:ea typeface="微软雅黑" pitchFamily="34" charset="-122"/>
              </a:rPr>
              <a:t>方法</a:t>
            </a:r>
            <a:endParaRPr lang="zh-CN" altLang="en-US" sz="3600" dirty="0">
              <a:solidFill>
                <a:schemeClr val="bg1"/>
              </a:solidFill>
              <a:latin typeface="微软雅黑" pitchFamily="34" charset="-122"/>
              <a:ea typeface="微软雅黑" pitchFamily="34" charset="-122"/>
            </a:endParaRPr>
          </a:p>
        </p:txBody>
      </p:sp>
      <p:sp>
        <p:nvSpPr>
          <p:cNvPr id="45" name="矩形 44"/>
          <p:cNvSpPr/>
          <p:nvPr/>
        </p:nvSpPr>
        <p:spPr>
          <a:xfrm>
            <a:off x="5704284" y="1005920"/>
            <a:ext cx="5280612"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6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微软雅黑" pitchFamily="34" charset="-122"/>
                <a:ea typeface="微软雅黑" pitchFamily="34" charset="-122"/>
              </a:rPr>
              <a:t>学生为主体，教师为指导</a:t>
            </a:r>
            <a:endParaRPr lang="zh-CN" altLang="en-US" sz="36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xmlns="" val="4264534619"/>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 name="Freeform 52"/>
          <p:cNvSpPr>
            <a:spLocks/>
          </p:cNvSpPr>
          <p:nvPr/>
        </p:nvSpPr>
        <p:spPr bwMode="auto">
          <a:xfrm flipH="1">
            <a:off x="3680885" y="1557339"/>
            <a:ext cx="2400300" cy="2301875"/>
          </a:xfrm>
          <a:custGeom>
            <a:avLst/>
            <a:gdLst>
              <a:gd name="T0" fmla="*/ 1089 w 1134"/>
              <a:gd name="T1" fmla="*/ 0 h 1450"/>
              <a:gd name="T2" fmla="*/ 0 w 1134"/>
              <a:gd name="T3" fmla="*/ 1450 h 1450"/>
              <a:gd name="T4" fmla="*/ 1134 w 1134"/>
              <a:gd name="T5" fmla="*/ 686 h 1450"/>
              <a:gd name="T6" fmla="*/ 1089 w 1134"/>
              <a:gd name="T7" fmla="*/ 0 h 1450"/>
            </a:gdLst>
            <a:ahLst/>
            <a:cxnLst>
              <a:cxn ang="0">
                <a:pos x="T0" y="T1"/>
              </a:cxn>
              <a:cxn ang="0">
                <a:pos x="T2" y="T3"/>
              </a:cxn>
              <a:cxn ang="0">
                <a:pos x="T4" y="T5"/>
              </a:cxn>
              <a:cxn ang="0">
                <a:pos x="T6" y="T7"/>
              </a:cxn>
            </a:cxnLst>
            <a:rect l="0" t="0" r="r" b="b"/>
            <a:pathLst>
              <a:path w="1134" h="1450">
                <a:moveTo>
                  <a:pt x="1089" y="0"/>
                </a:moveTo>
                <a:lnTo>
                  <a:pt x="0" y="1450"/>
                </a:lnTo>
                <a:lnTo>
                  <a:pt x="1134" y="686"/>
                </a:lnTo>
                <a:lnTo>
                  <a:pt x="1089" y="0"/>
                </a:lnTo>
                <a:close/>
              </a:path>
            </a:pathLst>
          </a:custGeom>
          <a:gradFill rotWithShape="0">
            <a:gsLst>
              <a:gs pos="0">
                <a:srgbClr val="8ED5E6"/>
              </a:gs>
              <a:gs pos="100000">
                <a:srgbClr val="00A0C6"/>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101" name="Freeform 53"/>
          <p:cNvSpPr>
            <a:spLocks/>
          </p:cNvSpPr>
          <p:nvPr/>
        </p:nvSpPr>
        <p:spPr bwMode="auto">
          <a:xfrm flipH="1">
            <a:off x="3636433" y="2744789"/>
            <a:ext cx="2415117" cy="1127125"/>
          </a:xfrm>
          <a:custGeom>
            <a:avLst/>
            <a:gdLst>
              <a:gd name="T0" fmla="*/ 1075 w 1141"/>
              <a:gd name="T1" fmla="*/ 0 h 710"/>
              <a:gd name="T2" fmla="*/ 0 w 1141"/>
              <a:gd name="T3" fmla="*/ 710 h 710"/>
              <a:gd name="T4" fmla="*/ 1141 w 1141"/>
              <a:gd name="T5" fmla="*/ 665 h 710"/>
              <a:gd name="T6" fmla="*/ 1075 w 1141"/>
              <a:gd name="T7" fmla="*/ 0 h 710"/>
            </a:gdLst>
            <a:ahLst/>
            <a:cxnLst>
              <a:cxn ang="0">
                <a:pos x="T0" y="T1"/>
              </a:cxn>
              <a:cxn ang="0">
                <a:pos x="T2" y="T3"/>
              </a:cxn>
              <a:cxn ang="0">
                <a:pos x="T4" y="T5"/>
              </a:cxn>
              <a:cxn ang="0">
                <a:pos x="T6" y="T7"/>
              </a:cxn>
            </a:cxnLst>
            <a:rect l="0" t="0" r="r" b="b"/>
            <a:pathLst>
              <a:path w="1141" h="710">
                <a:moveTo>
                  <a:pt x="1075" y="0"/>
                </a:moveTo>
                <a:lnTo>
                  <a:pt x="0" y="710"/>
                </a:lnTo>
                <a:lnTo>
                  <a:pt x="1141" y="665"/>
                </a:lnTo>
                <a:lnTo>
                  <a:pt x="1075" y="0"/>
                </a:lnTo>
                <a:close/>
              </a:path>
            </a:pathLst>
          </a:custGeom>
          <a:gradFill rotWithShape="0">
            <a:gsLst>
              <a:gs pos="0">
                <a:srgbClr val="8ED5E6"/>
              </a:gs>
              <a:gs pos="100000">
                <a:srgbClr val="00A0C6"/>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102" name="Freeform 54"/>
          <p:cNvSpPr>
            <a:spLocks/>
          </p:cNvSpPr>
          <p:nvPr/>
        </p:nvSpPr>
        <p:spPr bwMode="auto">
          <a:xfrm flipH="1">
            <a:off x="3680885" y="3849688"/>
            <a:ext cx="2400300" cy="2301875"/>
          </a:xfrm>
          <a:custGeom>
            <a:avLst/>
            <a:gdLst>
              <a:gd name="T0" fmla="*/ 1099 w 1134"/>
              <a:gd name="T1" fmla="*/ 1450 h 1450"/>
              <a:gd name="T2" fmla="*/ 0 w 1134"/>
              <a:gd name="T3" fmla="*/ 0 h 1450"/>
              <a:gd name="T4" fmla="*/ 1134 w 1134"/>
              <a:gd name="T5" fmla="*/ 764 h 1450"/>
              <a:gd name="T6" fmla="*/ 1099 w 1134"/>
              <a:gd name="T7" fmla="*/ 1450 h 1450"/>
            </a:gdLst>
            <a:ahLst/>
            <a:cxnLst>
              <a:cxn ang="0">
                <a:pos x="T0" y="T1"/>
              </a:cxn>
              <a:cxn ang="0">
                <a:pos x="T2" y="T3"/>
              </a:cxn>
              <a:cxn ang="0">
                <a:pos x="T4" y="T5"/>
              </a:cxn>
              <a:cxn ang="0">
                <a:pos x="T6" y="T7"/>
              </a:cxn>
            </a:cxnLst>
            <a:rect l="0" t="0" r="r" b="b"/>
            <a:pathLst>
              <a:path w="1134" h="1450">
                <a:moveTo>
                  <a:pt x="1099" y="1450"/>
                </a:moveTo>
                <a:lnTo>
                  <a:pt x="0" y="0"/>
                </a:lnTo>
                <a:lnTo>
                  <a:pt x="1134" y="764"/>
                </a:lnTo>
                <a:lnTo>
                  <a:pt x="1099" y="1450"/>
                </a:lnTo>
                <a:close/>
              </a:path>
            </a:pathLst>
          </a:custGeom>
          <a:gradFill rotWithShape="0">
            <a:gsLst>
              <a:gs pos="0">
                <a:srgbClr val="8ED5E6"/>
              </a:gs>
              <a:gs pos="100000">
                <a:srgbClr val="00A0C6"/>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103" name="Freeform 55"/>
          <p:cNvSpPr>
            <a:spLocks/>
          </p:cNvSpPr>
          <p:nvPr/>
        </p:nvSpPr>
        <p:spPr bwMode="auto">
          <a:xfrm flipH="1">
            <a:off x="3666067" y="3830638"/>
            <a:ext cx="2415117" cy="1109662"/>
          </a:xfrm>
          <a:custGeom>
            <a:avLst/>
            <a:gdLst>
              <a:gd name="T0" fmla="*/ 1092 w 1141"/>
              <a:gd name="T1" fmla="*/ 699 h 699"/>
              <a:gd name="T2" fmla="*/ 0 w 1141"/>
              <a:gd name="T3" fmla="*/ 0 h 699"/>
              <a:gd name="T4" fmla="*/ 1141 w 1141"/>
              <a:gd name="T5" fmla="*/ 45 h 699"/>
              <a:gd name="T6" fmla="*/ 1092 w 1141"/>
              <a:gd name="T7" fmla="*/ 699 h 699"/>
            </a:gdLst>
            <a:ahLst/>
            <a:cxnLst>
              <a:cxn ang="0">
                <a:pos x="T0" y="T1"/>
              </a:cxn>
              <a:cxn ang="0">
                <a:pos x="T2" y="T3"/>
              </a:cxn>
              <a:cxn ang="0">
                <a:pos x="T4" y="T5"/>
              </a:cxn>
              <a:cxn ang="0">
                <a:pos x="T6" y="T7"/>
              </a:cxn>
            </a:cxnLst>
            <a:rect l="0" t="0" r="r" b="b"/>
            <a:pathLst>
              <a:path w="1141" h="699">
                <a:moveTo>
                  <a:pt x="1092" y="699"/>
                </a:moveTo>
                <a:lnTo>
                  <a:pt x="0" y="0"/>
                </a:lnTo>
                <a:lnTo>
                  <a:pt x="1141" y="45"/>
                </a:lnTo>
                <a:lnTo>
                  <a:pt x="1092" y="699"/>
                </a:lnTo>
                <a:close/>
              </a:path>
            </a:pathLst>
          </a:custGeom>
          <a:gradFill rotWithShape="0">
            <a:gsLst>
              <a:gs pos="0">
                <a:srgbClr val="8ED5E6"/>
              </a:gs>
              <a:gs pos="100000">
                <a:srgbClr val="00A0C6"/>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104" name="AutoShape 56"/>
          <p:cNvSpPr>
            <a:spLocks noChangeArrowheads="1"/>
          </p:cNvSpPr>
          <p:nvPr/>
        </p:nvSpPr>
        <p:spPr bwMode="auto">
          <a:xfrm flipH="1">
            <a:off x="594784" y="1535113"/>
            <a:ext cx="3223683" cy="512762"/>
          </a:xfrm>
          <a:prstGeom prst="roundRect">
            <a:avLst>
              <a:gd name="adj" fmla="val 11741"/>
            </a:avLst>
          </a:prstGeom>
          <a:gradFill rotWithShape="1">
            <a:gsLst>
              <a:gs pos="0">
                <a:srgbClr val="093B82"/>
              </a:gs>
              <a:gs pos="50000">
                <a:srgbClr val="4694DA"/>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05" name="AutoShape 57"/>
          <p:cNvSpPr>
            <a:spLocks noChangeArrowheads="1"/>
          </p:cNvSpPr>
          <p:nvPr/>
        </p:nvSpPr>
        <p:spPr bwMode="auto">
          <a:xfrm flipH="1">
            <a:off x="626533" y="1573213"/>
            <a:ext cx="3160184" cy="1062037"/>
          </a:xfrm>
          <a:prstGeom prst="roundRect">
            <a:avLst>
              <a:gd name="adj" fmla="val 8676"/>
            </a:avLst>
          </a:prstGeom>
          <a:gradFill rotWithShape="1">
            <a:gsLst>
              <a:gs pos="0">
                <a:srgbClr val="093B82"/>
              </a:gs>
              <a:gs pos="50000">
                <a:srgbClr val="0C4EB0"/>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06" name="AutoShape 58"/>
          <p:cNvSpPr>
            <a:spLocks noChangeArrowheads="1"/>
          </p:cNvSpPr>
          <p:nvPr/>
        </p:nvSpPr>
        <p:spPr bwMode="auto">
          <a:xfrm flipH="1">
            <a:off x="654050" y="1606551"/>
            <a:ext cx="3107267" cy="989013"/>
          </a:xfrm>
          <a:prstGeom prst="roundRect">
            <a:avLst>
              <a:gd name="adj" fmla="val 7718"/>
            </a:avLst>
          </a:prstGeom>
          <a:gradFill rotWithShape="1">
            <a:gsLst>
              <a:gs pos="0">
                <a:srgbClr val="F7FDFF"/>
              </a:gs>
              <a:gs pos="50000">
                <a:srgbClr val="BED9F2"/>
              </a:gs>
              <a:gs pos="100000">
                <a:srgbClr val="F7FDFF"/>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zh-CN" altLang="en-US" sz="3200" b="1" dirty="0" smtClean="0">
                <a:solidFill>
                  <a:srgbClr val="9900CC"/>
                </a:solidFill>
                <a:latin typeface="华文行楷" pitchFamily="2" charset="-122"/>
                <a:ea typeface="华文行楷" pitchFamily="2" charset="-122"/>
              </a:rPr>
              <a:t>启发引导法</a:t>
            </a:r>
            <a:endParaRPr lang="zh-CN" altLang="en-US" sz="3200" b="1" dirty="0">
              <a:solidFill>
                <a:srgbClr val="9900CC"/>
              </a:solidFill>
              <a:latin typeface="华文行楷" pitchFamily="2" charset="-122"/>
              <a:ea typeface="华文行楷" pitchFamily="2" charset="-122"/>
            </a:endParaRPr>
          </a:p>
        </p:txBody>
      </p:sp>
      <p:sp>
        <p:nvSpPr>
          <p:cNvPr id="2107" name="AutoShape 59"/>
          <p:cNvSpPr>
            <a:spLocks noChangeArrowheads="1"/>
          </p:cNvSpPr>
          <p:nvPr/>
        </p:nvSpPr>
        <p:spPr bwMode="auto">
          <a:xfrm flipH="1">
            <a:off x="594784" y="2709863"/>
            <a:ext cx="3223683" cy="512762"/>
          </a:xfrm>
          <a:prstGeom prst="roundRect">
            <a:avLst>
              <a:gd name="adj" fmla="val 11741"/>
            </a:avLst>
          </a:prstGeom>
          <a:gradFill rotWithShape="1">
            <a:gsLst>
              <a:gs pos="0">
                <a:srgbClr val="093B82"/>
              </a:gs>
              <a:gs pos="50000">
                <a:srgbClr val="4694DA"/>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08" name="AutoShape 60"/>
          <p:cNvSpPr>
            <a:spLocks noChangeArrowheads="1"/>
          </p:cNvSpPr>
          <p:nvPr/>
        </p:nvSpPr>
        <p:spPr bwMode="auto">
          <a:xfrm flipH="1">
            <a:off x="626533" y="2747964"/>
            <a:ext cx="3160184" cy="1062037"/>
          </a:xfrm>
          <a:prstGeom prst="roundRect">
            <a:avLst>
              <a:gd name="adj" fmla="val 8676"/>
            </a:avLst>
          </a:prstGeom>
          <a:gradFill rotWithShape="1">
            <a:gsLst>
              <a:gs pos="0">
                <a:srgbClr val="093B82"/>
              </a:gs>
              <a:gs pos="50000">
                <a:srgbClr val="0C4EB0"/>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09" name="AutoShape 61"/>
          <p:cNvSpPr>
            <a:spLocks noChangeArrowheads="1"/>
          </p:cNvSpPr>
          <p:nvPr/>
        </p:nvSpPr>
        <p:spPr bwMode="auto">
          <a:xfrm flipH="1">
            <a:off x="654050" y="2784476"/>
            <a:ext cx="3107267" cy="989013"/>
          </a:xfrm>
          <a:prstGeom prst="roundRect">
            <a:avLst>
              <a:gd name="adj" fmla="val 7718"/>
            </a:avLst>
          </a:prstGeom>
          <a:gradFill rotWithShape="1">
            <a:gsLst>
              <a:gs pos="0">
                <a:srgbClr val="F7FDFF"/>
              </a:gs>
              <a:gs pos="50000">
                <a:srgbClr val="BED9F2"/>
              </a:gs>
              <a:gs pos="100000">
                <a:srgbClr val="F7FDFF"/>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10" name="AutoShape 62"/>
          <p:cNvSpPr>
            <a:spLocks noChangeArrowheads="1"/>
          </p:cNvSpPr>
          <p:nvPr/>
        </p:nvSpPr>
        <p:spPr bwMode="auto">
          <a:xfrm flipH="1">
            <a:off x="594784" y="3887788"/>
            <a:ext cx="3223683" cy="511175"/>
          </a:xfrm>
          <a:prstGeom prst="roundRect">
            <a:avLst>
              <a:gd name="adj" fmla="val 11741"/>
            </a:avLst>
          </a:prstGeom>
          <a:gradFill rotWithShape="1">
            <a:gsLst>
              <a:gs pos="0">
                <a:srgbClr val="093B82"/>
              </a:gs>
              <a:gs pos="50000">
                <a:srgbClr val="4694DA"/>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11" name="AutoShape 63"/>
          <p:cNvSpPr>
            <a:spLocks noChangeArrowheads="1"/>
          </p:cNvSpPr>
          <p:nvPr/>
        </p:nvSpPr>
        <p:spPr bwMode="auto">
          <a:xfrm flipH="1">
            <a:off x="626533" y="3925889"/>
            <a:ext cx="3160184" cy="1062037"/>
          </a:xfrm>
          <a:prstGeom prst="roundRect">
            <a:avLst>
              <a:gd name="adj" fmla="val 8676"/>
            </a:avLst>
          </a:prstGeom>
          <a:gradFill rotWithShape="1">
            <a:gsLst>
              <a:gs pos="0">
                <a:srgbClr val="093B82"/>
              </a:gs>
              <a:gs pos="50000">
                <a:srgbClr val="0C4EB0"/>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12" name="AutoShape 64"/>
          <p:cNvSpPr>
            <a:spLocks noChangeArrowheads="1"/>
          </p:cNvSpPr>
          <p:nvPr/>
        </p:nvSpPr>
        <p:spPr bwMode="auto">
          <a:xfrm flipH="1">
            <a:off x="654050" y="3962401"/>
            <a:ext cx="3107267" cy="989013"/>
          </a:xfrm>
          <a:prstGeom prst="roundRect">
            <a:avLst>
              <a:gd name="adj" fmla="val 7718"/>
            </a:avLst>
          </a:prstGeom>
          <a:gradFill rotWithShape="1">
            <a:gsLst>
              <a:gs pos="0">
                <a:srgbClr val="F7FDFF"/>
              </a:gs>
              <a:gs pos="50000">
                <a:srgbClr val="BED9F2"/>
              </a:gs>
              <a:gs pos="100000">
                <a:srgbClr val="F7FDFF"/>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zh-CN" altLang="en-US" sz="3200" b="1" dirty="0">
                <a:solidFill>
                  <a:srgbClr val="9900CC"/>
                </a:solidFill>
                <a:latin typeface="华文行楷" pitchFamily="2" charset="-122"/>
                <a:ea typeface="华文行楷" pitchFamily="2" charset="-122"/>
              </a:rPr>
              <a:t>案例分析法</a:t>
            </a:r>
          </a:p>
        </p:txBody>
      </p:sp>
      <p:sp>
        <p:nvSpPr>
          <p:cNvPr id="2113" name="AutoShape 65"/>
          <p:cNvSpPr>
            <a:spLocks noChangeArrowheads="1"/>
          </p:cNvSpPr>
          <p:nvPr/>
        </p:nvSpPr>
        <p:spPr bwMode="auto">
          <a:xfrm flipH="1">
            <a:off x="594784" y="5064126"/>
            <a:ext cx="3223683" cy="512763"/>
          </a:xfrm>
          <a:prstGeom prst="roundRect">
            <a:avLst>
              <a:gd name="adj" fmla="val 11741"/>
            </a:avLst>
          </a:prstGeom>
          <a:gradFill rotWithShape="1">
            <a:gsLst>
              <a:gs pos="0">
                <a:srgbClr val="093B82"/>
              </a:gs>
              <a:gs pos="50000">
                <a:srgbClr val="4694DA"/>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14" name="AutoShape 66"/>
          <p:cNvSpPr>
            <a:spLocks noChangeArrowheads="1"/>
          </p:cNvSpPr>
          <p:nvPr/>
        </p:nvSpPr>
        <p:spPr bwMode="auto">
          <a:xfrm flipH="1">
            <a:off x="626533" y="5102225"/>
            <a:ext cx="3160184" cy="1062038"/>
          </a:xfrm>
          <a:prstGeom prst="roundRect">
            <a:avLst>
              <a:gd name="adj" fmla="val 8676"/>
            </a:avLst>
          </a:prstGeom>
          <a:gradFill rotWithShape="1">
            <a:gsLst>
              <a:gs pos="0">
                <a:srgbClr val="093B82"/>
              </a:gs>
              <a:gs pos="50000">
                <a:srgbClr val="0C4EB0"/>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15" name="AutoShape 67"/>
          <p:cNvSpPr>
            <a:spLocks noChangeArrowheads="1"/>
          </p:cNvSpPr>
          <p:nvPr/>
        </p:nvSpPr>
        <p:spPr bwMode="auto">
          <a:xfrm flipH="1">
            <a:off x="654050" y="5138738"/>
            <a:ext cx="3107267" cy="989012"/>
          </a:xfrm>
          <a:prstGeom prst="roundRect">
            <a:avLst>
              <a:gd name="adj" fmla="val 7718"/>
            </a:avLst>
          </a:prstGeom>
          <a:gradFill rotWithShape="1">
            <a:gsLst>
              <a:gs pos="0">
                <a:srgbClr val="F7FDFF"/>
              </a:gs>
              <a:gs pos="50000">
                <a:srgbClr val="BED9F2"/>
              </a:gs>
              <a:gs pos="100000">
                <a:srgbClr val="F7FDFF"/>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069" name="Freeform 21"/>
          <p:cNvSpPr>
            <a:spLocks/>
          </p:cNvSpPr>
          <p:nvPr/>
        </p:nvSpPr>
        <p:spPr bwMode="auto">
          <a:xfrm>
            <a:off x="6081185" y="1557339"/>
            <a:ext cx="2400300" cy="2301875"/>
          </a:xfrm>
          <a:custGeom>
            <a:avLst/>
            <a:gdLst>
              <a:gd name="T0" fmla="*/ 1089 w 1134"/>
              <a:gd name="T1" fmla="*/ 0 h 1450"/>
              <a:gd name="T2" fmla="*/ 0 w 1134"/>
              <a:gd name="T3" fmla="*/ 1450 h 1450"/>
              <a:gd name="T4" fmla="*/ 1134 w 1134"/>
              <a:gd name="T5" fmla="*/ 686 h 1450"/>
              <a:gd name="T6" fmla="*/ 1089 w 1134"/>
              <a:gd name="T7" fmla="*/ 0 h 1450"/>
            </a:gdLst>
            <a:ahLst/>
            <a:cxnLst>
              <a:cxn ang="0">
                <a:pos x="T0" y="T1"/>
              </a:cxn>
              <a:cxn ang="0">
                <a:pos x="T2" y="T3"/>
              </a:cxn>
              <a:cxn ang="0">
                <a:pos x="T4" y="T5"/>
              </a:cxn>
              <a:cxn ang="0">
                <a:pos x="T6" y="T7"/>
              </a:cxn>
            </a:cxnLst>
            <a:rect l="0" t="0" r="r" b="b"/>
            <a:pathLst>
              <a:path w="1134" h="1450">
                <a:moveTo>
                  <a:pt x="1089" y="0"/>
                </a:moveTo>
                <a:lnTo>
                  <a:pt x="0" y="1450"/>
                </a:lnTo>
                <a:lnTo>
                  <a:pt x="1134" y="686"/>
                </a:lnTo>
                <a:lnTo>
                  <a:pt x="1089" y="0"/>
                </a:lnTo>
                <a:close/>
              </a:path>
            </a:pathLst>
          </a:custGeom>
          <a:gradFill rotWithShape="0">
            <a:gsLst>
              <a:gs pos="0">
                <a:srgbClr val="8ED5E6"/>
              </a:gs>
              <a:gs pos="100000">
                <a:srgbClr val="00A0C6"/>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073" name="Freeform 25"/>
          <p:cNvSpPr>
            <a:spLocks/>
          </p:cNvSpPr>
          <p:nvPr/>
        </p:nvSpPr>
        <p:spPr bwMode="auto">
          <a:xfrm>
            <a:off x="6110818" y="2744789"/>
            <a:ext cx="2415116" cy="1127125"/>
          </a:xfrm>
          <a:custGeom>
            <a:avLst/>
            <a:gdLst>
              <a:gd name="T0" fmla="*/ 1075 w 1141"/>
              <a:gd name="T1" fmla="*/ 0 h 710"/>
              <a:gd name="T2" fmla="*/ 0 w 1141"/>
              <a:gd name="T3" fmla="*/ 710 h 710"/>
              <a:gd name="T4" fmla="*/ 1141 w 1141"/>
              <a:gd name="T5" fmla="*/ 665 h 710"/>
              <a:gd name="T6" fmla="*/ 1075 w 1141"/>
              <a:gd name="T7" fmla="*/ 0 h 710"/>
            </a:gdLst>
            <a:ahLst/>
            <a:cxnLst>
              <a:cxn ang="0">
                <a:pos x="T0" y="T1"/>
              </a:cxn>
              <a:cxn ang="0">
                <a:pos x="T2" y="T3"/>
              </a:cxn>
              <a:cxn ang="0">
                <a:pos x="T4" y="T5"/>
              </a:cxn>
              <a:cxn ang="0">
                <a:pos x="T6" y="T7"/>
              </a:cxn>
            </a:cxnLst>
            <a:rect l="0" t="0" r="r" b="b"/>
            <a:pathLst>
              <a:path w="1141" h="710">
                <a:moveTo>
                  <a:pt x="1075" y="0"/>
                </a:moveTo>
                <a:lnTo>
                  <a:pt x="0" y="710"/>
                </a:lnTo>
                <a:lnTo>
                  <a:pt x="1141" y="665"/>
                </a:lnTo>
                <a:lnTo>
                  <a:pt x="1075" y="0"/>
                </a:lnTo>
                <a:close/>
              </a:path>
            </a:pathLst>
          </a:custGeom>
          <a:gradFill rotWithShape="0">
            <a:gsLst>
              <a:gs pos="0">
                <a:srgbClr val="8ED5E6"/>
              </a:gs>
              <a:gs pos="100000">
                <a:srgbClr val="00A0C6"/>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074" name="Freeform 26"/>
          <p:cNvSpPr>
            <a:spLocks/>
          </p:cNvSpPr>
          <p:nvPr/>
        </p:nvSpPr>
        <p:spPr bwMode="auto">
          <a:xfrm>
            <a:off x="6081185" y="3849688"/>
            <a:ext cx="2400300" cy="2301875"/>
          </a:xfrm>
          <a:custGeom>
            <a:avLst/>
            <a:gdLst>
              <a:gd name="T0" fmla="*/ 1099 w 1134"/>
              <a:gd name="T1" fmla="*/ 1450 h 1450"/>
              <a:gd name="T2" fmla="*/ 0 w 1134"/>
              <a:gd name="T3" fmla="*/ 0 h 1450"/>
              <a:gd name="T4" fmla="*/ 1134 w 1134"/>
              <a:gd name="T5" fmla="*/ 764 h 1450"/>
              <a:gd name="T6" fmla="*/ 1099 w 1134"/>
              <a:gd name="T7" fmla="*/ 1450 h 1450"/>
            </a:gdLst>
            <a:ahLst/>
            <a:cxnLst>
              <a:cxn ang="0">
                <a:pos x="T0" y="T1"/>
              </a:cxn>
              <a:cxn ang="0">
                <a:pos x="T2" y="T3"/>
              </a:cxn>
              <a:cxn ang="0">
                <a:pos x="T4" y="T5"/>
              </a:cxn>
              <a:cxn ang="0">
                <a:pos x="T6" y="T7"/>
              </a:cxn>
            </a:cxnLst>
            <a:rect l="0" t="0" r="r" b="b"/>
            <a:pathLst>
              <a:path w="1134" h="1450">
                <a:moveTo>
                  <a:pt x="1099" y="1450"/>
                </a:moveTo>
                <a:lnTo>
                  <a:pt x="0" y="0"/>
                </a:lnTo>
                <a:lnTo>
                  <a:pt x="1134" y="764"/>
                </a:lnTo>
                <a:lnTo>
                  <a:pt x="1099" y="1450"/>
                </a:lnTo>
                <a:close/>
              </a:path>
            </a:pathLst>
          </a:custGeom>
          <a:gradFill rotWithShape="0">
            <a:gsLst>
              <a:gs pos="0">
                <a:srgbClr val="8ED5E6"/>
              </a:gs>
              <a:gs pos="100000">
                <a:srgbClr val="00A0C6"/>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075" name="Freeform 27"/>
          <p:cNvSpPr>
            <a:spLocks/>
          </p:cNvSpPr>
          <p:nvPr/>
        </p:nvSpPr>
        <p:spPr bwMode="auto">
          <a:xfrm>
            <a:off x="6081185" y="3830638"/>
            <a:ext cx="2415116" cy="1109662"/>
          </a:xfrm>
          <a:custGeom>
            <a:avLst/>
            <a:gdLst>
              <a:gd name="T0" fmla="*/ 1092 w 1141"/>
              <a:gd name="T1" fmla="*/ 699 h 699"/>
              <a:gd name="T2" fmla="*/ 0 w 1141"/>
              <a:gd name="T3" fmla="*/ 0 h 699"/>
              <a:gd name="T4" fmla="*/ 1141 w 1141"/>
              <a:gd name="T5" fmla="*/ 45 h 699"/>
              <a:gd name="T6" fmla="*/ 1092 w 1141"/>
              <a:gd name="T7" fmla="*/ 699 h 699"/>
            </a:gdLst>
            <a:ahLst/>
            <a:cxnLst>
              <a:cxn ang="0">
                <a:pos x="T0" y="T1"/>
              </a:cxn>
              <a:cxn ang="0">
                <a:pos x="T2" y="T3"/>
              </a:cxn>
              <a:cxn ang="0">
                <a:pos x="T4" y="T5"/>
              </a:cxn>
              <a:cxn ang="0">
                <a:pos x="T6" y="T7"/>
              </a:cxn>
            </a:cxnLst>
            <a:rect l="0" t="0" r="r" b="b"/>
            <a:pathLst>
              <a:path w="1141" h="699">
                <a:moveTo>
                  <a:pt x="1092" y="699"/>
                </a:moveTo>
                <a:lnTo>
                  <a:pt x="0" y="0"/>
                </a:lnTo>
                <a:lnTo>
                  <a:pt x="1141" y="45"/>
                </a:lnTo>
                <a:lnTo>
                  <a:pt x="1092" y="699"/>
                </a:lnTo>
                <a:close/>
              </a:path>
            </a:pathLst>
          </a:custGeom>
          <a:gradFill rotWithShape="0">
            <a:gsLst>
              <a:gs pos="0">
                <a:srgbClr val="8ED5E6"/>
              </a:gs>
              <a:gs pos="100000">
                <a:srgbClr val="00A0C6"/>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052" name="AutoShape 4"/>
          <p:cNvSpPr>
            <a:spLocks noChangeArrowheads="1"/>
          </p:cNvSpPr>
          <p:nvPr/>
        </p:nvSpPr>
        <p:spPr bwMode="auto">
          <a:xfrm>
            <a:off x="8343901" y="1535113"/>
            <a:ext cx="3223684" cy="512762"/>
          </a:xfrm>
          <a:prstGeom prst="roundRect">
            <a:avLst>
              <a:gd name="adj" fmla="val 11741"/>
            </a:avLst>
          </a:prstGeom>
          <a:gradFill rotWithShape="1">
            <a:gsLst>
              <a:gs pos="0">
                <a:srgbClr val="093B82"/>
              </a:gs>
              <a:gs pos="50000">
                <a:srgbClr val="4694DA"/>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054" name="AutoShape 6"/>
          <p:cNvSpPr>
            <a:spLocks noChangeArrowheads="1"/>
          </p:cNvSpPr>
          <p:nvPr/>
        </p:nvSpPr>
        <p:spPr bwMode="auto">
          <a:xfrm>
            <a:off x="8375651" y="1573213"/>
            <a:ext cx="3160183" cy="1062037"/>
          </a:xfrm>
          <a:prstGeom prst="roundRect">
            <a:avLst>
              <a:gd name="adj" fmla="val 8676"/>
            </a:avLst>
          </a:prstGeom>
          <a:gradFill rotWithShape="1">
            <a:gsLst>
              <a:gs pos="0">
                <a:srgbClr val="093B82"/>
              </a:gs>
              <a:gs pos="50000">
                <a:srgbClr val="0C4EB0"/>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055" name="AutoShape 7"/>
          <p:cNvSpPr>
            <a:spLocks noChangeArrowheads="1"/>
          </p:cNvSpPr>
          <p:nvPr/>
        </p:nvSpPr>
        <p:spPr bwMode="auto">
          <a:xfrm>
            <a:off x="8401051" y="1606551"/>
            <a:ext cx="3107267" cy="989013"/>
          </a:xfrm>
          <a:prstGeom prst="roundRect">
            <a:avLst>
              <a:gd name="adj" fmla="val 7718"/>
            </a:avLst>
          </a:prstGeom>
          <a:gradFill rotWithShape="1">
            <a:gsLst>
              <a:gs pos="0">
                <a:srgbClr val="F7FDFF"/>
              </a:gs>
              <a:gs pos="50000">
                <a:srgbClr val="BED9F2"/>
              </a:gs>
              <a:gs pos="100000">
                <a:srgbClr val="F7FDFF"/>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nSpc>
                <a:spcPct val="120000"/>
              </a:lnSpc>
            </a:pPr>
            <a:r>
              <a:rPr lang="zh-CN" altLang="en-US" sz="3200" b="1" dirty="0">
                <a:solidFill>
                  <a:srgbClr val="9900CC"/>
                </a:solidFill>
                <a:latin typeface="华文行楷" pitchFamily="2" charset="-122"/>
                <a:ea typeface="华文行楷" pitchFamily="2" charset="-122"/>
              </a:rPr>
              <a:t>影像展示法</a:t>
            </a:r>
          </a:p>
        </p:txBody>
      </p:sp>
      <p:sp>
        <p:nvSpPr>
          <p:cNvPr id="2059" name="AutoShape 11"/>
          <p:cNvSpPr>
            <a:spLocks noChangeArrowheads="1"/>
          </p:cNvSpPr>
          <p:nvPr/>
        </p:nvSpPr>
        <p:spPr bwMode="auto">
          <a:xfrm>
            <a:off x="8343901" y="2709863"/>
            <a:ext cx="3223684" cy="512762"/>
          </a:xfrm>
          <a:prstGeom prst="roundRect">
            <a:avLst>
              <a:gd name="adj" fmla="val 11741"/>
            </a:avLst>
          </a:prstGeom>
          <a:gradFill rotWithShape="1">
            <a:gsLst>
              <a:gs pos="0">
                <a:srgbClr val="093B82"/>
              </a:gs>
              <a:gs pos="50000">
                <a:srgbClr val="4694DA"/>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060" name="AutoShape 12"/>
          <p:cNvSpPr>
            <a:spLocks noChangeArrowheads="1"/>
          </p:cNvSpPr>
          <p:nvPr/>
        </p:nvSpPr>
        <p:spPr bwMode="auto">
          <a:xfrm>
            <a:off x="8375651" y="2747964"/>
            <a:ext cx="3160183" cy="1062037"/>
          </a:xfrm>
          <a:prstGeom prst="roundRect">
            <a:avLst>
              <a:gd name="adj" fmla="val 8676"/>
            </a:avLst>
          </a:prstGeom>
          <a:gradFill rotWithShape="1">
            <a:gsLst>
              <a:gs pos="0">
                <a:srgbClr val="093B82"/>
              </a:gs>
              <a:gs pos="50000">
                <a:srgbClr val="0C4EB0"/>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061" name="AutoShape 13"/>
          <p:cNvSpPr>
            <a:spLocks noChangeArrowheads="1"/>
          </p:cNvSpPr>
          <p:nvPr/>
        </p:nvSpPr>
        <p:spPr bwMode="auto">
          <a:xfrm>
            <a:off x="8401051" y="2784476"/>
            <a:ext cx="3107267" cy="989013"/>
          </a:xfrm>
          <a:prstGeom prst="roundRect">
            <a:avLst>
              <a:gd name="adj" fmla="val 7718"/>
            </a:avLst>
          </a:prstGeom>
          <a:gradFill rotWithShape="1">
            <a:gsLst>
              <a:gs pos="0">
                <a:srgbClr val="F7FDFF"/>
              </a:gs>
              <a:gs pos="50000">
                <a:srgbClr val="BED9F2"/>
              </a:gs>
              <a:gs pos="100000">
                <a:srgbClr val="F7FDFF"/>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062" name="AutoShape 14"/>
          <p:cNvSpPr>
            <a:spLocks noChangeArrowheads="1"/>
          </p:cNvSpPr>
          <p:nvPr/>
        </p:nvSpPr>
        <p:spPr bwMode="auto">
          <a:xfrm>
            <a:off x="8343901" y="3887788"/>
            <a:ext cx="3223684" cy="511175"/>
          </a:xfrm>
          <a:prstGeom prst="roundRect">
            <a:avLst>
              <a:gd name="adj" fmla="val 11741"/>
            </a:avLst>
          </a:prstGeom>
          <a:gradFill rotWithShape="1">
            <a:gsLst>
              <a:gs pos="0">
                <a:srgbClr val="093B82"/>
              </a:gs>
              <a:gs pos="50000">
                <a:srgbClr val="4694DA"/>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063" name="AutoShape 15"/>
          <p:cNvSpPr>
            <a:spLocks noChangeArrowheads="1"/>
          </p:cNvSpPr>
          <p:nvPr/>
        </p:nvSpPr>
        <p:spPr bwMode="auto">
          <a:xfrm>
            <a:off x="8375651" y="3925889"/>
            <a:ext cx="3160183" cy="1062037"/>
          </a:xfrm>
          <a:prstGeom prst="roundRect">
            <a:avLst>
              <a:gd name="adj" fmla="val 8676"/>
            </a:avLst>
          </a:prstGeom>
          <a:gradFill rotWithShape="1">
            <a:gsLst>
              <a:gs pos="0">
                <a:srgbClr val="093B82"/>
              </a:gs>
              <a:gs pos="50000">
                <a:srgbClr val="0C4EB0"/>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064" name="AutoShape 16"/>
          <p:cNvSpPr>
            <a:spLocks noChangeArrowheads="1"/>
          </p:cNvSpPr>
          <p:nvPr/>
        </p:nvSpPr>
        <p:spPr bwMode="auto">
          <a:xfrm>
            <a:off x="8401051" y="3962401"/>
            <a:ext cx="3107267" cy="989013"/>
          </a:xfrm>
          <a:prstGeom prst="roundRect">
            <a:avLst>
              <a:gd name="adj" fmla="val 7718"/>
            </a:avLst>
          </a:prstGeom>
          <a:gradFill rotWithShape="1">
            <a:gsLst>
              <a:gs pos="0">
                <a:srgbClr val="F7FDFF"/>
              </a:gs>
              <a:gs pos="50000">
                <a:srgbClr val="BED9F2"/>
              </a:gs>
              <a:gs pos="100000">
                <a:srgbClr val="F7FDFF"/>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dirty="0"/>
          </a:p>
        </p:txBody>
      </p:sp>
      <p:sp>
        <p:nvSpPr>
          <p:cNvPr id="2065" name="AutoShape 17"/>
          <p:cNvSpPr>
            <a:spLocks noChangeArrowheads="1"/>
          </p:cNvSpPr>
          <p:nvPr/>
        </p:nvSpPr>
        <p:spPr bwMode="auto">
          <a:xfrm>
            <a:off x="8343901" y="5064126"/>
            <a:ext cx="3223684" cy="512763"/>
          </a:xfrm>
          <a:prstGeom prst="roundRect">
            <a:avLst>
              <a:gd name="adj" fmla="val 11741"/>
            </a:avLst>
          </a:prstGeom>
          <a:gradFill rotWithShape="1">
            <a:gsLst>
              <a:gs pos="0">
                <a:srgbClr val="093B82"/>
              </a:gs>
              <a:gs pos="50000">
                <a:srgbClr val="4694DA"/>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066" name="AutoShape 18"/>
          <p:cNvSpPr>
            <a:spLocks noChangeArrowheads="1"/>
          </p:cNvSpPr>
          <p:nvPr/>
        </p:nvSpPr>
        <p:spPr bwMode="auto">
          <a:xfrm>
            <a:off x="8375651" y="5102225"/>
            <a:ext cx="3160183" cy="1062038"/>
          </a:xfrm>
          <a:prstGeom prst="roundRect">
            <a:avLst>
              <a:gd name="adj" fmla="val 8676"/>
            </a:avLst>
          </a:prstGeom>
          <a:gradFill rotWithShape="1">
            <a:gsLst>
              <a:gs pos="0">
                <a:srgbClr val="093B82"/>
              </a:gs>
              <a:gs pos="50000">
                <a:srgbClr val="0C4EB0"/>
              </a:gs>
              <a:gs pos="100000">
                <a:srgbClr val="093B8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067" name="AutoShape 19"/>
          <p:cNvSpPr>
            <a:spLocks noChangeArrowheads="1"/>
          </p:cNvSpPr>
          <p:nvPr/>
        </p:nvSpPr>
        <p:spPr bwMode="auto">
          <a:xfrm>
            <a:off x="8401051" y="5138738"/>
            <a:ext cx="3107267" cy="989012"/>
          </a:xfrm>
          <a:prstGeom prst="roundRect">
            <a:avLst>
              <a:gd name="adj" fmla="val 7718"/>
            </a:avLst>
          </a:prstGeom>
          <a:gradFill rotWithShape="1">
            <a:gsLst>
              <a:gs pos="0">
                <a:srgbClr val="F7FDFF"/>
              </a:gs>
              <a:gs pos="50000">
                <a:srgbClr val="BED9F2"/>
              </a:gs>
              <a:gs pos="100000">
                <a:srgbClr val="F7FDFF"/>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077" name="Oval 29"/>
          <p:cNvSpPr>
            <a:spLocks noChangeArrowheads="1"/>
          </p:cNvSpPr>
          <p:nvPr/>
        </p:nvSpPr>
        <p:spPr bwMode="auto">
          <a:xfrm>
            <a:off x="4663018" y="2781300"/>
            <a:ext cx="2840567" cy="2127250"/>
          </a:xfrm>
          <a:prstGeom prst="ellipse">
            <a:avLst/>
          </a:prstGeom>
          <a:gradFill rotWithShape="1">
            <a:gsLst>
              <a:gs pos="0">
                <a:srgbClr val="03678F"/>
              </a:gs>
              <a:gs pos="100000">
                <a:srgbClr val="00A0C6"/>
              </a:gs>
            </a:gsLst>
            <a:lin ang="5400000" scaled="1"/>
          </a:gradFill>
          <a:ln>
            <a:noFill/>
          </a:ln>
          <a:effectLst>
            <a:outerShdw dist="38100" dir="5400000" algn="ctr" rotWithShape="0">
              <a:srgbClr val="024560"/>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zh-CN" altLang="en-US"/>
          </a:p>
        </p:txBody>
      </p:sp>
      <p:sp>
        <p:nvSpPr>
          <p:cNvPr id="2098" name="Oval 50"/>
          <p:cNvSpPr>
            <a:spLocks noChangeArrowheads="1"/>
          </p:cNvSpPr>
          <p:nvPr/>
        </p:nvSpPr>
        <p:spPr bwMode="auto">
          <a:xfrm>
            <a:off x="4724400" y="2825751"/>
            <a:ext cx="2717800" cy="2035175"/>
          </a:xfrm>
          <a:prstGeom prst="ellipse">
            <a:avLst/>
          </a:prstGeom>
          <a:gradFill rotWithShape="1">
            <a:gsLst>
              <a:gs pos="0">
                <a:srgbClr val="00A0C6"/>
              </a:gs>
              <a:gs pos="100000">
                <a:srgbClr val="03678F"/>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tx1"/>
                  </a:outerShdw>
                </a:effectLst>
              </a14:hiddenEffects>
            </a:ext>
          </a:extLst>
        </p:spPr>
        <p:txBody>
          <a:bodyPr wrap="none" anchor="ctr"/>
          <a:lstStyle/>
          <a:p>
            <a:endParaRPr lang="zh-CN" altLang="en-US"/>
          </a:p>
        </p:txBody>
      </p:sp>
      <p:sp>
        <p:nvSpPr>
          <p:cNvPr id="2099" name="Oval 51"/>
          <p:cNvSpPr>
            <a:spLocks noChangeArrowheads="1"/>
          </p:cNvSpPr>
          <p:nvPr/>
        </p:nvSpPr>
        <p:spPr bwMode="auto">
          <a:xfrm>
            <a:off x="4783668" y="2870200"/>
            <a:ext cx="2595033" cy="1943100"/>
          </a:xfrm>
          <a:prstGeom prst="ellipse">
            <a:avLst/>
          </a:prstGeom>
          <a:gradFill rotWithShape="1">
            <a:gsLst>
              <a:gs pos="0">
                <a:srgbClr val="03678F"/>
              </a:gs>
              <a:gs pos="100000">
                <a:srgbClr val="00A0C6"/>
              </a:gs>
            </a:gsLst>
            <a:lin ang="5400000" scaled="1"/>
          </a:gradFill>
          <a:ln>
            <a:noFill/>
          </a:ln>
          <a:effectLst>
            <a:outerShdw dist="25400" dir="16200000" algn="ctr" rotWithShape="0">
              <a:srgbClr val="9CDB2C"/>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zh-CN" altLang="en-US" sz="1600" b="0"/>
          </a:p>
        </p:txBody>
      </p:sp>
      <p:sp>
        <p:nvSpPr>
          <p:cNvPr id="2120" name="Rectangle 72"/>
          <p:cNvSpPr>
            <a:spLocks noChangeArrowheads="1"/>
          </p:cNvSpPr>
          <p:nvPr/>
        </p:nvSpPr>
        <p:spPr bwMode="auto">
          <a:xfrm>
            <a:off x="764117" y="2879726"/>
            <a:ext cx="2868083" cy="792163"/>
          </a:xfrm>
          <a:prstGeom prst="rect">
            <a:avLst/>
          </a:prstGeom>
          <a:noFill/>
          <a:ln>
            <a:noFill/>
          </a:ln>
          <a:effectLst/>
          <a:extLst>
            <a:ext uri="{909E8E84-426E-40DD-AFC4-6F175D3DCCD1}">
              <a14:hiddenFill xmlns:a14="http://schemas.microsoft.com/office/drawing/2010/main" xmlns="">
                <a:solidFill>
                  <a:srgbClr val="00A0C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nSpc>
                <a:spcPct val="120000"/>
              </a:lnSpc>
            </a:pPr>
            <a:r>
              <a:rPr lang="zh-CN" altLang="en-US" sz="3200" b="1" dirty="0">
                <a:solidFill>
                  <a:srgbClr val="9900CC"/>
                </a:solidFill>
                <a:latin typeface="华文行楷" pitchFamily="2" charset="-122"/>
                <a:ea typeface="华文行楷" pitchFamily="2" charset="-122"/>
              </a:rPr>
              <a:t>讲解法</a:t>
            </a:r>
            <a:endParaRPr lang="ko-KR" altLang="en-US" sz="3200" b="1" dirty="0">
              <a:solidFill>
                <a:srgbClr val="9900CC"/>
              </a:solidFill>
              <a:latin typeface="华文行楷" pitchFamily="2" charset="-122"/>
              <a:ea typeface="华文行楷" pitchFamily="2" charset="-122"/>
            </a:endParaRPr>
          </a:p>
        </p:txBody>
      </p:sp>
      <p:sp>
        <p:nvSpPr>
          <p:cNvPr id="2121" name="Rectangle 73"/>
          <p:cNvSpPr>
            <a:spLocks noChangeArrowheads="1"/>
          </p:cNvSpPr>
          <p:nvPr/>
        </p:nvSpPr>
        <p:spPr bwMode="auto">
          <a:xfrm>
            <a:off x="764117" y="4051300"/>
            <a:ext cx="2868083" cy="793750"/>
          </a:xfrm>
          <a:prstGeom prst="rect">
            <a:avLst/>
          </a:prstGeom>
          <a:noFill/>
          <a:ln>
            <a:noFill/>
          </a:ln>
          <a:effectLst/>
          <a:extLst>
            <a:ext uri="{909E8E84-426E-40DD-AFC4-6F175D3DCCD1}">
              <a14:hiddenFill xmlns:a14="http://schemas.microsoft.com/office/drawing/2010/main" xmlns="">
                <a:solidFill>
                  <a:srgbClr val="00A0C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nSpc>
                <a:spcPct val="120000"/>
              </a:lnSpc>
              <a:spcBef>
                <a:spcPct val="20000"/>
              </a:spcBef>
            </a:pPr>
            <a:r>
              <a:rPr lang="ko-KR" altLang="en-US" sz="1600" b="0" dirty="0" smtClean="0">
                <a:solidFill>
                  <a:srgbClr val="000000"/>
                </a:solidFill>
                <a:latin typeface="HY헤드라인M" pitchFamily="18" charset="-127"/>
                <a:ea typeface="HY헤드라인M" pitchFamily="18" charset="-127"/>
              </a:rPr>
              <a:t> </a:t>
            </a:r>
            <a:endParaRPr lang="ko-KR" altLang="en-US" sz="1600" b="0" dirty="0">
              <a:solidFill>
                <a:srgbClr val="000000"/>
              </a:solidFill>
              <a:latin typeface="HY헤드라인M" pitchFamily="18" charset="-127"/>
              <a:ea typeface="HY헤드라인M" pitchFamily="18" charset="-127"/>
            </a:endParaRPr>
          </a:p>
        </p:txBody>
      </p:sp>
      <p:sp>
        <p:nvSpPr>
          <p:cNvPr id="2122" name="Rectangle 74"/>
          <p:cNvSpPr>
            <a:spLocks noChangeArrowheads="1"/>
          </p:cNvSpPr>
          <p:nvPr/>
        </p:nvSpPr>
        <p:spPr bwMode="auto">
          <a:xfrm>
            <a:off x="764117" y="5238750"/>
            <a:ext cx="2868083" cy="793750"/>
          </a:xfrm>
          <a:prstGeom prst="rect">
            <a:avLst/>
          </a:prstGeom>
          <a:noFill/>
          <a:ln>
            <a:noFill/>
          </a:ln>
          <a:effectLst/>
          <a:extLst>
            <a:ext uri="{909E8E84-426E-40DD-AFC4-6F175D3DCCD1}">
              <a14:hiddenFill xmlns:a14="http://schemas.microsoft.com/office/drawing/2010/main" xmlns="">
                <a:solidFill>
                  <a:srgbClr val="00A0C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nSpc>
                <a:spcPct val="120000"/>
              </a:lnSpc>
              <a:spcBef>
                <a:spcPct val="20000"/>
              </a:spcBef>
            </a:pPr>
            <a:r>
              <a:rPr lang="zh-CN" altLang="en-US" sz="3200" b="1" dirty="0">
                <a:solidFill>
                  <a:srgbClr val="9900CC"/>
                </a:solidFill>
                <a:latin typeface="华文行楷" pitchFamily="2" charset="-122"/>
                <a:ea typeface="华文行楷" pitchFamily="2" charset="-122"/>
              </a:rPr>
              <a:t>分组讨论法</a:t>
            </a:r>
            <a:endParaRPr lang="ko-KR" altLang="en-US" sz="3200" b="1" dirty="0">
              <a:solidFill>
                <a:srgbClr val="9900CC"/>
              </a:solidFill>
              <a:latin typeface="华文行楷" pitchFamily="2" charset="-122"/>
              <a:ea typeface="华文行楷" pitchFamily="2" charset="-122"/>
            </a:endParaRPr>
          </a:p>
        </p:txBody>
      </p:sp>
      <p:sp>
        <p:nvSpPr>
          <p:cNvPr id="2123" name="Rectangle 75"/>
          <p:cNvSpPr>
            <a:spLocks noChangeArrowheads="1"/>
          </p:cNvSpPr>
          <p:nvPr/>
        </p:nvSpPr>
        <p:spPr bwMode="auto">
          <a:xfrm>
            <a:off x="8473018" y="1689101"/>
            <a:ext cx="2887133" cy="792163"/>
          </a:xfrm>
          <a:prstGeom prst="rect">
            <a:avLst/>
          </a:prstGeom>
          <a:noFill/>
          <a:ln>
            <a:noFill/>
          </a:ln>
          <a:effectLst/>
          <a:extLst>
            <a:ext uri="{909E8E84-426E-40DD-AFC4-6F175D3DCCD1}">
              <a14:hiddenFill xmlns:a14="http://schemas.microsoft.com/office/drawing/2010/main" xmlns="">
                <a:solidFill>
                  <a:srgbClr val="00A0C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nSpc>
                <a:spcPct val="120000"/>
              </a:lnSpc>
            </a:pPr>
            <a:endParaRPr lang="ko-KR" altLang="en-US" sz="3200" b="1" dirty="0">
              <a:solidFill>
                <a:srgbClr val="9900CC"/>
              </a:solidFill>
              <a:latin typeface="华文行楷" pitchFamily="2" charset="-122"/>
              <a:ea typeface="华文行楷" pitchFamily="2" charset="-122"/>
            </a:endParaRPr>
          </a:p>
        </p:txBody>
      </p:sp>
      <p:sp>
        <p:nvSpPr>
          <p:cNvPr id="2124" name="Rectangle 76"/>
          <p:cNvSpPr>
            <a:spLocks noChangeArrowheads="1"/>
          </p:cNvSpPr>
          <p:nvPr/>
        </p:nvSpPr>
        <p:spPr bwMode="auto">
          <a:xfrm>
            <a:off x="8473018" y="2879726"/>
            <a:ext cx="2887133" cy="792163"/>
          </a:xfrm>
          <a:prstGeom prst="rect">
            <a:avLst/>
          </a:prstGeom>
          <a:noFill/>
          <a:ln>
            <a:noFill/>
          </a:ln>
          <a:effectLst/>
          <a:extLst>
            <a:ext uri="{909E8E84-426E-40DD-AFC4-6F175D3DCCD1}">
              <a14:hiddenFill xmlns:a14="http://schemas.microsoft.com/office/drawing/2010/main" xmlns="">
                <a:solidFill>
                  <a:srgbClr val="00A0C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nSpc>
                <a:spcPct val="120000"/>
              </a:lnSpc>
            </a:pPr>
            <a:r>
              <a:rPr lang="zh-CN" altLang="en-US" sz="3200" b="1" dirty="0">
                <a:solidFill>
                  <a:srgbClr val="9900CC"/>
                </a:solidFill>
                <a:latin typeface="华文行楷" pitchFamily="2" charset="-122"/>
                <a:ea typeface="华文行楷" pitchFamily="2" charset="-122"/>
              </a:rPr>
              <a:t>情景模拟法</a:t>
            </a:r>
            <a:endParaRPr lang="ko-KR" altLang="en-US" sz="3200" b="1" dirty="0">
              <a:solidFill>
                <a:srgbClr val="9900CC"/>
              </a:solidFill>
              <a:latin typeface="华文行楷" pitchFamily="2" charset="-122"/>
              <a:ea typeface="华文行楷" pitchFamily="2" charset="-122"/>
            </a:endParaRPr>
          </a:p>
        </p:txBody>
      </p:sp>
      <p:sp>
        <p:nvSpPr>
          <p:cNvPr id="2125" name="Rectangle 77"/>
          <p:cNvSpPr>
            <a:spLocks noChangeArrowheads="1"/>
          </p:cNvSpPr>
          <p:nvPr/>
        </p:nvSpPr>
        <p:spPr bwMode="auto">
          <a:xfrm>
            <a:off x="8473018" y="4051300"/>
            <a:ext cx="2887133" cy="793750"/>
          </a:xfrm>
          <a:prstGeom prst="rect">
            <a:avLst/>
          </a:prstGeom>
          <a:noFill/>
          <a:ln>
            <a:noFill/>
          </a:ln>
          <a:effectLst/>
          <a:extLst>
            <a:ext uri="{909E8E84-426E-40DD-AFC4-6F175D3DCCD1}">
              <a14:hiddenFill xmlns:a14="http://schemas.microsoft.com/office/drawing/2010/main" xmlns="">
                <a:solidFill>
                  <a:srgbClr val="00A0C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nSpc>
                <a:spcPct val="120000"/>
              </a:lnSpc>
              <a:spcBef>
                <a:spcPct val="20000"/>
              </a:spcBef>
            </a:pPr>
            <a:r>
              <a:rPr lang="zh-CN" altLang="en-US" sz="3200" b="1" dirty="0">
                <a:solidFill>
                  <a:srgbClr val="9900CC"/>
                </a:solidFill>
                <a:latin typeface="华文行楷" pitchFamily="2" charset="-122"/>
                <a:ea typeface="华文行楷" pitchFamily="2" charset="-122"/>
              </a:rPr>
              <a:t>游戏体验</a:t>
            </a:r>
            <a:r>
              <a:rPr lang="zh-CN" altLang="en-US" sz="3200" b="1" dirty="0" smtClean="0">
                <a:solidFill>
                  <a:srgbClr val="9900CC"/>
                </a:solidFill>
                <a:latin typeface="华文行楷" pitchFamily="2" charset="-122"/>
                <a:ea typeface="华文行楷" pitchFamily="2" charset="-122"/>
              </a:rPr>
              <a:t>法</a:t>
            </a:r>
            <a:endParaRPr lang="ko-KR" altLang="en-US" sz="3200" b="1" dirty="0">
              <a:solidFill>
                <a:srgbClr val="9900CC"/>
              </a:solidFill>
              <a:latin typeface="华文行楷" pitchFamily="2" charset="-122"/>
              <a:ea typeface="华文行楷" pitchFamily="2" charset="-122"/>
            </a:endParaRPr>
          </a:p>
        </p:txBody>
      </p:sp>
      <p:sp>
        <p:nvSpPr>
          <p:cNvPr id="2126" name="Rectangle 78"/>
          <p:cNvSpPr>
            <a:spLocks noChangeArrowheads="1"/>
          </p:cNvSpPr>
          <p:nvPr/>
        </p:nvSpPr>
        <p:spPr bwMode="auto">
          <a:xfrm>
            <a:off x="8473018" y="5238750"/>
            <a:ext cx="2887133" cy="793750"/>
          </a:xfrm>
          <a:prstGeom prst="rect">
            <a:avLst/>
          </a:prstGeom>
          <a:noFill/>
          <a:ln>
            <a:noFill/>
          </a:ln>
          <a:effectLst/>
          <a:extLst>
            <a:ext uri="{909E8E84-426E-40DD-AFC4-6F175D3DCCD1}">
              <a14:hiddenFill xmlns:a14="http://schemas.microsoft.com/office/drawing/2010/main" xmlns="">
                <a:solidFill>
                  <a:srgbClr val="00A0C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nSpc>
                <a:spcPct val="120000"/>
              </a:lnSpc>
              <a:spcBef>
                <a:spcPct val="20000"/>
              </a:spcBef>
            </a:pPr>
            <a:r>
              <a:rPr lang="zh-CN" altLang="en-US" sz="3200" b="1" dirty="0">
                <a:solidFill>
                  <a:srgbClr val="9900CC"/>
                </a:solidFill>
                <a:latin typeface="华文行楷" pitchFamily="2" charset="-122"/>
                <a:ea typeface="华文行楷" pitchFamily="2" charset="-122"/>
              </a:rPr>
              <a:t>人体</a:t>
            </a:r>
            <a:r>
              <a:rPr lang="zh-CN" altLang="en-US" sz="3200" b="1" dirty="0" smtClean="0">
                <a:solidFill>
                  <a:srgbClr val="9900CC"/>
                </a:solidFill>
                <a:latin typeface="华文行楷" pitchFamily="2" charset="-122"/>
                <a:ea typeface="华文行楷" pitchFamily="2" charset="-122"/>
              </a:rPr>
              <a:t>雕塑法</a:t>
            </a:r>
            <a:endParaRPr lang="ko-KR" altLang="en-US" sz="3200" b="1" dirty="0">
              <a:solidFill>
                <a:srgbClr val="9900CC"/>
              </a:solidFill>
              <a:latin typeface="华文行楷" pitchFamily="2" charset="-122"/>
              <a:ea typeface="华文行楷" pitchFamily="2" charset="-122"/>
            </a:endParaRPr>
          </a:p>
        </p:txBody>
      </p:sp>
      <p:sp>
        <p:nvSpPr>
          <p:cNvPr id="2130" name="Rectangle 82"/>
          <p:cNvSpPr>
            <a:spLocks noChangeArrowheads="1"/>
          </p:cNvSpPr>
          <p:nvPr/>
        </p:nvSpPr>
        <p:spPr bwMode="auto">
          <a:xfrm>
            <a:off x="4665134" y="2860675"/>
            <a:ext cx="2840567" cy="19780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A096C0"/>
                </a:solidFill>
              </a14:hiddenFill>
            </a:ext>
            <a:ext uri="{91240B29-F687-4F45-9708-019B960494DF}">
              <a14:hiddenLine xmlns:a14="http://schemas.microsoft.com/office/drawing/2010/main" xmlns="" w="28575" algn="ctr">
                <a:solidFill>
                  <a:srgbClr val="336699"/>
                </a:solidFill>
                <a:miter lim="800000"/>
                <a:headEnd/>
                <a:tailEnd/>
              </a14:hiddenLine>
            </a:ext>
          </a:extLst>
        </p:spPr>
        <p:txBody>
          <a:bodyPr anchor="ctr"/>
          <a:lstStyle/>
          <a:p>
            <a:pPr algn="ctr" latinLnBrk="1">
              <a:lnSpc>
                <a:spcPct val="80000"/>
              </a:lnSpc>
            </a:pPr>
            <a:r>
              <a:rPr lang="zh-CN" altLang="en-US" sz="3600" b="1" dirty="0">
                <a:latin typeface="Times New Roman" pitchFamily="18" charset="0"/>
                <a:ea typeface="GulimChe" pitchFamily="49" charset="-127"/>
              </a:rPr>
              <a:t>学生为主体</a:t>
            </a:r>
            <a:endParaRPr lang="en-US" altLang="zh-CN" sz="3600" b="1" dirty="0">
              <a:latin typeface="Times New Roman" pitchFamily="18" charset="0"/>
              <a:ea typeface="GulimChe" pitchFamily="49" charset="-127"/>
            </a:endParaRPr>
          </a:p>
          <a:p>
            <a:pPr algn="ctr" latinLnBrk="1">
              <a:lnSpc>
                <a:spcPct val="80000"/>
              </a:lnSpc>
            </a:pPr>
            <a:r>
              <a:rPr lang="zh-CN" altLang="en-US" sz="3600" b="1" dirty="0">
                <a:latin typeface="Times New Roman" pitchFamily="18" charset="0"/>
                <a:ea typeface="GulimChe" pitchFamily="49" charset="-127"/>
              </a:rPr>
              <a:t>教师为指导</a:t>
            </a:r>
            <a:r>
              <a:rPr lang="ko-KR" altLang="en-US" sz="3600" b="1" dirty="0">
                <a:latin typeface="Times New Roman" pitchFamily="18" charset="0"/>
                <a:ea typeface="GulimChe" pitchFamily="49" charset="-127"/>
              </a:rPr>
              <a:t> </a:t>
            </a:r>
          </a:p>
        </p:txBody>
      </p:sp>
      <p:sp>
        <p:nvSpPr>
          <p:cNvPr id="47" name="矩形 46"/>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grpSp>
        <p:nvGrpSpPr>
          <p:cNvPr id="49" name="组合 48"/>
          <p:cNvGrpSpPr/>
          <p:nvPr/>
        </p:nvGrpSpPr>
        <p:grpSpPr>
          <a:xfrm>
            <a:off x="630129" y="781106"/>
            <a:ext cx="4384784" cy="754007"/>
            <a:chOff x="2086236" y="848671"/>
            <a:chExt cx="4045459" cy="504056"/>
          </a:xfrm>
        </p:grpSpPr>
        <p:sp>
          <p:nvSpPr>
            <p:cNvPr id="50" name="六边形 49"/>
            <p:cNvSpPr/>
            <p:nvPr/>
          </p:nvSpPr>
          <p:spPr>
            <a:xfrm>
              <a:off x="2086236" y="848671"/>
              <a:ext cx="1370041" cy="504056"/>
            </a:xfrm>
            <a:prstGeom prst="hexagon">
              <a:avLst/>
            </a:prstGeom>
            <a:solidFill>
              <a:schemeClr val="accent6">
                <a:lumMod val="60000"/>
                <a:lumOff val="40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4-3-1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51" name="直接箭头连接符 50"/>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52" name="TextBox 51"/>
            <p:cNvSpPr txBox="1"/>
            <p:nvPr/>
          </p:nvSpPr>
          <p:spPr>
            <a:xfrm>
              <a:off x="3529218" y="894919"/>
              <a:ext cx="2602477" cy="3411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noProof="0" dirty="0" smtClean="0">
                  <a:solidFill>
                    <a:prstClr val="black"/>
                  </a:solidFill>
                  <a:latin typeface="微软雅黑" pitchFamily="34" charset="-122"/>
                  <a:ea typeface="微软雅黑" pitchFamily="34" charset="-122"/>
                  <a:cs typeface="+mj-cs"/>
                </a:rPr>
                <a:t>主要的教学方法</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spTree>
    <p:extLst>
      <p:ext uri="{BB962C8B-B14F-4D97-AF65-F5344CB8AC3E}">
        <p14:creationId xmlns:p14="http://schemas.microsoft.com/office/powerpoint/2010/main" xmlns="" val="2704041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3144204" y="1493982"/>
            <a:ext cx="1788793" cy="1812637"/>
            <a:chOff x="3208022" y="1493982"/>
            <a:chExt cx="1788793" cy="1812637"/>
          </a:xfrm>
        </p:grpSpPr>
        <p:sp>
          <p:nvSpPr>
            <p:cNvPr id="29" name="文本框 28"/>
            <p:cNvSpPr txBox="1"/>
            <p:nvPr/>
          </p:nvSpPr>
          <p:spPr>
            <a:xfrm>
              <a:off x="3355658"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4" name="文本框 33"/>
            <p:cNvSpPr txBox="1"/>
            <p:nvPr/>
          </p:nvSpPr>
          <p:spPr>
            <a:xfrm>
              <a:off x="3208022" y="192162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9" name="组合 38"/>
          <p:cNvGrpSpPr/>
          <p:nvPr/>
        </p:nvGrpSpPr>
        <p:grpSpPr>
          <a:xfrm>
            <a:off x="1086804" y="3526818"/>
            <a:ext cx="1788793" cy="999989"/>
            <a:chOff x="1090139" y="3526818"/>
            <a:chExt cx="1788793" cy="999989"/>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523220"/>
            </a:xfrm>
            <a:prstGeom prst="rect">
              <a:avLst/>
            </a:prstGeom>
            <a:noFill/>
          </p:spPr>
          <p:txBody>
            <a:bodyPr wrap="square" rtlCol="0">
              <a:spAutoFit/>
            </a:bodyPr>
            <a:lstStyle/>
            <a:p>
              <a:endParaRPr lang="zh-CN" altLang="en-US" sz="1400" dirty="0" smtClean="0">
                <a:solidFill>
                  <a:schemeClr val="bg1"/>
                </a:solidFill>
                <a:latin typeface="方正正准黑简体" panose="02000000000000000000" pitchFamily="2" charset="-122"/>
                <a:ea typeface="方正正准黑简体" panose="02000000000000000000" pitchFamily="2" charset="-122"/>
              </a:endParaRP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8" name="组合 37"/>
          <p:cNvGrpSpPr/>
          <p:nvPr/>
        </p:nvGrpSpPr>
        <p:grpSpPr>
          <a:xfrm>
            <a:off x="5201604" y="3526818"/>
            <a:ext cx="1788793" cy="1861765"/>
            <a:chOff x="5201603" y="3582144"/>
            <a:chExt cx="1788793" cy="1861765"/>
          </a:xfrm>
        </p:grpSpPr>
        <p:sp>
          <p:nvSpPr>
            <p:cNvPr id="31" name="文本框 30"/>
            <p:cNvSpPr txBox="1"/>
            <p:nvPr/>
          </p:nvSpPr>
          <p:spPr>
            <a:xfrm>
              <a:off x="5349239" y="3582144"/>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动画</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6" name="文本框 35"/>
            <p:cNvSpPr txBox="1"/>
            <p:nvPr/>
          </p:nvSpPr>
          <p:spPr>
            <a:xfrm>
              <a:off x="5201603" y="405891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25</a:t>
            </a:fld>
            <a:endParaRPr lang="zh-CN" altLang="en-US"/>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grpSp>
        <p:nvGrpSpPr>
          <p:cNvPr id="17" name="组合 16"/>
          <p:cNvGrpSpPr/>
          <p:nvPr/>
        </p:nvGrpSpPr>
        <p:grpSpPr>
          <a:xfrm>
            <a:off x="-92212" y="2868248"/>
            <a:ext cx="4484606" cy="772960"/>
            <a:chOff x="2086236" y="848671"/>
            <a:chExt cx="4045459" cy="504056"/>
          </a:xfrm>
        </p:grpSpPr>
        <p:sp>
          <p:nvSpPr>
            <p:cNvPr id="18" name="六边形 17"/>
            <p:cNvSpPr/>
            <p:nvPr/>
          </p:nvSpPr>
          <p:spPr>
            <a:xfrm>
              <a:off x="2086236" y="848671"/>
              <a:ext cx="1370041" cy="504056"/>
            </a:xfrm>
            <a:prstGeom prst="hexagon">
              <a:avLst/>
            </a:prstGeom>
            <a:solidFill>
              <a:schemeClr val="accent6">
                <a:lumMod val="60000"/>
                <a:lumOff val="40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4-3-1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19" name="直接箭头连接符 18"/>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20" name="TextBox 19"/>
            <p:cNvSpPr txBox="1"/>
            <p:nvPr/>
          </p:nvSpPr>
          <p:spPr>
            <a:xfrm>
              <a:off x="3529218" y="894919"/>
              <a:ext cx="2602477" cy="3411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noProof="0" dirty="0" smtClean="0">
                  <a:solidFill>
                    <a:prstClr val="black"/>
                  </a:solidFill>
                  <a:latin typeface="微软雅黑" pitchFamily="34" charset="-122"/>
                  <a:ea typeface="微软雅黑" pitchFamily="34" charset="-122"/>
                  <a:cs typeface="+mj-cs"/>
                </a:rPr>
                <a:t>主要的教学手段</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21" name="组合 20"/>
          <p:cNvGrpSpPr/>
          <p:nvPr/>
        </p:nvGrpSpPr>
        <p:grpSpPr>
          <a:xfrm>
            <a:off x="4446731" y="374513"/>
            <a:ext cx="7380273" cy="6210454"/>
            <a:chOff x="2440667" y="548680"/>
            <a:chExt cx="7380273" cy="6210454"/>
          </a:xfrm>
        </p:grpSpPr>
        <p:grpSp>
          <p:nvGrpSpPr>
            <p:cNvPr id="22" name="组合 21"/>
            <p:cNvGrpSpPr/>
            <p:nvPr/>
          </p:nvGrpSpPr>
          <p:grpSpPr>
            <a:xfrm>
              <a:off x="7212376" y="548680"/>
              <a:ext cx="2608564" cy="5477058"/>
              <a:chOff x="1355467" y="454668"/>
              <a:chExt cx="1956423" cy="4107793"/>
            </a:xfrm>
          </p:grpSpPr>
          <p:grpSp>
            <p:nvGrpSpPr>
              <p:cNvPr id="80" name="组合 79"/>
              <p:cNvGrpSpPr/>
              <p:nvPr/>
            </p:nvGrpSpPr>
            <p:grpSpPr>
              <a:xfrm>
                <a:off x="1658325" y="454668"/>
                <a:ext cx="1296144" cy="715988"/>
                <a:chOff x="1259632" y="2067694"/>
                <a:chExt cx="1296144" cy="715988"/>
              </a:xfrm>
            </p:grpSpPr>
            <p:sp>
              <p:nvSpPr>
                <p:cNvPr id="98" name="梯形 97"/>
                <p:cNvSpPr/>
                <p:nvPr/>
              </p:nvSpPr>
              <p:spPr>
                <a:xfrm rot="10800000">
                  <a:off x="1259632" y="2067694"/>
                  <a:ext cx="1296144" cy="715760"/>
                </a:xfrm>
                <a:prstGeom prst="trapezoid">
                  <a:avLst>
                    <a:gd name="adj" fmla="val 32984"/>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1619671" y="2180814"/>
                  <a:ext cx="895552" cy="602868"/>
                </a:xfrm>
                <a:custGeom>
                  <a:avLst/>
                  <a:gdLst>
                    <a:gd name="connsiteX0" fmla="*/ 0 w 509588"/>
                    <a:gd name="connsiteY0" fmla="*/ 237910 h 237910"/>
                    <a:gd name="connsiteX1" fmla="*/ 176213 w 509588"/>
                    <a:gd name="connsiteY1" fmla="*/ 28360 h 237910"/>
                    <a:gd name="connsiteX2" fmla="*/ 509588 w 509588"/>
                    <a:gd name="connsiteY2" fmla="*/ 4547 h 237910"/>
                    <a:gd name="connsiteX0" fmla="*/ 0 w 520457"/>
                    <a:gd name="connsiteY0" fmla="*/ 336767 h 336767"/>
                    <a:gd name="connsiteX1" fmla="*/ 176213 w 520457"/>
                    <a:gd name="connsiteY1" fmla="*/ 127217 h 336767"/>
                    <a:gd name="connsiteX2" fmla="*/ 520457 w 520457"/>
                    <a:gd name="connsiteY2" fmla="*/ 151 h 336767"/>
                    <a:gd name="connsiteX0" fmla="*/ 0 w 520457"/>
                    <a:gd name="connsiteY0" fmla="*/ 336889 h 336889"/>
                    <a:gd name="connsiteX1" fmla="*/ 207461 w 520457"/>
                    <a:gd name="connsiteY1" fmla="*/ 92016 h 336889"/>
                    <a:gd name="connsiteX2" fmla="*/ 520457 w 520457"/>
                    <a:gd name="connsiteY2" fmla="*/ 273 h 336889"/>
                    <a:gd name="connsiteX0" fmla="*/ 0 w 510947"/>
                    <a:gd name="connsiteY0" fmla="*/ 339593 h 339593"/>
                    <a:gd name="connsiteX1" fmla="*/ 207461 w 510947"/>
                    <a:gd name="connsiteY1" fmla="*/ 94720 h 339593"/>
                    <a:gd name="connsiteX2" fmla="*/ 510947 w 510947"/>
                    <a:gd name="connsiteY2" fmla="*/ 260 h 339593"/>
                    <a:gd name="connsiteX0" fmla="*/ 0 w 533717"/>
                    <a:gd name="connsiteY0" fmla="*/ 345604 h 345604"/>
                    <a:gd name="connsiteX1" fmla="*/ 207461 w 533717"/>
                    <a:gd name="connsiteY1" fmla="*/ 100731 h 345604"/>
                    <a:gd name="connsiteX2" fmla="*/ 510947 w 533717"/>
                    <a:gd name="connsiteY2" fmla="*/ 6271 h 345604"/>
                    <a:gd name="connsiteX3" fmla="*/ 511949 w 533717"/>
                    <a:gd name="connsiteY3" fmla="*/ 8958 h 345604"/>
                    <a:gd name="connsiteX0" fmla="*/ 0 w 520754"/>
                    <a:gd name="connsiteY0" fmla="*/ 339809 h 344170"/>
                    <a:gd name="connsiteX1" fmla="*/ 207461 w 520754"/>
                    <a:gd name="connsiteY1" fmla="*/ 94936 h 344170"/>
                    <a:gd name="connsiteX2" fmla="*/ 510947 w 520754"/>
                    <a:gd name="connsiteY2" fmla="*/ 476 h 344170"/>
                    <a:gd name="connsiteX3" fmla="*/ 399186 w 520754"/>
                    <a:gd name="connsiteY3" fmla="*/ 344170 h 344170"/>
                    <a:gd name="connsiteX0" fmla="*/ 0 w 520754"/>
                    <a:gd name="connsiteY0" fmla="*/ 339809 h 344170"/>
                    <a:gd name="connsiteX1" fmla="*/ 207461 w 520754"/>
                    <a:gd name="connsiteY1" fmla="*/ 94936 h 344170"/>
                    <a:gd name="connsiteX2" fmla="*/ 510947 w 520754"/>
                    <a:gd name="connsiteY2" fmla="*/ 476 h 344170"/>
                    <a:gd name="connsiteX3" fmla="*/ 399186 w 520754"/>
                    <a:gd name="connsiteY3" fmla="*/ 344170 h 344170"/>
                    <a:gd name="connsiteX4" fmla="*/ 0 w 520754"/>
                    <a:gd name="connsiteY4" fmla="*/ 339809 h 344170"/>
                    <a:gd name="connsiteX0" fmla="*/ 0 w 520754"/>
                    <a:gd name="connsiteY0" fmla="*/ 343885 h 344170"/>
                    <a:gd name="connsiteX1" fmla="*/ 207461 w 520754"/>
                    <a:gd name="connsiteY1" fmla="*/ 94936 h 344170"/>
                    <a:gd name="connsiteX2" fmla="*/ 510947 w 520754"/>
                    <a:gd name="connsiteY2" fmla="*/ 476 h 344170"/>
                    <a:gd name="connsiteX3" fmla="*/ 399186 w 520754"/>
                    <a:gd name="connsiteY3" fmla="*/ 344170 h 344170"/>
                    <a:gd name="connsiteX4" fmla="*/ 0 w 520754"/>
                    <a:gd name="connsiteY4" fmla="*/ 343885 h 344170"/>
                    <a:gd name="connsiteX0" fmla="*/ 0 w 510947"/>
                    <a:gd name="connsiteY0" fmla="*/ 343674 h 343959"/>
                    <a:gd name="connsiteX1" fmla="*/ 207461 w 510947"/>
                    <a:gd name="connsiteY1" fmla="*/ 94725 h 343959"/>
                    <a:gd name="connsiteX2" fmla="*/ 510947 w 510947"/>
                    <a:gd name="connsiteY2" fmla="*/ 265 h 343959"/>
                    <a:gd name="connsiteX3" fmla="*/ 399186 w 510947"/>
                    <a:gd name="connsiteY3" fmla="*/ 343959 h 343959"/>
                    <a:gd name="connsiteX4" fmla="*/ 0 w 510947"/>
                    <a:gd name="connsiteY4" fmla="*/ 343674 h 34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47" h="343959">
                      <a:moveTo>
                        <a:pt x="0" y="343674"/>
                      </a:moveTo>
                      <a:cubicBezTo>
                        <a:pt x="45641" y="258346"/>
                        <a:pt x="122303" y="151960"/>
                        <a:pt x="207461" y="94725"/>
                      </a:cubicBezTo>
                      <a:cubicBezTo>
                        <a:pt x="292619" y="37490"/>
                        <a:pt x="445066" y="-3704"/>
                        <a:pt x="510947" y="265"/>
                      </a:cubicBezTo>
                      <a:cubicBezTo>
                        <a:pt x="496483" y="47465"/>
                        <a:pt x="398977" y="343399"/>
                        <a:pt x="399186" y="343959"/>
                      </a:cubicBezTo>
                      <a:lnTo>
                        <a:pt x="0" y="343674"/>
                      </a:lnTo>
                      <a:close/>
                    </a:path>
                  </a:pathLst>
                </a:custGeom>
                <a:gradFill flip="none" rotWithShape="1">
                  <a:gsLst>
                    <a:gs pos="98000">
                      <a:srgbClr val="FF3300"/>
                    </a:gs>
                    <a:gs pos="99000">
                      <a:schemeClr val="accent6">
                        <a:lumMod val="75000"/>
                        <a:shade val="67500"/>
                        <a:satMod val="115000"/>
                      </a:schemeClr>
                    </a:gs>
                    <a:gs pos="100000">
                      <a:schemeClr val="accent6">
                        <a:lumMod val="75000"/>
                        <a:shade val="100000"/>
                        <a:satMod val="115000"/>
                      </a:schemeClr>
                    </a:gs>
                  </a:gsLst>
                  <a:path path="circle">
                    <a:fillToRect l="100000" t="100000"/>
                  </a:path>
                  <a:tileRect r="-100000" b="-10000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TextBox 99"/>
                <p:cNvSpPr txBox="1"/>
                <p:nvPr/>
              </p:nvSpPr>
              <p:spPr>
                <a:xfrm>
                  <a:off x="1610319" y="2139702"/>
                  <a:ext cx="535243" cy="496290"/>
                </a:xfrm>
                <a:prstGeom prst="rect">
                  <a:avLst/>
                </a:prstGeom>
                <a:noFill/>
              </p:spPr>
              <p:txBody>
                <a:bodyPr wrap="none" rtlCol="0">
                  <a:spAutoFit/>
                </a:bodyPr>
                <a:lstStyle/>
                <a:p>
                  <a:r>
                    <a:rPr lang="en-US" altLang="zh-CN" sz="3700" b="1" dirty="0">
                      <a:solidFill>
                        <a:schemeClr val="bg1"/>
                      </a:solidFill>
                      <a:latin typeface="Arial Unicode MS" pitchFamily="34" charset="-122"/>
                      <a:ea typeface="Arial Unicode MS" pitchFamily="34" charset="-122"/>
                      <a:cs typeface="Arial Unicode MS" pitchFamily="34" charset="-122"/>
                    </a:rPr>
                    <a:t>03</a:t>
                  </a:r>
                  <a:endParaRPr lang="zh-CN" altLang="en-US" sz="3700" b="1" dirty="0">
                    <a:solidFill>
                      <a:schemeClr val="bg1"/>
                    </a:solidFill>
                    <a:latin typeface="Arial Unicode MS" pitchFamily="34" charset="-122"/>
                    <a:ea typeface="Arial Unicode MS" pitchFamily="34" charset="-122"/>
                    <a:cs typeface="Arial Unicode MS" pitchFamily="34" charset="-122"/>
                  </a:endParaRPr>
                </a:p>
              </p:txBody>
            </p:sp>
          </p:grpSp>
          <p:grpSp>
            <p:nvGrpSpPr>
              <p:cNvPr id="81" name="组合 80"/>
              <p:cNvGrpSpPr/>
              <p:nvPr/>
            </p:nvGrpSpPr>
            <p:grpSpPr>
              <a:xfrm>
                <a:off x="1355467" y="1149704"/>
                <a:ext cx="1956423" cy="3412757"/>
                <a:chOff x="2023374" y="1788468"/>
                <a:chExt cx="1956423" cy="3412757"/>
              </a:xfrm>
            </p:grpSpPr>
            <p:grpSp>
              <p:nvGrpSpPr>
                <p:cNvPr id="82" name="组合 81"/>
                <p:cNvGrpSpPr/>
                <p:nvPr/>
              </p:nvGrpSpPr>
              <p:grpSpPr>
                <a:xfrm>
                  <a:off x="2023374" y="1788468"/>
                  <a:ext cx="1899022" cy="2718275"/>
                  <a:chOff x="1997760" y="2356351"/>
                  <a:chExt cx="1899022" cy="2718275"/>
                </a:xfrm>
              </p:grpSpPr>
              <p:grpSp>
                <p:nvGrpSpPr>
                  <p:cNvPr id="84" name="组合 83"/>
                  <p:cNvGrpSpPr/>
                  <p:nvPr/>
                </p:nvGrpSpPr>
                <p:grpSpPr>
                  <a:xfrm>
                    <a:off x="1997760" y="2356351"/>
                    <a:ext cx="1899022" cy="2718275"/>
                    <a:chOff x="3333038" y="1211888"/>
                    <a:chExt cx="1899022" cy="2718275"/>
                  </a:xfrm>
                </p:grpSpPr>
                <p:sp>
                  <p:nvSpPr>
                    <p:cNvPr id="95" name="矩形 94"/>
                    <p:cNvSpPr/>
                    <p:nvPr/>
                  </p:nvSpPr>
                  <p:spPr>
                    <a:xfrm>
                      <a:off x="3333038" y="1537970"/>
                      <a:ext cx="18000" cy="1584176"/>
                    </a:xfrm>
                    <a:prstGeom prst="rect">
                      <a:avLst/>
                    </a:prstGeom>
                    <a:gradFill>
                      <a:gsLst>
                        <a:gs pos="50000">
                          <a:schemeClr val="tx1">
                            <a:lumMod val="50000"/>
                            <a:lumOff val="50000"/>
                          </a:schemeClr>
                        </a:gs>
                        <a:gs pos="0">
                          <a:schemeClr val="bg1">
                            <a:alpha val="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3347864" y="1211888"/>
                      <a:ext cx="1872208" cy="2718275"/>
                    </a:xfrm>
                    <a:prstGeom prst="rect">
                      <a:avLst/>
                    </a:prstGeom>
                    <a:solidFill>
                      <a:schemeClr val="bg1">
                        <a:lumMod val="95000"/>
                      </a:schemeClr>
                    </a:solidFill>
                    <a:ln w="127">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5214060" y="1537970"/>
                      <a:ext cx="18000" cy="1584176"/>
                    </a:xfrm>
                    <a:prstGeom prst="rect">
                      <a:avLst/>
                    </a:prstGeom>
                    <a:gradFill>
                      <a:gsLst>
                        <a:gs pos="50000">
                          <a:schemeClr val="tx1">
                            <a:lumMod val="50000"/>
                            <a:lumOff val="50000"/>
                          </a:schemeClr>
                        </a:gs>
                        <a:gs pos="0">
                          <a:schemeClr val="bg1">
                            <a:alpha val="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椭圆 84"/>
                  <p:cNvSpPr/>
                  <p:nvPr/>
                </p:nvSpPr>
                <p:spPr>
                  <a:xfrm rot="1800000">
                    <a:off x="2097289"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椭圆 85"/>
                  <p:cNvSpPr/>
                  <p:nvPr/>
                </p:nvSpPr>
                <p:spPr>
                  <a:xfrm rot="1800000">
                    <a:off x="2271527"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86"/>
                  <p:cNvSpPr/>
                  <p:nvPr/>
                </p:nvSpPr>
                <p:spPr>
                  <a:xfrm rot="1800000">
                    <a:off x="2442646"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椭圆 87"/>
                  <p:cNvSpPr/>
                  <p:nvPr/>
                </p:nvSpPr>
                <p:spPr>
                  <a:xfrm rot="1800000">
                    <a:off x="2616884"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椭圆 88"/>
                  <p:cNvSpPr/>
                  <p:nvPr/>
                </p:nvSpPr>
                <p:spPr>
                  <a:xfrm rot="1800000">
                    <a:off x="2791122"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p:cNvSpPr/>
                  <p:nvPr/>
                </p:nvSpPr>
                <p:spPr>
                  <a:xfrm rot="1800000">
                    <a:off x="2965360"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椭圆 90"/>
                  <p:cNvSpPr/>
                  <p:nvPr/>
                </p:nvSpPr>
                <p:spPr>
                  <a:xfrm rot="1800000">
                    <a:off x="3136479"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椭圆 91"/>
                  <p:cNvSpPr/>
                  <p:nvPr/>
                </p:nvSpPr>
                <p:spPr>
                  <a:xfrm rot="1800000">
                    <a:off x="3310717"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p:cNvSpPr/>
                  <p:nvPr/>
                </p:nvSpPr>
                <p:spPr>
                  <a:xfrm rot="1800000">
                    <a:off x="3483618"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椭圆 93"/>
                  <p:cNvSpPr/>
                  <p:nvPr/>
                </p:nvSpPr>
                <p:spPr>
                  <a:xfrm rot="1800000">
                    <a:off x="3657856"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3" name="矩形 82"/>
                <p:cNvSpPr/>
                <p:nvPr/>
              </p:nvSpPr>
              <p:spPr>
                <a:xfrm>
                  <a:off x="2107589" y="4506743"/>
                  <a:ext cx="1872208" cy="694482"/>
                </a:xfrm>
                <a:prstGeom prst="rect">
                  <a:avLst/>
                </a:prstGeom>
                <a:gradFill flip="none" rotWithShape="1">
                  <a:gsLst>
                    <a:gs pos="0">
                      <a:schemeClr val="bg1">
                        <a:lumMod val="95000"/>
                        <a:shade val="67500"/>
                        <a:satMod val="115000"/>
                      </a:schemeClr>
                    </a:gs>
                    <a:gs pos="100000">
                      <a:schemeClr val="bg1"/>
                    </a:gs>
                  </a:gsLst>
                  <a:lin ang="5400000" scaled="1"/>
                  <a:tileRect/>
                </a:gra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 name="组合 22"/>
            <p:cNvGrpSpPr/>
            <p:nvPr/>
          </p:nvGrpSpPr>
          <p:grpSpPr>
            <a:xfrm>
              <a:off x="2440667" y="548680"/>
              <a:ext cx="2538957" cy="5665798"/>
              <a:chOff x="1350271" y="454668"/>
              <a:chExt cx="1904218" cy="4249348"/>
            </a:xfrm>
          </p:grpSpPr>
          <p:grpSp>
            <p:nvGrpSpPr>
              <p:cNvPr id="59" name="组合 58"/>
              <p:cNvGrpSpPr/>
              <p:nvPr/>
            </p:nvGrpSpPr>
            <p:grpSpPr>
              <a:xfrm>
                <a:off x="1658325" y="454668"/>
                <a:ext cx="1296144" cy="715988"/>
                <a:chOff x="1259632" y="2067694"/>
                <a:chExt cx="1296144" cy="715988"/>
              </a:xfrm>
            </p:grpSpPr>
            <p:sp>
              <p:nvSpPr>
                <p:cNvPr id="77" name="梯形 76"/>
                <p:cNvSpPr/>
                <p:nvPr/>
              </p:nvSpPr>
              <p:spPr>
                <a:xfrm rot="10800000">
                  <a:off x="1259632" y="2067694"/>
                  <a:ext cx="1296144" cy="715760"/>
                </a:xfrm>
                <a:prstGeom prst="trapezoid">
                  <a:avLst>
                    <a:gd name="adj" fmla="val 32984"/>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1619671" y="2180814"/>
                  <a:ext cx="895552" cy="602868"/>
                </a:xfrm>
                <a:custGeom>
                  <a:avLst/>
                  <a:gdLst>
                    <a:gd name="connsiteX0" fmla="*/ 0 w 509588"/>
                    <a:gd name="connsiteY0" fmla="*/ 237910 h 237910"/>
                    <a:gd name="connsiteX1" fmla="*/ 176213 w 509588"/>
                    <a:gd name="connsiteY1" fmla="*/ 28360 h 237910"/>
                    <a:gd name="connsiteX2" fmla="*/ 509588 w 509588"/>
                    <a:gd name="connsiteY2" fmla="*/ 4547 h 237910"/>
                    <a:gd name="connsiteX0" fmla="*/ 0 w 520457"/>
                    <a:gd name="connsiteY0" fmla="*/ 336767 h 336767"/>
                    <a:gd name="connsiteX1" fmla="*/ 176213 w 520457"/>
                    <a:gd name="connsiteY1" fmla="*/ 127217 h 336767"/>
                    <a:gd name="connsiteX2" fmla="*/ 520457 w 520457"/>
                    <a:gd name="connsiteY2" fmla="*/ 151 h 336767"/>
                    <a:gd name="connsiteX0" fmla="*/ 0 w 520457"/>
                    <a:gd name="connsiteY0" fmla="*/ 336889 h 336889"/>
                    <a:gd name="connsiteX1" fmla="*/ 207461 w 520457"/>
                    <a:gd name="connsiteY1" fmla="*/ 92016 h 336889"/>
                    <a:gd name="connsiteX2" fmla="*/ 520457 w 520457"/>
                    <a:gd name="connsiteY2" fmla="*/ 273 h 336889"/>
                    <a:gd name="connsiteX0" fmla="*/ 0 w 510947"/>
                    <a:gd name="connsiteY0" fmla="*/ 339593 h 339593"/>
                    <a:gd name="connsiteX1" fmla="*/ 207461 w 510947"/>
                    <a:gd name="connsiteY1" fmla="*/ 94720 h 339593"/>
                    <a:gd name="connsiteX2" fmla="*/ 510947 w 510947"/>
                    <a:gd name="connsiteY2" fmla="*/ 260 h 339593"/>
                    <a:gd name="connsiteX0" fmla="*/ 0 w 533717"/>
                    <a:gd name="connsiteY0" fmla="*/ 345604 h 345604"/>
                    <a:gd name="connsiteX1" fmla="*/ 207461 w 533717"/>
                    <a:gd name="connsiteY1" fmla="*/ 100731 h 345604"/>
                    <a:gd name="connsiteX2" fmla="*/ 510947 w 533717"/>
                    <a:gd name="connsiteY2" fmla="*/ 6271 h 345604"/>
                    <a:gd name="connsiteX3" fmla="*/ 511949 w 533717"/>
                    <a:gd name="connsiteY3" fmla="*/ 8958 h 345604"/>
                    <a:gd name="connsiteX0" fmla="*/ 0 w 520754"/>
                    <a:gd name="connsiteY0" fmla="*/ 339809 h 344170"/>
                    <a:gd name="connsiteX1" fmla="*/ 207461 w 520754"/>
                    <a:gd name="connsiteY1" fmla="*/ 94936 h 344170"/>
                    <a:gd name="connsiteX2" fmla="*/ 510947 w 520754"/>
                    <a:gd name="connsiteY2" fmla="*/ 476 h 344170"/>
                    <a:gd name="connsiteX3" fmla="*/ 399186 w 520754"/>
                    <a:gd name="connsiteY3" fmla="*/ 344170 h 344170"/>
                    <a:gd name="connsiteX0" fmla="*/ 0 w 520754"/>
                    <a:gd name="connsiteY0" fmla="*/ 339809 h 344170"/>
                    <a:gd name="connsiteX1" fmla="*/ 207461 w 520754"/>
                    <a:gd name="connsiteY1" fmla="*/ 94936 h 344170"/>
                    <a:gd name="connsiteX2" fmla="*/ 510947 w 520754"/>
                    <a:gd name="connsiteY2" fmla="*/ 476 h 344170"/>
                    <a:gd name="connsiteX3" fmla="*/ 399186 w 520754"/>
                    <a:gd name="connsiteY3" fmla="*/ 344170 h 344170"/>
                    <a:gd name="connsiteX4" fmla="*/ 0 w 520754"/>
                    <a:gd name="connsiteY4" fmla="*/ 339809 h 344170"/>
                    <a:gd name="connsiteX0" fmla="*/ 0 w 520754"/>
                    <a:gd name="connsiteY0" fmla="*/ 343885 h 344170"/>
                    <a:gd name="connsiteX1" fmla="*/ 207461 w 520754"/>
                    <a:gd name="connsiteY1" fmla="*/ 94936 h 344170"/>
                    <a:gd name="connsiteX2" fmla="*/ 510947 w 520754"/>
                    <a:gd name="connsiteY2" fmla="*/ 476 h 344170"/>
                    <a:gd name="connsiteX3" fmla="*/ 399186 w 520754"/>
                    <a:gd name="connsiteY3" fmla="*/ 344170 h 344170"/>
                    <a:gd name="connsiteX4" fmla="*/ 0 w 520754"/>
                    <a:gd name="connsiteY4" fmla="*/ 343885 h 344170"/>
                    <a:gd name="connsiteX0" fmla="*/ 0 w 510947"/>
                    <a:gd name="connsiteY0" fmla="*/ 343674 h 343959"/>
                    <a:gd name="connsiteX1" fmla="*/ 207461 w 510947"/>
                    <a:gd name="connsiteY1" fmla="*/ 94725 h 343959"/>
                    <a:gd name="connsiteX2" fmla="*/ 510947 w 510947"/>
                    <a:gd name="connsiteY2" fmla="*/ 265 h 343959"/>
                    <a:gd name="connsiteX3" fmla="*/ 399186 w 510947"/>
                    <a:gd name="connsiteY3" fmla="*/ 343959 h 343959"/>
                    <a:gd name="connsiteX4" fmla="*/ 0 w 510947"/>
                    <a:gd name="connsiteY4" fmla="*/ 343674 h 34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47" h="343959">
                      <a:moveTo>
                        <a:pt x="0" y="343674"/>
                      </a:moveTo>
                      <a:cubicBezTo>
                        <a:pt x="45641" y="258346"/>
                        <a:pt x="122303" y="151960"/>
                        <a:pt x="207461" y="94725"/>
                      </a:cubicBezTo>
                      <a:cubicBezTo>
                        <a:pt x="292619" y="37490"/>
                        <a:pt x="445066" y="-3704"/>
                        <a:pt x="510947" y="265"/>
                      </a:cubicBezTo>
                      <a:cubicBezTo>
                        <a:pt x="496483" y="47465"/>
                        <a:pt x="398977" y="343399"/>
                        <a:pt x="399186" y="343959"/>
                      </a:cubicBezTo>
                      <a:lnTo>
                        <a:pt x="0" y="343674"/>
                      </a:lnTo>
                      <a:close/>
                    </a:path>
                  </a:pathLst>
                </a:custGeom>
                <a:gradFill flip="none" rotWithShape="1">
                  <a:gsLst>
                    <a:gs pos="100000">
                      <a:srgbClr val="FF3300"/>
                    </a:gs>
                    <a:gs pos="100000">
                      <a:schemeClr val="accent6">
                        <a:lumMod val="75000"/>
                        <a:shade val="67500"/>
                        <a:satMod val="115000"/>
                      </a:schemeClr>
                    </a:gs>
                    <a:gs pos="100000">
                      <a:schemeClr val="accent6">
                        <a:lumMod val="75000"/>
                        <a:shade val="100000"/>
                        <a:satMod val="115000"/>
                      </a:schemeClr>
                    </a:gs>
                  </a:gsLst>
                  <a:path path="circle">
                    <a:fillToRect l="100000" t="100000"/>
                  </a:path>
                  <a:tileRect r="-100000" b="-10000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TextBox 78"/>
                <p:cNvSpPr txBox="1"/>
                <p:nvPr/>
              </p:nvSpPr>
              <p:spPr>
                <a:xfrm>
                  <a:off x="1610319" y="2139702"/>
                  <a:ext cx="535243" cy="496290"/>
                </a:xfrm>
                <a:prstGeom prst="rect">
                  <a:avLst/>
                </a:prstGeom>
                <a:noFill/>
              </p:spPr>
              <p:txBody>
                <a:bodyPr wrap="none" rtlCol="0">
                  <a:spAutoFit/>
                </a:bodyPr>
                <a:lstStyle/>
                <a:p>
                  <a:r>
                    <a:rPr lang="en-US" altLang="zh-CN" sz="3700" b="1" dirty="0">
                      <a:solidFill>
                        <a:schemeClr val="bg1"/>
                      </a:solidFill>
                      <a:latin typeface="Arial Unicode MS" pitchFamily="34" charset="-122"/>
                      <a:ea typeface="Arial Unicode MS" pitchFamily="34" charset="-122"/>
                      <a:cs typeface="Arial Unicode MS" pitchFamily="34" charset="-122"/>
                    </a:rPr>
                    <a:t>01</a:t>
                  </a:r>
                  <a:endParaRPr lang="zh-CN" altLang="en-US" sz="3700" b="1" dirty="0">
                    <a:solidFill>
                      <a:schemeClr val="bg1"/>
                    </a:solidFill>
                    <a:latin typeface="Arial Unicode MS" pitchFamily="34" charset="-122"/>
                    <a:ea typeface="Arial Unicode MS" pitchFamily="34" charset="-122"/>
                    <a:cs typeface="Arial Unicode MS" pitchFamily="34" charset="-122"/>
                  </a:endParaRPr>
                </a:p>
              </p:txBody>
            </p:sp>
          </p:grpSp>
          <p:grpSp>
            <p:nvGrpSpPr>
              <p:cNvPr id="60" name="组合 59"/>
              <p:cNvGrpSpPr/>
              <p:nvPr/>
            </p:nvGrpSpPr>
            <p:grpSpPr>
              <a:xfrm>
                <a:off x="1350271" y="1170429"/>
                <a:ext cx="1904218" cy="3533587"/>
                <a:chOff x="2018178" y="1809193"/>
                <a:chExt cx="1904218" cy="3533587"/>
              </a:xfrm>
            </p:grpSpPr>
            <p:grpSp>
              <p:nvGrpSpPr>
                <p:cNvPr id="61" name="组合 60"/>
                <p:cNvGrpSpPr/>
                <p:nvPr/>
              </p:nvGrpSpPr>
              <p:grpSpPr>
                <a:xfrm>
                  <a:off x="2023374" y="1809193"/>
                  <a:ext cx="1899022" cy="2839105"/>
                  <a:chOff x="1997760" y="2377076"/>
                  <a:chExt cx="1899022" cy="2839105"/>
                </a:xfrm>
              </p:grpSpPr>
              <p:grpSp>
                <p:nvGrpSpPr>
                  <p:cNvPr id="63" name="组合 62"/>
                  <p:cNvGrpSpPr/>
                  <p:nvPr/>
                </p:nvGrpSpPr>
                <p:grpSpPr>
                  <a:xfrm>
                    <a:off x="1997760" y="2377076"/>
                    <a:ext cx="1899022" cy="2839105"/>
                    <a:chOff x="3333038" y="1232613"/>
                    <a:chExt cx="1899022" cy="2839105"/>
                  </a:xfrm>
                </p:grpSpPr>
                <p:sp>
                  <p:nvSpPr>
                    <p:cNvPr id="74" name="矩形 73"/>
                    <p:cNvSpPr/>
                    <p:nvPr/>
                  </p:nvSpPr>
                  <p:spPr>
                    <a:xfrm>
                      <a:off x="3333038" y="1537970"/>
                      <a:ext cx="18000" cy="1584176"/>
                    </a:xfrm>
                    <a:prstGeom prst="rect">
                      <a:avLst/>
                    </a:prstGeom>
                    <a:gradFill>
                      <a:gsLst>
                        <a:gs pos="50000">
                          <a:schemeClr val="tx1">
                            <a:lumMod val="50000"/>
                            <a:lumOff val="50000"/>
                          </a:schemeClr>
                        </a:gs>
                        <a:gs pos="0">
                          <a:schemeClr val="bg1">
                            <a:alpha val="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3347864" y="1232613"/>
                      <a:ext cx="1872208" cy="2839105"/>
                    </a:xfrm>
                    <a:prstGeom prst="rect">
                      <a:avLst/>
                    </a:prstGeom>
                    <a:solidFill>
                      <a:schemeClr val="bg1">
                        <a:lumMod val="95000"/>
                      </a:schemeClr>
                    </a:solidFill>
                    <a:ln w="127">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CN" altLang="en-US" dirty="0"/>
                    </a:p>
                  </p:txBody>
                </p:sp>
                <p:sp>
                  <p:nvSpPr>
                    <p:cNvPr id="76" name="矩形 75"/>
                    <p:cNvSpPr/>
                    <p:nvPr/>
                  </p:nvSpPr>
                  <p:spPr>
                    <a:xfrm>
                      <a:off x="5214060" y="1537970"/>
                      <a:ext cx="18000" cy="1584176"/>
                    </a:xfrm>
                    <a:prstGeom prst="rect">
                      <a:avLst/>
                    </a:prstGeom>
                    <a:gradFill>
                      <a:gsLst>
                        <a:gs pos="50000">
                          <a:schemeClr val="tx1">
                            <a:lumMod val="50000"/>
                            <a:lumOff val="50000"/>
                          </a:schemeClr>
                        </a:gs>
                        <a:gs pos="0">
                          <a:schemeClr val="bg1">
                            <a:alpha val="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椭圆 63"/>
                  <p:cNvSpPr/>
                  <p:nvPr/>
                </p:nvSpPr>
                <p:spPr>
                  <a:xfrm rot="1800000">
                    <a:off x="2097289"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椭圆 64"/>
                  <p:cNvSpPr/>
                  <p:nvPr/>
                </p:nvSpPr>
                <p:spPr>
                  <a:xfrm rot="1800000">
                    <a:off x="2271527"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65"/>
                  <p:cNvSpPr/>
                  <p:nvPr/>
                </p:nvSpPr>
                <p:spPr>
                  <a:xfrm rot="1800000">
                    <a:off x="2442646"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椭圆 66"/>
                  <p:cNvSpPr/>
                  <p:nvPr/>
                </p:nvSpPr>
                <p:spPr>
                  <a:xfrm rot="1800000">
                    <a:off x="2616884"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p:cNvSpPr/>
                  <p:nvPr/>
                </p:nvSpPr>
                <p:spPr>
                  <a:xfrm rot="1800000">
                    <a:off x="2791122"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椭圆 68"/>
                  <p:cNvSpPr/>
                  <p:nvPr/>
                </p:nvSpPr>
                <p:spPr>
                  <a:xfrm rot="1800000">
                    <a:off x="2965360"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p:cNvSpPr/>
                  <p:nvPr/>
                </p:nvSpPr>
                <p:spPr>
                  <a:xfrm rot="1800000">
                    <a:off x="3136479"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椭圆 70"/>
                  <p:cNvSpPr/>
                  <p:nvPr/>
                </p:nvSpPr>
                <p:spPr>
                  <a:xfrm rot="1800000">
                    <a:off x="3310717"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rot="1800000">
                    <a:off x="3483618"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椭圆 72"/>
                  <p:cNvSpPr/>
                  <p:nvPr/>
                </p:nvSpPr>
                <p:spPr>
                  <a:xfrm rot="1800000">
                    <a:off x="3657856"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2" name="矩形 61"/>
                <p:cNvSpPr/>
                <p:nvPr/>
              </p:nvSpPr>
              <p:spPr>
                <a:xfrm>
                  <a:off x="2018178" y="4648298"/>
                  <a:ext cx="1872208" cy="694482"/>
                </a:xfrm>
                <a:prstGeom prst="rect">
                  <a:avLst/>
                </a:prstGeom>
                <a:gradFill flip="none" rotWithShape="1">
                  <a:gsLst>
                    <a:gs pos="0">
                      <a:schemeClr val="bg1">
                        <a:lumMod val="95000"/>
                        <a:shade val="67500"/>
                        <a:satMod val="115000"/>
                      </a:schemeClr>
                    </a:gs>
                    <a:gs pos="100000">
                      <a:schemeClr val="bg1"/>
                    </a:gs>
                  </a:gsLst>
                  <a:lin ang="5400000" scaled="1"/>
                  <a:tileRect/>
                </a:gra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 name="组合 23"/>
            <p:cNvGrpSpPr/>
            <p:nvPr/>
          </p:nvGrpSpPr>
          <p:grpSpPr>
            <a:xfrm>
              <a:off x="4835364" y="1596700"/>
              <a:ext cx="2532029" cy="5162434"/>
              <a:chOff x="1355467" y="454668"/>
              <a:chExt cx="1899022" cy="3871825"/>
            </a:xfrm>
          </p:grpSpPr>
          <p:grpSp>
            <p:nvGrpSpPr>
              <p:cNvPr id="32" name="组合 31"/>
              <p:cNvGrpSpPr/>
              <p:nvPr/>
            </p:nvGrpSpPr>
            <p:grpSpPr>
              <a:xfrm>
                <a:off x="1658325" y="454668"/>
                <a:ext cx="1296144" cy="715988"/>
                <a:chOff x="1259632" y="2067694"/>
                <a:chExt cx="1296144" cy="715988"/>
              </a:xfrm>
            </p:grpSpPr>
            <p:sp>
              <p:nvSpPr>
                <p:cNvPr id="56" name="梯形 55"/>
                <p:cNvSpPr/>
                <p:nvPr/>
              </p:nvSpPr>
              <p:spPr>
                <a:xfrm rot="10800000">
                  <a:off x="1259632" y="2067694"/>
                  <a:ext cx="1296144" cy="715760"/>
                </a:xfrm>
                <a:prstGeom prst="trapezoid">
                  <a:avLst>
                    <a:gd name="adj" fmla="val 32984"/>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1619671" y="2180814"/>
                  <a:ext cx="895552" cy="602868"/>
                </a:xfrm>
                <a:custGeom>
                  <a:avLst/>
                  <a:gdLst>
                    <a:gd name="connsiteX0" fmla="*/ 0 w 509588"/>
                    <a:gd name="connsiteY0" fmla="*/ 237910 h 237910"/>
                    <a:gd name="connsiteX1" fmla="*/ 176213 w 509588"/>
                    <a:gd name="connsiteY1" fmla="*/ 28360 h 237910"/>
                    <a:gd name="connsiteX2" fmla="*/ 509588 w 509588"/>
                    <a:gd name="connsiteY2" fmla="*/ 4547 h 237910"/>
                    <a:gd name="connsiteX0" fmla="*/ 0 w 520457"/>
                    <a:gd name="connsiteY0" fmla="*/ 336767 h 336767"/>
                    <a:gd name="connsiteX1" fmla="*/ 176213 w 520457"/>
                    <a:gd name="connsiteY1" fmla="*/ 127217 h 336767"/>
                    <a:gd name="connsiteX2" fmla="*/ 520457 w 520457"/>
                    <a:gd name="connsiteY2" fmla="*/ 151 h 336767"/>
                    <a:gd name="connsiteX0" fmla="*/ 0 w 520457"/>
                    <a:gd name="connsiteY0" fmla="*/ 336889 h 336889"/>
                    <a:gd name="connsiteX1" fmla="*/ 207461 w 520457"/>
                    <a:gd name="connsiteY1" fmla="*/ 92016 h 336889"/>
                    <a:gd name="connsiteX2" fmla="*/ 520457 w 520457"/>
                    <a:gd name="connsiteY2" fmla="*/ 273 h 336889"/>
                    <a:gd name="connsiteX0" fmla="*/ 0 w 510947"/>
                    <a:gd name="connsiteY0" fmla="*/ 339593 h 339593"/>
                    <a:gd name="connsiteX1" fmla="*/ 207461 w 510947"/>
                    <a:gd name="connsiteY1" fmla="*/ 94720 h 339593"/>
                    <a:gd name="connsiteX2" fmla="*/ 510947 w 510947"/>
                    <a:gd name="connsiteY2" fmla="*/ 260 h 339593"/>
                    <a:gd name="connsiteX0" fmla="*/ 0 w 533717"/>
                    <a:gd name="connsiteY0" fmla="*/ 345604 h 345604"/>
                    <a:gd name="connsiteX1" fmla="*/ 207461 w 533717"/>
                    <a:gd name="connsiteY1" fmla="*/ 100731 h 345604"/>
                    <a:gd name="connsiteX2" fmla="*/ 510947 w 533717"/>
                    <a:gd name="connsiteY2" fmla="*/ 6271 h 345604"/>
                    <a:gd name="connsiteX3" fmla="*/ 511949 w 533717"/>
                    <a:gd name="connsiteY3" fmla="*/ 8958 h 345604"/>
                    <a:gd name="connsiteX0" fmla="*/ 0 w 520754"/>
                    <a:gd name="connsiteY0" fmla="*/ 339809 h 344170"/>
                    <a:gd name="connsiteX1" fmla="*/ 207461 w 520754"/>
                    <a:gd name="connsiteY1" fmla="*/ 94936 h 344170"/>
                    <a:gd name="connsiteX2" fmla="*/ 510947 w 520754"/>
                    <a:gd name="connsiteY2" fmla="*/ 476 h 344170"/>
                    <a:gd name="connsiteX3" fmla="*/ 399186 w 520754"/>
                    <a:gd name="connsiteY3" fmla="*/ 344170 h 344170"/>
                    <a:gd name="connsiteX0" fmla="*/ 0 w 520754"/>
                    <a:gd name="connsiteY0" fmla="*/ 339809 h 344170"/>
                    <a:gd name="connsiteX1" fmla="*/ 207461 w 520754"/>
                    <a:gd name="connsiteY1" fmla="*/ 94936 h 344170"/>
                    <a:gd name="connsiteX2" fmla="*/ 510947 w 520754"/>
                    <a:gd name="connsiteY2" fmla="*/ 476 h 344170"/>
                    <a:gd name="connsiteX3" fmla="*/ 399186 w 520754"/>
                    <a:gd name="connsiteY3" fmla="*/ 344170 h 344170"/>
                    <a:gd name="connsiteX4" fmla="*/ 0 w 520754"/>
                    <a:gd name="connsiteY4" fmla="*/ 339809 h 344170"/>
                    <a:gd name="connsiteX0" fmla="*/ 0 w 520754"/>
                    <a:gd name="connsiteY0" fmla="*/ 343885 h 344170"/>
                    <a:gd name="connsiteX1" fmla="*/ 207461 w 520754"/>
                    <a:gd name="connsiteY1" fmla="*/ 94936 h 344170"/>
                    <a:gd name="connsiteX2" fmla="*/ 510947 w 520754"/>
                    <a:gd name="connsiteY2" fmla="*/ 476 h 344170"/>
                    <a:gd name="connsiteX3" fmla="*/ 399186 w 520754"/>
                    <a:gd name="connsiteY3" fmla="*/ 344170 h 344170"/>
                    <a:gd name="connsiteX4" fmla="*/ 0 w 520754"/>
                    <a:gd name="connsiteY4" fmla="*/ 343885 h 344170"/>
                    <a:gd name="connsiteX0" fmla="*/ 0 w 510947"/>
                    <a:gd name="connsiteY0" fmla="*/ 343674 h 343959"/>
                    <a:gd name="connsiteX1" fmla="*/ 207461 w 510947"/>
                    <a:gd name="connsiteY1" fmla="*/ 94725 h 343959"/>
                    <a:gd name="connsiteX2" fmla="*/ 510947 w 510947"/>
                    <a:gd name="connsiteY2" fmla="*/ 265 h 343959"/>
                    <a:gd name="connsiteX3" fmla="*/ 399186 w 510947"/>
                    <a:gd name="connsiteY3" fmla="*/ 343959 h 343959"/>
                    <a:gd name="connsiteX4" fmla="*/ 0 w 510947"/>
                    <a:gd name="connsiteY4" fmla="*/ 343674 h 34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47" h="343959">
                      <a:moveTo>
                        <a:pt x="0" y="343674"/>
                      </a:moveTo>
                      <a:cubicBezTo>
                        <a:pt x="45641" y="258346"/>
                        <a:pt x="122303" y="151960"/>
                        <a:pt x="207461" y="94725"/>
                      </a:cubicBezTo>
                      <a:cubicBezTo>
                        <a:pt x="292619" y="37490"/>
                        <a:pt x="445066" y="-3704"/>
                        <a:pt x="510947" y="265"/>
                      </a:cubicBezTo>
                      <a:cubicBezTo>
                        <a:pt x="496483" y="47465"/>
                        <a:pt x="398977" y="343399"/>
                        <a:pt x="399186" y="343959"/>
                      </a:cubicBezTo>
                      <a:lnTo>
                        <a:pt x="0" y="343674"/>
                      </a:lnTo>
                      <a:close/>
                    </a:path>
                  </a:pathLst>
                </a:custGeom>
                <a:gradFill flip="none" rotWithShape="1">
                  <a:gsLst>
                    <a:gs pos="100000">
                      <a:srgbClr val="FF3300"/>
                    </a:gs>
                    <a:gs pos="100000">
                      <a:schemeClr val="accent6">
                        <a:lumMod val="75000"/>
                        <a:shade val="67500"/>
                        <a:satMod val="115000"/>
                      </a:schemeClr>
                    </a:gs>
                    <a:gs pos="100000">
                      <a:schemeClr val="accent6">
                        <a:lumMod val="75000"/>
                        <a:shade val="100000"/>
                        <a:satMod val="115000"/>
                      </a:schemeClr>
                    </a:gs>
                  </a:gsLst>
                  <a:path path="circle">
                    <a:fillToRect l="100000" t="100000"/>
                  </a:path>
                  <a:tileRect r="-100000" b="-10000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TextBox 57"/>
                <p:cNvSpPr txBox="1"/>
                <p:nvPr/>
              </p:nvSpPr>
              <p:spPr>
                <a:xfrm>
                  <a:off x="1610319" y="2139702"/>
                  <a:ext cx="535243" cy="496290"/>
                </a:xfrm>
                <a:prstGeom prst="rect">
                  <a:avLst/>
                </a:prstGeom>
                <a:noFill/>
              </p:spPr>
              <p:txBody>
                <a:bodyPr wrap="none" rtlCol="0">
                  <a:spAutoFit/>
                </a:bodyPr>
                <a:lstStyle/>
                <a:p>
                  <a:r>
                    <a:rPr lang="en-US" altLang="zh-CN" sz="3700" b="1" dirty="0">
                      <a:solidFill>
                        <a:schemeClr val="bg1"/>
                      </a:solidFill>
                      <a:latin typeface="Arial Unicode MS" pitchFamily="34" charset="-122"/>
                      <a:ea typeface="Arial Unicode MS" pitchFamily="34" charset="-122"/>
                      <a:cs typeface="Arial Unicode MS" pitchFamily="34" charset="-122"/>
                    </a:rPr>
                    <a:t>02</a:t>
                  </a:r>
                  <a:endParaRPr lang="zh-CN" altLang="en-US" sz="3700" b="1" dirty="0">
                    <a:solidFill>
                      <a:schemeClr val="bg1"/>
                    </a:solidFill>
                    <a:latin typeface="Arial Unicode MS" pitchFamily="34" charset="-122"/>
                    <a:ea typeface="Arial Unicode MS" pitchFamily="34" charset="-122"/>
                    <a:cs typeface="Arial Unicode MS" pitchFamily="34" charset="-122"/>
                  </a:endParaRPr>
                </a:p>
              </p:txBody>
            </p:sp>
          </p:grpSp>
          <p:grpSp>
            <p:nvGrpSpPr>
              <p:cNvPr id="33" name="组合 32"/>
              <p:cNvGrpSpPr/>
              <p:nvPr/>
            </p:nvGrpSpPr>
            <p:grpSpPr>
              <a:xfrm>
                <a:off x="1355467" y="1149704"/>
                <a:ext cx="1899022" cy="3176789"/>
                <a:chOff x="2023374" y="1788468"/>
                <a:chExt cx="1899022" cy="3176789"/>
              </a:xfrm>
            </p:grpSpPr>
            <p:grpSp>
              <p:nvGrpSpPr>
                <p:cNvPr id="40" name="组合 39"/>
                <p:cNvGrpSpPr/>
                <p:nvPr/>
              </p:nvGrpSpPr>
              <p:grpSpPr>
                <a:xfrm>
                  <a:off x="2023374" y="1788468"/>
                  <a:ext cx="1899022" cy="2482307"/>
                  <a:chOff x="1997760" y="2356351"/>
                  <a:chExt cx="1899022" cy="2482307"/>
                </a:xfrm>
              </p:grpSpPr>
              <p:grpSp>
                <p:nvGrpSpPr>
                  <p:cNvPr id="42" name="组合 41"/>
                  <p:cNvGrpSpPr/>
                  <p:nvPr/>
                </p:nvGrpSpPr>
                <p:grpSpPr>
                  <a:xfrm>
                    <a:off x="1997760" y="2356351"/>
                    <a:ext cx="1899022" cy="2482307"/>
                    <a:chOff x="3333038" y="1211888"/>
                    <a:chExt cx="1899022" cy="2482307"/>
                  </a:xfrm>
                </p:grpSpPr>
                <p:sp>
                  <p:nvSpPr>
                    <p:cNvPr id="53" name="矩形 52"/>
                    <p:cNvSpPr/>
                    <p:nvPr/>
                  </p:nvSpPr>
                  <p:spPr>
                    <a:xfrm>
                      <a:off x="3333038" y="1537970"/>
                      <a:ext cx="18000" cy="1584176"/>
                    </a:xfrm>
                    <a:prstGeom prst="rect">
                      <a:avLst/>
                    </a:prstGeom>
                    <a:gradFill>
                      <a:gsLst>
                        <a:gs pos="50000">
                          <a:schemeClr val="tx1">
                            <a:lumMod val="50000"/>
                            <a:lumOff val="50000"/>
                          </a:schemeClr>
                        </a:gs>
                        <a:gs pos="0">
                          <a:schemeClr val="bg1">
                            <a:alpha val="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3347864" y="1211888"/>
                      <a:ext cx="1872208" cy="2482307"/>
                    </a:xfrm>
                    <a:prstGeom prst="rect">
                      <a:avLst/>
                    </a:prstGeom>
                    <a:solidFill>
                      <a:schemeClr val="bg1">
                        <a:lumMod val="95000"/>
                      </a:schemeClr>
                    </a:solidFill>
                    <a:ln w="127">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214060" y="1537970"/>
                      <a:ext cx="18000" cy="1584176"/>
                    </a:xfrm>
                    <a:prstGeom prst="rect">
                      <a:avLst/>
                    </a:prstGeom>
                    <a:gradFill>
                      <a:gsLst>
                        <a:gs pos="50000">
                          <a:schemeClr val="tx1">
                            <a:lumMod val="50000"/>
                            <a:lumOff val="50000"/>
                          </a:schemeClr>
                        </a:gs>
                        <a:gs pos="0">
                          <a:schemeClr val="bg1">
                            <a:alpha val="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椭圆 42"/>
                  <p:cNvSpPr/>
                  <p:nvPr/>
                </p:nvSpPr>
                <p:spPr>
                  <a:xfrm rot="1800000">
                    <a:off x="2097289"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p:cNvSpPr/>
                  <p:nvPr/>
                </p:nvSpPr>
                <p:spPr>
                  <a:xfrm rot="1800000">
                    <a:off x="2271527"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rot="1800000">
                    <a:off x="2442646"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p:nvSpPr>
                <p:spPr>
                  <a:xfrm rot="1800000">
                    <a:off x="2616884"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rot="1800000">
                    <a:off x="2791122"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rot="1800000">
                    <a:off x="2965360"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p:cNvSpPr/>
                  <p:nvPr/>
                </p:nvSpPr>
                <p:spPr>
                  <a:xfrm rot="1800000">
                    <a:off x="3136479"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rot="1800000">
                    <a:off x="3310717"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rot="1800000">
                    <a:off x="3483618"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rot="1800000">
                    <a:off x="3657856" y="2417963"/>
                    <a:ext cx="127551" cy="127551"/>
                  </a:xfrm>
                  <a:prstGeom prst="ellipse">
                    <a:avLst/>
                  </a:prstGeom>
                  <a:gradFill>
                    <a:gsLst>
                      <a:gs pos="0">
                        <a:schemeClr val="bg1">
                          <a:lumMod val="75000"/>
                        </a:schemeClr>
                      </a:gs>
                      <a:gs pos="100000">
                        <a:schemeClr val="bg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1" name="矩形 40"/>
                <p:cNvSpPr/>
                <p:nvPr/>
              </p:nvSpPr>
              <p:spPr>
                <a:xfrm>
                  <a:off x="2037876" y="4270775"/>
                  <a:ext cx="1872208" cy="694482"/>
                </a:xfrm>
                <a:prstGeom prst="rect">
                  <a:avLst/>
                </a:prstGeom>
                <a:gradFill flip="none" rotWithShape="1">
                  <a:gsLst>
                    <a:gs pos="0">
                      <a:schemeClr val="bg1">
                        <a:lumMod val="95000"/>
                        <a:shade val="67500"/>
                        <a:satMod val="115000"/>
                      </a:schemeClr>
                    </a:gs>
                    <a:gs pos="100000">
                      <a:schemeClr val="bg1"/>
                    </a:gs>
                  </a:gsLst>
                  <a:lin ang="5400000" scaled="1"/>
                  <a:tileRect/>
                </a:gra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5" name="TextBox 24"/>
            <p:cNvSpPr txBox="1"/>
            <p:nvPr/>
          </p:nvSpPr>
          <p:spPr>
            <a:xfrm>
              <a:off x="2578118" y="2485107"/>
              <a:ext cx="2335493" cy="2585319"/>
            </a:xfrm>
            <a:prstGeom prst="rect">
              <a:avLst/>
            </a:prstGeom>
            <a:noFill/>
          </p:spPr>
          <p:txBody>
            <a:bodyPr wrap="square" lIns="121917" tIns="60958" rIns="121917" bIns="60958" rtlCol="0">
              <a:spAutoFit/>
            </a:bodyPr>
            <a:lstStyle/>
            <a:p>
              <a:pPr marL="342900" indent="-342900">
                <a:buFont typeface="Arial" pitchFamily="34" charset="0"/>
                <a:buChar char="•"/>
              </a:pPr>
              <a:r>
                <a:rPr lang="zh-CN" altLang="en-US" sz="1600" b="1" dirty="0" smtClean="0">
                  <a:latin typeface="仿宋" pitchFamily="49" charset="-122"/>
                  <a:ea typeface="仿宋" pitchFamily="49" charset="-122"/>
                </a:rPr>
                <a:t>课堂</a:t>
              </a:r>
              <a:r>
                <a:rPr lang="zh-CN" altLang="en-US" sz="1600" b="1" dirty="0">
                  <a:latin typeface="仿宋" pitchFamily="49" charset="-122"/>
                  <a:ea typeface="仿宋" pitchFamily="49" charset="-122"/>
                </a:rPr>
                <a:t>授课以多媒体电子课件（</a:t>
              </a:r>
              <a:r>
                <a:rPr lang="en-US" altLang="zh-CN" sz="1600" b="1" dirty="0">
                  <a:latin typeface="仿宋" pitchFamily="49" charset="-122"/>
                  <a:ea typeface="仿宋" pitchFamily="49" charset="-122"/>
                </a:rPr>
                <a:t>PPT</a:t>
              </a:r>
              <a:r>
                <a:rPr lang="zh-CN" altLang="en-US" sz="1600" b="1" dirty="0">
                  <a:latin typeface="仿宋" pitchFamily="49" charset="-122"/>
                  <a:ea typeface="仿宋" pitchFamily="49" charset="-122"/>
                </a:rPr>
                <a:t>电子教案）为主，配合使用黑板板书。充分利用多媒体的优势，用电子课件制作大量内容丰富的教案，在配以案例、习题等内容，以取得较好的教学效果。</a:t>
              </a:r>
            </a:p>
          </p:txBody>
        </p:sp>
        <p:sp>
          <p:nvSpPr>
            <p:cNvPr id="26" name="TextBox 25"/>
            <p:cNvSpPr txBox="1"/>
            <p:nvPr/>
          </p:nvSpPr>
          <p:spPr>
            <a:xfrm>
              <a:off x="4924586" y="3570851"/>
              <a:ext cx="2389370" cy="2092877"/>
            </a:xfrm>
            <a:prstGeom prst="rect">
              <a:avLst/>
            </a:prstGeom>
            <a:noFill/>
          </p:spPr>
          <p:txBody>
            <a:bodyPr wrap="square" lIns="121917" tIns="60958" rIns="121917" bIns="60958" rtlCol="0">
              <a:spAutoFit/>
            </a:bodyPr>
            <a:lstStyle>
              <a:defPPr>
                <a:defRPr lang="zh-CN"/>
              </a:defPPr>
              <a:lvl1pPr marL="342900" indent="-342900">
                <a:buFont typeface="Arial" pitchFamily="34" charset="0"/>
                <a:buChar char="•"/>
                <a:defRPr sz="1600" b="1">
                  <a:latin typeface="仿宋" pitchFamily="49" charset="-122"/>
                  <a:ea typeface="仿宋" pitchFamily="49" charset="-122"/>
                </a:defRPr>
              </a:lvl1pPr>
            </a:lstStyle>
            <a:p>
              <a:r>
                <a:rPr lang="zh-CN" altLang="en-US" dirty="0"/>
                <a:t>利用校园网、清华在线、多媒体一体化教室等资源优势，实现教学资源共享，布置作业，收缴作业。学生可以利用课下时间自主学习，开阔视野。</a:t>
              </a:r>
            </a:p>
          </p:txBody>
        </p:sp>
        <p:sp>
          <p:nvSpPr>
            <p:cNvPr id="28" name="TextBox 27"/>
            <p:cNvSpPr txBox="1"/>
            <p:nvPr/>
          </p:nvSpPr>
          <p:spPr>
            <a:xfrm>
              <a:off x="7485369" y="2381235"/>
              <a:ext cx="2141661" cy="3570204"/>
            </a:xfrm>
            <a:prstGeom prst="rect">
              <a:avLst/>
            </a:prstGeom>
            <a:noFill/>
          </p:spPr>
          <p:txBody>
            <a:bodyPr wrap="square" lIns="121917" tIns="60958" rIns="121917" bIns="60958" rtlCol="0">
              <a:spAutoFit/>
            </a:bodyPr>
            <a:lstStyle>
              <a:defPPr>
                <a:defRPr lang="zh-CN"/>
              </a:defPPr>
              <a:lvl1pPr marL="342900" indent="-342900">
                <a:buFont typeface="Arial" pitchFamily="34" charset="0"/>
                <a:buChar char="•"/>
                <a:defRPr sz="1600" b="1">
                  <a:latin typeface="仿宋" pitchFamily="49" charset="-122"/>
                  <a:ea typeface="仿宋" pitchFamily="49" charset="-122"/>
                </a:defRPr>
              </a:lvl1pPr>
            </a:lstStyle>
            <a:p>
              <a:r>
                <a:rPr lang="zh-CN" altLang="en-US" dirty="0" smtClean="0"/>
                <a:t>无论是教师还是学生，课上课下都离不开软件。在沟通课程中这一教学手段也极为突出。教师的任务布置和学生的成果汇报，几乎都离不开软件，软件应用能力也成为沟通课程成绩评价的组成部分。</a:t>
              </a:r>
              <a:endParaRPr lang="en-US" altLang="zh-CN" dirty="0"/>
            </a:p>
            <a:p>
              <a:endParaRPr lang="en-US" altLang="zh-CN" dirty="0"/>
            </a:p>
          </p:txBody>
        </p:sp>
      </p:grpSp>
      <p:sp>
        <p:nvSpPr>
          <p:cNvPr id="7" name="TextBox 6"/>
          <p:cNvSpPr txBox="1"/>
          <p:nvPr/>
        </p:nvSpPr>
        <p:spPr>
          <a:xfrm>
            <a:off x="4671398" y="1634138"/>
            <a:ext cx="2080756" cy="461665"/>
          </a:xfrm>
          <a:prstGeom prst="rect">
            <a:avLst/>
          </a:prstGeom>
          <a:noFill/>
        </p:spPr>
        <p:txBody>
          <a:bodyPr wrap="square" rtlCol="0">
            <a:spAutoFit/>
          </a:bodyPr>
          <a:lstStyle/>
          <a:p>
            <a:r>
              <a:rPr lang="zh-CN" altLang="en-US" sz="2400" b="1" dirty="0" smtClean="0">
                <a:solidFill>
                  <a:srgbClr val="0070C0"/>
                </a:solidFill>
                <a:latin typeface="黑体" pitchFamily="49" charset="-122"/>
                <a:ea typeface="黑体" pitchFamily="49" charset="-122"/>
              </a:rPr>
              <a:t>多媒体教学</a:t>
            </a:r>
            <a:endParaRPr lang="zh-CN" altLang="en-US" sz="2400" b="1" dirty="0">
              <a:solidFill>
                <a:srgbClr val="0070C0"/>
              </a:solidFill>
              <a:latin typeface="黑体" pitchFamily="49" charset="-122"/>
              <a:ea typeface="黑体" pitchFamily="49" charset="-122"/>
            </a:endParaRPr>
          </a:p>
        </p:txBody>
      </p:sp>
      <p:sp>
        <p:nvSpPr>
          <p:cNvPr id="8" name="TextBox 7"/>
          <p:cNvSpPr txBox="1"/>
          <p:nvPr/>
        </p:nvSpPr>
        <p:spPr>
          <a:xfrm>
            <a:off x="7048529" y="2754502"/>
            <a:ext cx="2149526" cy="461665"/>
          </a:xfrm>
          <a:prstGeom prst="rect">
            <a:avLst/>
          </a:prstGeom>
          <a:noFill/>
        </p:spPr>
        <p:txBody>
          <a:bodyPr wrap="square" rtlCol="0">
            <a:spAutoFit/>
          </a:bodyPr>
          <a:lstStyle>
            <a:defPPr>
              <a:defRPr lang="zh-CN"/>
            </a:defPPr>
            <a:lvl1pPr>
              <a:defRPr sz="2400" b="1">
                <a:solidFill>
                  <a:srgbClr val="0070C0"/>
                </a:solidFill>
                <a:latin typeface="黑体" pitchFamily="49" charset="-122"/>
                <a:ea typeface="黑体" pitchFamily="49" charset="-122"/>
              </a:defRPr>
            </a:lvl1pPr>
          </a:lstStyle>
          <a:p>
            <a:r>
              <a:rPr lang="zh-CN" altLang="en-US" dirty="0"/>
              <a:t>网络教学</a:t>
            </a:r>
          </a:p>
        </p:txBody>
      </p:sp>
      <p:sp>
        <p:nvSpPr>
          <p:cNvPr id="9" name="TextBox 8"/>
          <p:cNvSpPr txBox="1"/>
          <p:nvPr/>
        </p:nvSpPr>
        <p:spPr>
          <a:xfrm>
            <a:off x="9462446" y="1634138"/>
            <a:ext cx="2054489" cy="461665"/>
          </a:xfrm>
          <a:prstGeom prst="rect">
            <a:avLst/>
          </a:prstGeom>
          <a:noFill/>
        </p:spPr>
        <p:txBody>
          <a:bodyPr wrap="square" rtlCol="0">
            <a:spAutoFit/>
          </a:bodyPr>
          <a:lstStyle>
            <a:defPPr>
              <a:defRPr lang="zh-CN"/>
            </a:defPPr>
            <a:lvl1pPr>
              <a:defRPr sz="2400" b="1">
                <a:solidFill>
                  <a:srgbClr val="0070C0"/>
                </a:solidFill>
                <a:latin typeface="黑体" pitchFamily="49" charset="-122"/>
                <a:ea typeface="黑体" pitchFamily="49" charset="-122"/>
              </a:defRPr>
            </a:lvl1pPr>
          </a:lstStyle>
          <a:p>
            <a:r>
              <a:rPr lang="zh-CN" altLang="en-US" dirty="0" smtClean="0"/>
              <a:t>软件应用</a:t>
            </a:r>
            <a:r>
              <a:rPr lang="zh-CN" altLang="en-US" dirty="0"/>
              <a:t>教学</a:t>
            </a:r>
          </a:p>
        </p:txBody>
      </p:sp>
      <p:sp>
        <p:nvSpPr>
          <p:cNvPr id="101" name="圆角矩形 100">
            <a:hlinkClick r:id="rId3" action="ppaction://hlinksldjump"/>
          </p:cNvPr>
          <p:cNvSpPr/>
          <p:nvPr/>
        </p:nvSpPr>
        <p:spPr>
          <a:xfrm>
            <a:off x="9767767" y="5738972"/>
            <a:ext cx="1785937" cy="604337"/>
          </a:xfrm>
          <a:prstGeom prst="roundRect">
            <a:avLst/>
          </a:prstGeom>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rPr>
              <a:t>返回目录</a:t>
            </a:r>
            <a:endParaRPr lang="zh-CN" altLang="en-US" sz="2000" b="1" dirty="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endParaRPr>
          </a:p>
        </p:txBody>
      </p:sp>
    </p:spTree>
    <p:extLst>
      <p:ext uri="{BB962C8B-B14F-4D97-AF65-F5344CB8AC3E}">
        <p14:creationId xmlns:p14="http://schemas.microsoft.com/office/powerpoint/2010/main" xmlns="" val="31675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53225" y="1146273"/>
            <a:ext cx="5438775"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3" name="矩形 2"/>
          <p:cNvSpPr/>
          <p:nvPr/>
        </p:nvSpPr>
        <p:spPr>
          <a:xfrm>
            <a:off x="1357172" y="1032317"/>
            <a:ext cx="5750293" cy="923330"/>
          </a:xfrm>
          <a:prstGeom prst="rect">
            <a:avLst/>
          </a:prstGeom>
          <a:noFill/>
          <a:scene3d>
            <a:camera prst="orthographicFront">
              <a:rot lat="20999999" lon="0" rev="0"/>
            </a:camera>
            <a:lightRig rig="threePt" dir="t"/>
          </a:scene3d>
        </p:spPr>
        <p:txBody>
          <a:bodyPr vert="horz"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smtClean="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五、课程实践教学</a:t>
            </a:r>
            <a:endParaRPr lang="zh-CN" altLang="en-US" sz="5400" b="1" cap="all" spc="0"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日期占位符 5"/>
          <p:cNvSpPr>
            <a:spLocks noGrp="1"/>
          </p:cNvSpPr>
          <p:nvPr>
            <p:ph type="dt" sz="half" idx="10"/>
          </p:nvPr>
        </p:nvSpPr>
        <p:spPr/>
        <p:txBody>
          <a:bodyPr/>
          <a:lstStyle/>
          <a:p>
            <a:r>
              <a:rPr lang="en-US" altLang="zh-CN" dirty="0" smtClean="0"/>
              <a:t>2015</a:t>
            </a:r>
            <a:r>
              <a:rPr lang="zh-CN" altLang="en-US" dirty="0" smtClean="0"/>
              <a:t>年</a:t>
            </a:r>
            <a:r>
              <a:rPr lang="en-US" altLang="zh-CN" dirty="0" smtClean="0"/>
              <a:t>4</a:t>
            </a:r>
            <a:r>
              <a:rPr lang="zh-CN" altLang="en-US" dirty="0" smtClean="0"/>
              <a:t>月</a:t>
            </a:r>
            <a:endParaRPr lang="zh-CN" altLang="en-US" dirty="0"/>
          </a:p>
        </p:txBody>
      </p:sp>
      <p:sp>
        <p:nvSpPr>
          <p:cNvPr id="7" name="页脚占位符 6"/>
          <p:cNvSpPr>
            <a:spLocks noGrp="1"/>
          </p:cNvSpPr>
          <p:nvPr>
            <p:ph type="ftr" sz="quarter" idx="11"/>
          </p:nvPr>
        </p:nvSpPr>
        <p:spPr/>
        <p:txBody>
          <a:bodyPr/>
          <a:lstStyle/>
          <a:p>
            <a:r>
              <a:rPr lang="zh-CN" altLang="en-US" dirty="0" smtClean="0"/>
              <a:t>交流沟通课程开发设计与实施</a:t>
            </a:r>
            <a:endParaRPr lang="zh-CN" altLang="en-US" dirty="0"/>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26</a:t>
            </a:fld>
            <a:endParaRPr lang="zh-CN" altLang="en-US" dirty="0"/>
          </a:p>
        </p:txBody>
      </p:sp>
      <p:grpSp>
        <p:nvGrpSpPr>
          <p:cNvPr id="41" name="组合 40"/>
          <p:cNvGrpSpPr/>
          <p:nvPr/>
        </p:nvGrpSpPr>
        <p:grpSpPr>
          <a:xfrm>
            <a:off x="1943374" y="2438370"/>
            <a:ext cx="5002534" cy="805364"/>
            <a:chOff x="2086236" y="848671"/>
            <a:chExt cx="4176920" cy="504056"/>
          </a:xfrm>
        </p:grpSpPr>
        <p:sp>
          <p:nvSpPr>
            <p:cNvPr id="67" name="六边形 6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a:latin typeface="Calibri"/>
                  <a:ea typeface="微软雅黑" pitchFamily="34" charset="-122"/>
                </a:rPr>
                <a:t>5</a:t>
              </a:r>
              <a:r>
                <a:rPr lang="en-US" altLang="zh-CN" sz="2400" b="1" kern="0" noProof="0" dirty="0" smtClean="0">
                  <a:latin typeface="Calibri"/>
                  <a:ea typeface="微软雅黑" pitchFamily="34" charset="-122"/>
                </a:rPr>
                <a:t>-1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a:off x="2662300" y="1347614"/>
              <a:ext cx="3600856" cy="5113"/>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071995" y="894919"/>
              <a:ext cx="2602477" cy="3274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noProof="0" dirty="0" smtClean="0">
                  <a:solidFill>
                    <a:prstClr val="black"/>
                  </a:solidFill>
                  <a:latin typeface="微软雅黑" pitchFamily="34" charset="-122"/>
                  <a:ea typeface="微软雅黑" pitchFamily="34" charset="-122"/>
                  <a:cs typeface="+mj-cs"/>
                </a:rPr>
                <a:t>实践教学条件</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74" name="组合 73"/>
          <p:cNvGrpSpPr/>
          <p:nvPr/>
        </p:nvGrpSpPr>
        <p:grpSpPr>
          <a:xfrm>
            <a:off x="1913846" y="3613716"/>
            <a:ext cx="6201115" cy="779741"/>
            <a:chOff x="2086236" y="848671"/>
            <a:chExt cx="4847983" cy="504056"/>
          </a:xfrm>
        </p:grpSpPr>
        <p:sp>
          <p:nvSpPr>
            <p:cNvPr id="75" name="六边形 74"/>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a:latin typeface="Calibri"/>
                  <a:ea typeface="微软雅黑" pitchFamily="34" charset="-122"/>
                </a:rPr>
                <a:t>5</a:t>
              </a:r>
              <a:r>
                <a:rPr lang="en-US" altLang="zh-CN" sz="2400" b="1" kern="0" noProof="0" dirty="0" smtClean="0">
                  <a:latin typeface="Calibri"/>
                  <a:ea typeface="微软雅黑" pitchFamily="34" charset="-122"/>
                </a:rPr>
                <a:t>-2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76" name="直接箭头连接符 75"/>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77" name="TextBox 76"/>
            <p:cNvSpPr txBox="1"/>
            <p:nvPr/>
          </p:nvSpPr>
          <p:spPr>
            <a:xfrm>
              <a:off x="3013682" y="936054"/>
              <a:ext cx="3920537" cy="3382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实践教学内容</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grpSp>
        <p:nvGrpSpPr>
          <p:cNvPr id="26" name="组合 25"/>
          <p:cNvGrpSpPr/>
          <p:nvPr/>
        </p:nvGrpSpPr>
        <p:grpSpPr>
          <a:xfrm>
            <a:off x="1913846" y="4766378"/>
            <a:ext cx="6201115" cy="787756"/>
            <a:chOff x="2086236" y="848671"/>
            <a:chExt cx="4847983" cy="509237"/>
          </a:xfrm>
        </p:grpSpPr>
        <p:sp>
          <p:nvSpPr>
            <p:cNvPr id="27" name="六边形 2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smtClean="0">
                  <a:latin typeface="Calibri"/>
                  <a:ea typeface="微软雅黑" pitchFamily="34" charset="-122"/>
                </a:rPr>
                <a:t>5</a:t>
              </a:r>
              <a:r>
                <a:rPr lang="en-US" altLang="zh-CN" sz="2400" b="1" kern="0" noProof="0" dirty="0" smtClean="0">
                  <a:latin typeface="Calibri"/>
                  <a:ea typeface="微软雅黑" pitchFamily="34" charset="-122"/>
                </a:rPr>
                <a:t>-3</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28" name="直接箭头连接符 27"/>
            <p:cNvCxnSpPr/>
            <p:nvPr/>
          </p:nvCxnSpPr>
          <p:spPr>
            <a:xfrm>
              <a:off x="2662300" y="1347614"/>
              <a:ext cx="4079125" cy="10294"/>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31" name="TextBox 30"/>
            <p:cNvSpPr txBox="1"/>
            <p:nvPr/>
          </p:nvSpPr>
          <p:spPr>
            <a:xfrm>
              <a:off x="3013682" y="936054"/>
              <a:ext cx="3920537" cy="3382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课程实训任务的整体设计思路</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spTree>
    <p:extLst>
      <p:ext uri="{BB962C8B-B14F-4D97-AF65-F5344CB8AC3E}">
        <p14:creationId xmlns:p14="http://schemas.microsoft.com/office/powerpoint/2010/main" xmlns="" val="1794876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a:off x="334447" y="1803753"/>
            <a:ext cx="4194692" cy="640811"/>
            <a:chOff x="1201657" y="-409099"/>
            <a:chExt cx="4343167" cy="504056"/>
          </a:xfrm>
        </p:grpSpPr>
        <p:sp>
          <p:nvSpPr>
            <p:cNvPr id="32" name="六边形 31"/>
            <p:cNvSpPr/>
            <p:nvPr/>
          </p:nvSpPr>
          <p:spPr>
            <a:xfrm>
              <a:off x="1201657" y="-409099"/>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5-1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34" name="直接箭头连接符 33"/>
            <p:cNvCxnSpPr/>
            <p:nvPr/>
          </p:nvCxnSpPr>
          <p:spPr>
            <a:xfrm>
              <a:off x="2122956" y="84030"/>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37" name="TextBox 36"/>
            <p:cNvSpPr txBox="1"/>
            <p:nvPr/>
          </p:nvSpPr>
          <p:spPr>
            <a:xfrm>
              <a:off x="2233630" y="-362851"/>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noProof="0" dirty="0" smtClean="0">
                  <a:solidFill>
                    <a:srgbClr val="7030A0"/>
                  </a:solidFill>
                  <a:latin typeface="方正小标宋简体" pitchFamily="2" charset="-122"/>
                  <a:ea typeface="方正小标宋简体" pitchFamily="2" charset="-122"/>
                  <a:cs typeface="+mj-cs"/>
                </a:rPr>
                <a:t>实践教学条件</a:t>
              </a:r>
              <a:endParaRPr kumimoji="0" lang="zh-CN" altLang="en-US" sz="2800" b="1" i="0" u="none" strike="noStrike" kern="0" cap="none" spc="0" normalizeH="0" baseline="0" noProof="0" dirty="0" smtClean="0">
                <a:ln>
                  <a:noFill/>
                </a:ln>
                <a:solidFill>
                  <a:srgbClr val="7030A0"/>
                </a:solidFill>
                <a:effectLst/>
                <a:uLnTx/>
                <a:uFillTx/>
                <a:latin typeface="方正小标宋简体" pitchFamily="2" charset="-122"/>
                <a:ea typeface="方正小标宋简体" pitchFamily="2" charset="-122"/>
                <a:cs typeface="+mj-cs"/>
              </a:endParaRPr>
            </a:p>
          </p:txBody>
        </p:sp>
      </p:grpSp>
      <p:grpSp>
        <p:nvGrpSpPr>
          <p:cNvPr id="6" name="组合 5"/>
          <p:cNvGrpSpPr/>
          <p:nvPr/>
        </p:nvGrpSpPr>
        <p:grpSpPr>
          <a:xfrm>
            <a:off x="3479885" y="1251765"/>
            <a:ext cx="7672386" cy="4599437"/>
            <a:chOff x="257176" y="1138861"/>
            <a:chExt cx="7672386" cy="5144309"/>
          </a:xfrm>
        </p:grpSpPr>
        <p:sp>
          <p:nvSpPr>
            <p:cNvPr id="46" name="任意多边形 45"/>
            <p:cNvSpPr/>
            <p:nvPr/>
          </p:nvSpPr>
          <p:spPr>
            <a:xfrm flipV="1">
              <a:off x="2712185" y="4215517"/>
              <a:ext cx="1546061" cy="140427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65000"/>
                  <a:lumOff val="35000"/>
                  <a:alpha val="50000"/>
                </a:schemeClr>
              </a:solidFill>
              <a:headEnd type="oval"/>
              <a:tailEnd type="oval"/>
            </a:ln>
            <a:effectLst>
              <a:outerShdw blurRad="50800" dist="25400" dir="2700000" algn="tl" rotWithShape="0">
                <a:prstClr val="black">
                  <a:alpha val="50000"/>
                </a:prstClr>
              </a:outerShdw>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38" name="任意多边形 37"/>
            <p:cNvSpPr/>
            <p:nvPr/>
          </p:nvSpPr>
          <p:spPr>
            <a:xfrm flipV="1">
              <a:off x="3312187" y="3767698"/>
              <a:ext cx="946060" cy="671726"/>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65000"/>
                  <a:lumOff val="35000"/>
                  <a:alpha val="50000"/>
                </a:schemeClr>
              </a:solidFill>
              <a:headEnd type="oval"/>
              <a:tailEnd type="oval"/>
            </a:ln>
            <a:effectLst>
              <a:outerShdw blurRad="50800" dist="25400" dir="2700000" algn="tl" rotWithShape="0">
                <a:prstClr val="black">
                  <a:alpha val="50000"/>
                </a:prstClr>
              </a:outerShdw>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43" name="任意多边形 42"/>
            <p:cNvSpPr/>
            <p:nvPr/>
          </p:nvSpPr>
          <p:spPr>
            <a:xfrm>
              <a:off x="3483586" y="3038984"/>
              <a:ext cx="782724" cy="4332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65000"/>
                  <a:lumOff val="35000"/>
                  <a:alpha val="50000"/>
                </a:schemeClr>
              </a:solidFill>
              <a:headEnd type="oval"/>
              <a:tailEnd type="oval"/>
            </a:ln>
            <a:effectLst>
              <a:outerShdw blurRad="50800" dist="25400" dir="2700000" algn="tl" rotWithShape="0">
                <a:prstClr val="black">
                  <a:alpha val="50000"/>
                </a:prstClr>
              </a:outerShdw>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grpSp>
          <p:nvGrpSpPr>
            <p:cNvPr id="5" name="组合 4"/>
            <p:cNvGrpSpPr/>
            <p:nvPr/>
          </p:nvGrpSpPr>
          <p:grpSpPr>
            <a:xfrm>
              <a:off x="257176" y="1138861"/>
              <a:ext cx="7672386" cy="5144309"/>
              <a:chOff x="257176" y="1138861"/>
              <a:chExt cx="7672386" cy="5144309"/>
            </a:xfrm>
          </p:grpSpPr>
          <p:sp>
            <p:nvSpPr>
              <p:cNvPr id="35" name="任意多边形 34"/>
              <p:cNvSpPr/>
              <p:nvPr/>
            </p:nvSpPr>
            <p:spPr>
              <a:xfrm>
                <a:off x="2712185" y="1891992"/>
                <a:ext cx="1546062" cy="114699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65000"/>
                    <a:lumOff val="35000"/>
                    <a:alpha val="50000"/>
                  </a:schemeClr>
                </a:solidFill>
                <a:headEnd type="oval"/>
                <a:tailEnd type="oval"/>
              </a:ln>
              <a:effectLst>
                <a:outerShdw blurRad="50800" dist="25400" dir="2700000" algn="tl" rotWithShape="0">
                  <a:prstClr val="black">
                    <a:alpha val="50000"/>
                  </a:prstClr>
                </a:outerShdw>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30" name="五边形 29"/>
              <p:cNvSpPr/>
              <p:nvPr/>
            </p:nvSpPr>
            <p:spPr bwMode="auto">
              <a:xfrm>
                <a:off x="4266309" y="1138861"/>
                <a:ext cx="3506091" cy="1089744"/>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3080" name="TextBox 22"/>
              <p:cNvSpPr txBox="1">
                <a:spLocks noChangeArrowheads="1"/>
              </p:cNvSpPr>
              <p:nvPr/>
            </p:nvSpPr>
            <p:spPr bwMode="auto">
              <a:xfrm>
                <a:off x="4440637" y="1512067"/>
                <a:ext cx="282096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defRPr sz="3200" b="1">
                    <a:solidFill>
                      <a:schemeClr val="accent5">
                        <a:lumMod val="75000"/>
                      </a:schemeClr>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dirty="0" smtClean="0">
                    <a:solidFill>
                      <a:schemeClr val="tx1"/>
                    </a:solidFill>
                  </a:rPr>
                  <a:t>1</a:t>
                </a:r>
                <a:r>
                  <a:rPr lang="en-US" altLang="zh-CN" dirty="0">
                    <a:solidFill>
                      <a:schemeClr val="tx1"/>
                    </a:solidFill>
                  </a:rPr>
                  <a:t>.</a:t>
                </a:r>
                <a:r>
                  <a:rPr lang="zh-CN" altLang="en-US" dirty="0">
                    <a:solidFill>
                      <a:schemeClr val="tx1"/>
                    </a:solidFill>
                  </a:rPr>
                  <a:t>课堂实</a:t>
                </a:r>
                <a:r>
                  <a:rPr lang="zh-CN" altLang="en-US" dirty="0" smtClean="0">
                    <a:solidFill>
                      <a:schemeClr val="tx1"/>
                    </a:solidFill>
                  </a:rPr>
                  <a:t>训</a:t>
                </a:r>
                <a:endParaRPr lang="en-US" altLang="zh-CN" dirty="0">
                  <a:solidFill>
                    <a:schemeClr val="tx1"/>
                  </a:solidFill>
                </a:endParaRPr>
              </a:p>
            </p:txBody>
          </p:sp>
          <p:sp>
            <p:nvSpPr>
              <p:cNvPr id="33" name="五边形 32"/>
              <p:cNvSpPr/>
              <p:nvPr/>
            </p:nvSpPr>
            <p:spPr bwMode="auto">
              <a:xfrm>
                <a:off x="4258246" y="2654832"/>
                <a:ext cx="3514154" cy="1112866"/>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3082" name="TextBox 22"/>
              <p:cNvSpPr txBox="1">
                <a:spLocks noChangeArrowheads="1"/>
              </p:cNvSpPr>
              <p:nvPr/>
            </p:nvSpPr>
            <p:spPr bwMode="auto">
              <a:xfrm>
                <a:off x="4429647" y="2979665"/>
                <a:ext cx="282096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3200" b="1" dirty="0" smtClean="0">
                    <a:latin typeface="微软雅黑" pitchFamily="34" charset="-122"/>
                    <a:ea typeface="微软雅黑" pitchFamily="34" charset="-122"/>
                  </a:rPr>
                  <a:t>2.</a:t>
                </a:r>
                <a:r>
                  <a:rPr lang="zh-CN" altLang="en-US" sz="3200" b="1" dirty="0" smtClean="0">
                    <a:latin typeface="微软雅黑" pitchFamily="34" charset="-122"/>
                    <a:ea typeface="微软雅黑" pitchFamily="34" charset="-122"/>
                  </a:rPr>
                  <a:t>形体室实训</a:t>
                </a:r>
                <a:endParaRPr lang="zh-CN" altLang="en-US" sz="3200" b="1" dirty="0">
                  <a:latin typeface="微软雅黑" pitchFamily="34" charset="-122"/>
                  <a:ea typeface="微软雅黑" pitchFamily="34" charset="-122"/>
                </a:endParaRPr>
              </a:p>
            </p:txBody>
          </p:sp>
          <p:sp>
            <p:nvSpPr>
              <p:cNvPr id="36" name="五边形 35"/>
              <p:cNvSpPr/>
              <p:nvPr/>
            </p:nvSpPr>
            <p:spPr bwMode="auto">
              <a:xfrm>
                <a:off x="4258246" y="5238508"/>
                <a:ext cx="3671316" cy="1044662"/>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26" name="Oval 93"/>
              <p:cNvSpPr>
                <a:spLocks noChangeAspect="1" noChangeArrowheads="1"/>
              </p:cNvSpPr>
              <p:nvPr/>
            </p:nvSpPr>
            <p:spPr bwMode="auto">
              <a:xfrm>
                <a:off x="257176" y="2272746"/>
                <a:ext cx="3400324" cy="2398979"/>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perspectiveRight"/>
                <a:lightRig rig="flat" dir="t"/>
              </a:scene3d>
              <a:sp3d extrusionH="177800" contourW="19050">
                <a:bevelT w="101600" prst="convex"/>
                <a:bevelB w="0" h="2540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zh-CN" altLang="en-US" sz="2800" b="1" dirty="0" smtClean="0">
                    <a:solidFill>
                      <a:schemeClr val="bg1"/>
                    </a:solidFill>
                    <a:latin typeface="微软雅黑" pitchFamily="34" charset="-122"/>
                    <a:ea typeface="微软雅黑" pitchFamily="34" charset="-122"/>
                  </a:rPr>
                  <a:t>实践教学条件</a:t>
                </a:r>
                <a:endParaRPr lang="zh-CN" altLang="en-US" sz="2800" b="1" dirty="0">
                  <a:solidFill>
                    <a:schemeClr val="bg1"/>
                  </a:solidFill>
                  <a:latin typeface="微软雅黑" pitchFamily="34" charset="-122"/>
                  <a:ea typeface="微软雅黑" pitchFamily="34" charset="-122"/>
                </a:endParaRPr>
              </a:p>
            </p:txBody>
          </p:sp>
          <p:sp>
            <p:nvSpPr>
              <p:cNvPr id="29" name="TextBox 22"/>
              <p:cNvSpPr txBox="1">
                <a:spLocks noChangeArrowheads="1"/>
              </p:cNvSpPr>
              <p:nvPr/>
            </p:nvSpPr>
            <p:spPr bwMode="auto">
              <a:xfrm>
                <a:off x="4429645" y="5468451"/>
                <a:ext cx="349991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3200" b="1" dirty="0" smtClean="0">
                    <a:latin typeface="微软雅黑" pitchFamily="34" charset="-122"/>
                    <a:ea typeface="微软雅黑" pitchFamily="34" charset="-122"/>
                  </a:rPr>
                  <a:t>4.</a:t>
                </a:r>
                <a:r>
                  <a:rPr lang="zh-CN" altLang="en-US" sz="3200" b="1" dirty="0">
                    <a:latin typeface="微软雅黑" pitchFamily="34" charset="-122"/>
                    <a:ea typeface="微软雅黑" pitchFamily="34" charset="-122"/>
                  </a:rPr>
                  <a:t>顶岗</a:t>
                </a:r>
                <a:r>
                  <a:rPr lang="zh-CN" altLang="en-US" sz="3200" b="1" dirty="0" smtClean="0">
                    <a:latin typeface="微软雅黑" pitchFamily="34" charset="-122"/>
                    <a:ea typeface="微软雅黑" pitchFamily="34" charset="-122"/>
                  </a:rPr>
                  <a:t>实训</a:t>
                </a:r>
                <a:endParaRPr lang="zh-CN" altLang="en-US" sz="3200" b="1" dirty="0">
                  <a:latin typeface="微软雅黑" pitchFamily="34" charset="-122"/>
                  <a:ea typeface="微软雅黑" pitchFamily="34" charset="-122"/>
                </a:endParaRPr>
              </a:p>
            </p:txBody>
          </p:sp>
          <p:sp>
            <p:nvSpPr>
              <p:cNvPr id="41" name="五边形 40"/>
              <p:cNvSpPr/>
              <p:nvPr/>
            </p:nvSpPr>
            <p:spPr bwMode="auto">
              <a:xfrm>
                <a:off x="4219013" y="3920098"/>
                <a:ext cx="3553387" cy="1112866"/>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47" name="TextBox 22"/>
              <p:cNvSpPr txBox="1">
                <a:spLocks noChangeArrowheads="1"/>
              </p:cNvSpPr>
              <p:nvPr/>
            </p:nvSpPr>
            <p:spPr bwMode="auto">
              <a:xfrm>
                <a:off x="4440637" y="4196137"/>
                <a:ext cx="282096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3200" b="1" dirty="0">
                    <a:latin typeface="微软雅黑" pitchFamily="34" charset="-122"/>
                    <a:ea typeface="微软雅黑" pitchFamily="34" charset="-122"/>
                  </a:rPr>
                  <a:t>3</a:t>
                </a:r>
                <a:r>
                  <a:rPr lang="en-US" altLang="zh-CN" sz="3200" b="1" dirty="0" smtClean="0">
                    <a:latin typeface="微软雅黑" pitchFamily="34" charset="-122"/>
                    <a:ea typeface="微软雅黑" pitchFamily="34" charset="-122"/>
                  </a:rPr>
                  <a:t>.</a:t>
                </a:r>
                <a:r>
                  <a:rPr lang="zh-CN" altLang="en-US" sz="3200" b="1" dirty="0" smtClean="0">
                    <a:latin typeface="微软雅黑" pitchFamily="34" charset="-122"/>
                    <a:ea typeface="微软雅黑" pitchFamily="34" charset="-122"/>
                  </a:rPr>
                  <a:t>室外实训</a:t>
                </a:r>
                <a:endParaRPr lang="zh-CN" altLang="en-US" sz="3200" b="1" dirty="0">
                  <a:latin typeface="微软雅黑" pitchFamily="34" charset="-122"/>
                  <a:ea typeface="微软雅黑" pitchFamily="34" charset="-122"/>
                </a:endParaRPr>
              </a:p>
            </p:txBody>
          </p:sp>
        </p:grpSp>
      </p:grpSp>
      <p:grpSp>
        <p:nvGrpSpPr>
          <p:cNvPr id="42" name="组合 41"/>
          <p:cNvGrpSpPr/>
          <p:nvPr/>
        </p:nvGrpSpPr>
        <p:grpSpPr>
          <a:xfrm>
            <a:off x="-38100" y="0"/>
            <a:ext cx="12230100" cy="642939"/>
            <a:chOff x="-57150" y="0"/>
            <a:chExt cx="12230100" cy="642939"/>
          </a:xfrm>
        </p:grpSpPr>
        <p:sp>
          <p:nvSpPr>
            <p:cNvPr id="44" name="矩形 43"/>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sp>
        <p:nvSpPr>
          <p:cNvPr id="48" name="矩形 47"/>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日期占位符 5"/>
          <p:cNvSpPr txBox="1">
            <a:spLocks/>
          </p:cNvSpPr>
          <p:nvPr/>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t>2015</a:t>
            </a:r>
            <a:r>
              <a:rPr lang="zh-CN" altLang="en-US" b="1" dirty="0" smtClean="0"/>
              <a:t>年</a:t>
            </a:r>
            <a:r>
              <a:rPr lang="en-US" altLang="zh-CN" b="1" dirty="0" smtClean="0"/>
              <a:t>4</a:t>
            </a:r>
            <a:r>
              <a:rPr lang="zh-CN" altLang="en-US" b="1" dirty="0" smtClean="0"/>
              <a:t>月</a:t>
            </a:r>
            <a:endParaRPr lang="zh-CN" altLang="en-US" b="1" dirty="0"/>
          </a:p>
        </p:txBody>
      </p:sp>
      <p:sp>
        <p:nvSpPr>
          <p:cNvPr id="50" name="页脚占位符 6"/>
          <p:cNvSpPr txBox="1">
            <a:spLocks/>
          </p:cNvSpPr>
          <p:nvPr/>
        </p:nvSpPr>
        <p:spPr>
          <a:xfrm>
            <a:off x="4038600" y="6356350"/>
            <a:ext cx="411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smtClean="0"/>
              <a:t>交流沟通课程开发设计与实施</a:t>
            </a:r>
            <a:endParaRPr lang="zh-CN" altLang="en-US" sz="1600" b="1" dirty="0"/>
          </a:p>
        </p:txBody>
      </p:sp>
      <p:sp>
        <p:nvSpPr>
          <p:cNvPr id="51" name="灯片编号占位符 7"/>
          <p:cNvSpPr txBox="1">
            <a:spLocks/>
          </p:cNvSpPr>
          <p:nvPr/>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7BAE3DD-1438-497B-AF1D-B715E7EF5264}" type="slidenum">
              <a:rPr lang="zh-CN" altLang="en-US" b="1" smtClean="0"/>
              <a:pPr algn="r"/>
              <a:t>27</a:t>
            </a:fld>
            <a:endParaRPr lang="zh-CN" altLang="en-US" b="1" dirty="0"/>
          </a:p>
        </p:txBody>
      </p:sp>
    </p:spTree>
    <p:extLst>
      <p:ext uri="{BB962C8B-B14F-4D97-AF65-F5344CB8AC3E}">
        <p14:creationId xmlns:p14="http://schemas.microsoft.com/office/powerpoint/2010/main" xmlns="" val="151779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3" name="矩形 2"/>
          <p:cNvSpPr/>
          <p:nvPr/>
        </p:nvSpPr>
        <p:spPr>
          <a:xfrm>
            <a:off x="952803" y="786096"/>
            <a:ext cx="5330305" cy="707886"/>
          </a:xfrm>
          <a:prstGeom prst="rect">
            <a:avLst/>
          </a:prstGeom>
          <a:noFill/>
          <a:scene3d>
            <a:camera prst="orthographicFront">
              <a:rot lat="20999999" lon="0" rev="0"/>
            </a:camera>
            <a:lightRig rig="threePt" dir="t"/>
          </a:scene3d>
        </p:spPr>
        <p:txBody>
          <a:bodyPr vert="horz"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40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方正小标宋简体" pitchFamily="2" charset="-122"/>
                <a:ea typeface="方正小标宋简体" pitchFamily="2" charset="-122"/>
              </a:rPr>
              <a:t>课程实践教学部分图片</a:t>
            </a:r>
            <a:endParaRPr lang="zh-CN" altLang="en-US" sz="40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方正小标宋简体" pitchFamily="2" charset="-122"/>
              <a:ea typeface="方正小标宋简体" pitchFamily="2" charset="-122"/>
            </a:endParaRPr>
          </a:p>
        </p:txBody>
      </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28</a:t>
            </a:fld>
            <a:endParaRPr lang="zh-CN" altLang="en-US"/>
          </a:p>
        </p:txBody>
      </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pic>
        <p:nvPicPr>
          <p:cNvPr id="32" name="Picture 2" descr="IMG_20140704_1420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2982" y="1545617"/>
            <a:ext cx="1923896" cy="2194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697233" y="1185953"/>
            <a:ext cx="2975653" cy="2334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54342" y="1694037"/>
            <a:ext cx="3356920" cy="2171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21780" y="3292513"/>
            <a:ext cx="2750905" cy="2807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图片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5400000">
            <a:off x="1990173" y="2874238"/>
            <a:ext cx="3387621" cy="2540716"/>
          </a:xfrm>
          <a:prstGeom prst="rect">
            <a:avLst/>
          </a:prstGeom>
        </p:spPr>
      </p:pic>
      <p:sp>
        <p:nvSpPr>
          <p:cNvPr id="4" name="TextBox 3"/>
          <p:cNvSpPr txBox="1"/>
          <p:nvPr/>
        </p:nvSpPr>
        <p:spPr>
          <a:xfrm>
            <a:off x="642938" y="4144596"/>
            <a:ext cx="1300436" cy="369332"/>
          </a:xfrm>
          <a:prstGeom prst="rect">
            <a:avLst/>
          </a:prstGeom>
          <a:noFill/>
        </p:spPr>
        <p:txBody>
          <a:bodyPr wrap="square" rtlCol="0">
            <a:spAutoFit/>
          </a:bodyPr>
          <a:lstStyle/>
          <a:p>
            <a:r>
              <a:rPr lang="zh-CN" altLang="en-US" b="1" dirty="0" smtClean="0"/>
              <a:t>课堂实训</a:t>
            </a:r>
            <a:endParaRPr lang="zh-CN" altLang="en-US" b="1" dirty="0"/>
          </a:p>
        </p:txBody>
      </p:sp>
      <p:sp>
        <p:nvSpPr>
          <p:cNvPr id="5" name="TextBox 4"/>
          <p:cNvSpPr txBox="1"/>
          <p:nvPr/>
        </p:nvSpPr>
        <p:spPr>
          <a:xfrm>
            <a:off x="5126001" y="4003587"/>
            <a:ext cx="1678460" cy="369332"/>
          </a:xfrm>
          <a:prstGeom prst="rect">
            <a:avLst/>
          </a:prstGeom>
          <a:noFill/>
        </p:spPr>
        <p:txBody>
          <a:bodyPr wrap="square" rtlCol="0">
            <a:spAutoFit/>
          </a:bodyPr>
          <a:lstStyle/>
          <a:p>
            <a:r>
              <a:rPr lang="zh-CN" altLang="en-US" b="1" dirty="0" smtClean="0"/>
              <a:t>形体室实训</a:t>
            </a:r>
            <a:endParaRPr lang="zh-CN" altLang="en-US" b="1" dirty="0"/>
          </a:p>
        </p:txBody>
      </p:sp>
      <p:sp>
        <p:nvSpPr>
          <p:cNvPr id="9" name="TextBox 8"/>
          <p:cNvSpPr txBox="1"/>
          <p:nvPr/>
        </p:nvSpPr>
        <p:spPr>
          <a:xfrm>
            <a:off x="9486900" y="786096"/>
            <a:ext cx="1857375" cy="369332"/>
          </a:xfrm>
          <a:prstGeom prst="rect">
            <a:avLst/>
          </a:prstGeom>
          <a:noFill/>
        </p:spPr>
        <p:txBody>
          <a:bodyPr wrap="square" rtlCol="0">
            <a:spAutoFit/>
          </a:bodyPr>
          <a:lstStyle/>
          <a:p>
            <a:r>
              <a:rPr lang="zh-CN" altLang="en-US" b="1" dirty="0" smtClean="0"/>
              <a:t>企业顶岗实训</a:t>
            </a:r>
            <a:endParaRPr lang="zh-CN" altLang="en-US" b="1" dirty="0"/>
          </a:p>
        </p:txBody>
      </p:sp>
      <p:sp>
        <p:nvSpPr>
          <p:cNvPr id="10" name="TextBox 9"/>
          <p:cNvSpPr txBox="1"/>
          <p:nvPr/>
        </p:nvSpPr>
        <p:spPr>
          <a:xfrm>
            <a:off x="10185059" y="5214938"/>
            <a:ext cx="1873591" cy="369332"/>
          </a:xfrm>
          <a:prstGeom prst="rect">
            <a:avLst/>
          </a:prstGeom>
          <a:noFill/>
        </p:spPr>
        <p:txBody>
          <a:bodyPr wrap="square" rtlCol="0">
            <a:spAutoFit/>
          </a:bodyPr>
          <a:lstStyle/>
          <a:p>
            <a:r>
              <a:rPr lang="zh-CN" altLang="en-US" b="1" dirty="0" smtClean="0"/>
              <a:t>室外实训</a:t>
            </a:r>
            <a:endParaRPr lang="zh-CN" altLang="en-US" b="1" dirty="0"/>
          </a:p>
        </p:txBody>
      </p:sp>
    </p:spTree>
    <p:extLst>
      <p:ext uri="{BB962C8B-B14F-4D97-AF65-F5344CB8AC3E}">
        <p14:creationId xmlns:p14="http://schemas.microsoft.com/office/powerpoint/2010/main" xmlns="" val="2793003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3144204" y="1493982"/>
            <a:ext cx="1788793" cy="1812637"/>
            <a:chOff x="3208022" y="1493982"/>
            <a:chExt cx="1788793" cy="1812637"/>
          </a:xfrm>
        </p:grpSpPr>
        <p:sp>
          <p:nvSpPr>
            <p:cNvPr id="29" name="文本框 28"/>
            <p:cNvSpPr txBox="1"/>
            <p:nvPr/>
          </p:nvSpPr>
          <p:spPr>
            <a:xfrm>
              <a:off x="3355658"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4" name="文本框 33"/>
            <p:cNvSpPr txBox="1"/>
            <p:nvPr/>
          </p:nvSpPr>
          <p:spPr>
            <a:xfrm>
              <a:off x="3208022" y="192162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9" name="组合 38"/>
          <p:cNvGrpSpPr/>
          <p:nvPr/>
        </p:nvGrpSpPr>
        <p:grpSpPr>
          <a:xfrm>
            <a:off x="1086804" y="3526818"/>
            <a:ext cx="1788793" cy="999989"/>
            <a:chOff x="1090139" y="3526818"/>
            <a:chExt cx="1788793" cy="999989"/>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523220"/>
            </a:xfrm>
            <a:prstGeom prst="rect">
              <a:avLst/>
            </a:prstGeom>
            <a:noFill/>
          </p:spPr>
          <p:txBody>
            <a:bodyPr wrap="square" rtlCol="0">
              <a:spAutoFit/>
            </a:bodyPr>
            <a:lstStyle/>
            <a:p>
              <a:endParaRPr lang="zh-CN" altLang="en-US" sz="1400" dirty="0" smtClean="0">
                <a:solidFill>
                  <a:schemeClr val="bg1"/>
                </a:solidFill>
                <a:latin typeface="方正正准黑简体" panose="02000000000000000000" pitchFamily="2" charset="-122"/>
                <a:ea typeface="方正正准黑简体" panose="02000000000000000000" pitchFamily="2" charset="-122"/>
              </a:endParaRP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8" name="组合 37"/>
          <p:cNvGrpSpPr/>
          <p:nvPr/>
        </p:nvGrpSpPr>
        <p:grpSpPr>
          <a:xfrm>
            <a:off x="5201604" y="3526818"/>
            <a:ext cx="1788793" cy="1861765"/>
            <a:chOff x="5201603" y="3582144"/>
            <a:chExt cx="1788793" cy="1861765"/>
          </a:xfrm>
        </p:grpSpPr>
        <p:sp>
          <p:nvSpPr>
            <p:cNvPr id="31" name="文本框 30"/>
            <p:cNvSpPr txBox="1"/>
            <p:nvPr/>
          </p:nvSpPr>
          <p:spPr>
            <a:xfrm>
              <a:off x="5349239" y="3582144"/>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动画</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6" name="文本框 35"/>
            <p:cNvSpPr txBox="1"/>
            <p:nvPr/>
          </p:nvSpPr>
          <p:spPr>
            <a:xfrm>
              <a:off x="5201603" y="405891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aphicFrame>
        <p:nvGraphicFramePr>
          <p:cNvPr id="11" name="内容占位符 10"/>
          <p:cNvGraphicFramePr>
            <a:graphicFrameLocks noGrp="1"/>
          </p:cNvGraphicFramePr>
          <p:nvPr>
            <p:ph idx="1"/>
            <p:extLst>
              <p:ext uri="{D42A27DB-BD31-4B8C-83A1-F6EECF244321}">
                <p14:modId xmlns:p14="http://schemas.microsoft.com/office/powerpoint/2010/main" xmlns="" val="1547977624"/>
              </p:ext>
            </p:extLst>
          </p:nvPr>
        </p:nvGraphicFramePr>
        <p:xfrm>
          <a:off x="285750" y="1527780"/>
          <a:ext cx="11658602" cy="4719320"/>
        </p:xfrm>
        <a:graphic>
          <a:graphicData uri="http://schemas.openxmlformats.org/drawingml/2006/table">
            <a:tbl>
              <a:tblPr firstRow="1" bandRow="1">
                <a:effectLst/>
                <a:tableStyleId>{5C22544A-7EE6-4342-B048-85BDC9FD1C3A}</a:tableStyleId>
              </a:tblPr>
              <a:tblGrid>
                <a:gridCol w="847076"/>
                <a:gridCol w="2481912"/>
                <a:gridCol w="3023129"/>
                <a:gridCol w="3180792"/>
                <a:gridCol w="1268887"/>
                <a:gridCol w="856806"/>
              </a:tblGrid>
              <a:tr h="370840">
                <a:tc>
                  <a:txBody>
                    <a:bodyPr/>
                    <a:lstStyle/>
                    <a:p>
                      <a:pPr algn="ctr"/>
                      <a:r>
                        <a:rPr lang="zh-CN" altLang="en-US" b="1" dirty="0" smtClean="0">
                          <a:solidFill>
                            <a:srgbClr val="FF0000"/>
                          </a:solidFill>
                          <a:latin typeface="方正小标宋简体" pitchFamily="2" charset="-122"/>
                          <a:ea typeface="方正小标宋简体" pitchFamily="2" charset="-122"/>
                        </a:rPr>
                        <a:t>序号</a:t>
                      </a:r>
                      <a:endParaRPr lang="zh-CN" altLang="en-US" b="1" dirty="0">
                        <a:solidFill>
                          <a:srgbClr val="FF0000"/>
                        </a:solidFill>
                        <a:latin typeface="方正小标宋简体" pitchFamily="2" charset="-122"/>
                        <a:ea typeface="方正小标宋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zh-CN" altLang="en-US" b="1" dirty="0" smtClean="0">
                          <a:solidFill>
                            <a:srgbClr val="FF0000"/>
                          </a:solidFill>
                          <a:latin typeface="方正小标宋简体" pitchFamily="2" charset="-122"/>
                          <a:ea typeface="方正小标宋简体" pitchFamily="2" charset="-122"/>
                        </a:rPr>
                        <a:t>任务名称</a:t>
                      </a:r>
                      <a:endParaRPr lang="zh-CN" altLang="en-US" b="1" dirty="0">
                        <a:solidFill>
                          <a:srgbClr val="FF0000"/>
                        </a:solidFill>
                        <a:latin typeface="方正小标宋简体" pitchFamily="2" charset="-122"/>
                        <a:ea typeface="方正小标宋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zh-CN" altLang="en-US" b="1" dirty="0" smtClean="0">
                          <a:solidFill>
                            <a:srgbClr val="FF0000"/>
                          </a:solidFill>
                          <a:latin typeface="方正小标宋简体" pitchFamily="2" charset="-122"/>
                          <a:ea typeface="方正小标宋简体" pitchFamily="2" charset="-122"/>
                        </a:rPr>
                        <a:t>实训任务</a:t>
                      </a:r>
                      <a:r>
                        <a:rPr lang="en-US" altLang="zh-CN" b="1" dirty="0" smtClean="0">
                          <a:solidFill>
                            <a:srgbClr val="FF0000"/>
                          </a:solidFill>
                          <a:latin typeface="方正小标宋简体" pitchFamily="2" charset="-122"/>
                          <a:ea typeface="方正小标宋简体" pitchFamily="2" charset="-122"/>
                        </a:rPr>
                        <a:t>A</a:t>
                      </a:r>
                      <a:r>
                        <a:rPr lang="zh-CN" altLang="en-US" b="1" dirty="0" smtClean="0">
                          <a:solidFill>
                            <a:srgbClr val="FF0000"/>
                          </a:solidFill>
                          <a:latin typeface="方正小标宋简体" pitchFamily="2" charset="-122"/>
                          <a:ea typeface="方正小标宋简体" pitchFamily="2" charset="-122"/>
                        </a:rPr>
                        <a:t>（必做）</a:t>
                      </a:r>
                      <a:endParaRPr lang="zh-CN" altLang="en-US" b="1" dirty="0">
                        <a:solidFill>
                          <a:srgbClr val="FF0000"/>
                        </a:solidFill>
                        <a:latin typeface="方正小标宋简体" pitchFamily="2" charset="-122"/>
                        <a:ea typeface="方正小标宋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zh-CN" altLang="en-US" b="1" dirty="0" smtClean="0">
                          <a:solidFill>
                            <a:srgbClr val="FF0000"/>
                          </a:solidFill>
                          <a:latin typeface="方正小标宋简体" pitchFamily="2" charset="-122"/>
                          <a:ea typeface="方正小标宋简体" pitchFamily="2" charset="-122"/>
                        </a:rPr>
                        <a:t>实训任务</a:t>
                      </a:r>
                      <a:r>
                        <a:rPr lang="en-US" altLang="zh-CN" b="1" dirty="0" smtClean="0">
                          <a:solidFill>
                            <a:srgbClr val="FF0000"/>
                          </a:solidFill>
                          <a:latin typeface="方正小标宋简体" pitchFamily="2" charset="-122"/>
                          <a:ea typeface="方正小标宋简体" pitchFamily="2" charset="-122"/>
                        </a:rPr>
                        <a:t>B</a:t>
                      </a:r>
                      <a:r>
                        <a:rPr lang="zh-CN" altLang="en-US" b="1" dirty="0" smtClean="0">
                          <a:solidFill>
                            <a:srgbClr val="FF0000"/>
                          </a:solidFill>
                          <a:latin typeface="方正小标宋简体" pitchFamily="2" charset="-122"/>
                          <a:ea typeface="方正小标宋简体" pitchFamily="2" charset="-122"/>
                        </a:rPr>
                        <a:t>（选做）</a:t>
                      </a:r>
                      <a:endParaRPr lang="zh-CN" altLang="en-US" b="1" dirty="0">
                        <a:solidFill>
                          <a:srgbClr val="FF0000"/>
                        </a:solidFill>
                        <a:latin typeface="方正小标宋简体" pitchFamily="2" charset="-122"/>
                        <a:ea typeface="方正小标宋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zh-CN" altLang="en-US" b="1" dirty="0" smtClean="0">
                          <a:solidFill>
                            <a:srgbClr val="FF0000"/>
                          </a:solidFill>
                          <a:latin typeface="方正小标宋简体" pitchFamily="2" charset="-122"/>
                          <a:ea typeface="方正小标宋简体" pitchFamily="2" charset="-122"/>
                        </a:rPr>
                        <a:t>完成方式</a:t>
                      </a:r>
                      <a:endParaRPr lang="zh-CN" altLang="en-US" b="1" dirty="0">
                        <a:solidFill>
                          <a:srgbClr val="FF0000"/>
                        </a:solidFill>
                        <a:latin typeface="方正小标宋简体" pitchFamily="2" charset="-122"/>
                        <a:ea typeface="方正小标宋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zh-CN" altLang="en-US" b="1" dirty="0" smtClean="0">
                          <a:solidFill>
                            <a:srgbClr val="FF0000"/>
                          </a:solidFill>
                          <a:latin typeface="方正小标宋简体" pitchFamily="2" charset="-122"/>
                          <a:ea typeface="方正小标宋简体" pitchFamily="2" charset="-122"/>
                        </a:rPr>
                        <a:t>备注</a:t>
                      </a:r>
                      <a:endParaRPr lang="zh-CN" altLang="en-US" b="1" dirty="0">
                        <a:solidFill>
                          <a:srgbClr val="FF0000"/>
                        </a:solidFill>
                        <a:latin typeface="方正小标宋简体" pitchFamily="2" charset="-122"/>
                        <a:ea typeface="方正小标宋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0840">
                <a:tc>
                  <a:txBody>
                    <a:bodyPr/>
                    <a:lstStyle/>
                    <a:p>
                      <a:pPr algn="ctr"/>
                      <a:r>
                        <a:rPr lang="en-US" altLang="zh-CN" b="1" dirty="0" smtClean="0"/>
                        <a:t>1</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团队组建（</a:t>
                      </a:r>
                      <a:r>
                        <a:rPr lang="en-US" altLang="zh-CN" b="1" dirty="0" smtClean="0">
                          <a:latin typeface="仿宋" pitchFamily="49" charset="-122"/>
                          <a:ea typeface="仿宋" pitchFamily="49" charset="-122"/>
                        </a:rPr>
                        <a:t>6-7</a:t>
                      </a:r>
                      <a:r>
                        <a:rPr lang="zh-CN" altLang="en-US" b="1" dirty="0" smtClean="0">
                          <a:latin typeface="仿宋" pitchFamily="49" charset="-122"/>
                          <a:ea typeface="仿宋" pitchFamily="49" charset="-122"/>
                        </a:rPr>
                        <a:t>人）</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组队、选队长并设计队名</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设计队徽和队歌</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小组完成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CN" sz="1600" b="1" dirty="0" smtClean="0">
                        <a:latin typeface="仿宋" pitchFamily="49" charset="-122"/>
                        <a:ea typeface="仿宋"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b="1" dirty="0" smtClean="0"/>
                        <a:t>1</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沟通障碍认知</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车险理赔报案视频分析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沟而不通案例搜集与分析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小组完成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r>
                        <a:rPr lang="zh-CN" altLang="en-US" sz="1600" b="1" dirty="0" smtClean="0">
                          <a:latin typeface="仿宋" pitchFamily="49" charset="-122"/>
                          <a:ea typeface="仿宋" pitchFamily="49" charset="-122"/>
                        </a:rPr>
                        <a:t>教师可根据课时多少和教学进度自行选择实训任务。</a:t>
                      </a:r>
                      <a:endParaRPr lang="en-US" altLang="zh-CN" sz="1600" b="1" dirty="0" smtClean="0">
                        <a:latin typeface="仿宋" pitchFamily="49" charset="-122"/>
                        <a:ea typeface="仿宋"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b="1" dirty="0" smtClean="0"/>
                        <a:t>2</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仿宋" pitchFamily="49" charset="-122"/>
                          <a:ea typeface="仿宋" pitchFamily="49" charset="-122"/>
                        </a:rPr>
                        <a:t>沟通要素与层次认知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绘制沟通框架图</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自行解释每个要素的含义</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小组完成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ltLang="zh-CN"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b="1" dirty="0" smtClean="0"/>
                        <a:t>3</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微笑表情秀</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标准微笑照片拍摄</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有趣表情搜集展</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个人完成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ltLang="zh-CN"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b="1" dirty="0" smtClean="0"/>
                        <a:t>4</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求职形象设计</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大学生求职形象设计</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求职类栏目的反例视频分析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小组完成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ltLang="zh-CN"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b="1" dirty="0" smtClean="0"/>
                        <a:t>5</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团队精神培养</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团队个性人体雕塑展示</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主题房的设计与绘制</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小组完成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ltLang="zh-CN"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b="1" dirty="0" smtClean="0"/>
                        <a:t>6</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面谈问题结构设计</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校报采访问题构拟</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回答其他小组的问题</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小组完成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ltLang="zh-CN"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b="1" dirty="0" smtClean="0"/>
                        <a:t>7</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商务信函拟写</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拟写一封商务问询函</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小组互换撰写回复函</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小组完成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ltLang="zh-CN"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b="1" dirty="0" smtClean="0"/>
                        <a:t>8</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口语表达训练</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一字悟活动</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拍摄一段个性的自我介绍</a:t>
                      </a:r>
                      <a:r>
                        <a:rPr lang="en-US" altLang="zh-CN" b="1" dirty="0" smtClean="0">
                          <a:latin typeface="仿宋" pitchFamily="49" charset="-122"/>
                          <a:ea typeface="仿宋" pitchFamily="49" charset="-122"/>
                        </a:rPr>
                        <a:t>VCR</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个人完成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ltLang="zh-CN"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b="1" dirty="0" smtClean="0"/>
                        <a:t>9</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网络沟通技巧</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以“我为课程进一言”为主题编写邮件并发送</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网络沟通突出问题搜集汇报</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个人完成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r>
              <a:tr h="370840">
                <a:tc>
                  <a:txBody>
                    <a:bodyPr/>
                    <a:lstStyle/>
                    <a:p>
                      <a:pPr algn="ctr"/>
                      <a:r>
                        <a:rPr lang="en-US" altLang="zh-CN" b="1" dirty="0" smtClean="0"/>
                        <a:t>10</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沟通情景剧</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限定场景的沟通情景模拟</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模拟视频的后续制作</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b="1" dirty="0" smtClean="0">
                          <a:latin typeface="仿宋" pitchFamily="49" charset="-122"/>
                          <a:ea typeface="仿宋" pitchFamily="49" charset="-122"/>
                        </a:rPr>
                        <a:t>小组完成</a:t>
                      </a:r>
                      <a:endParaRPr lang="zh-CN" altLang="en-US" b="1" dirty="0">
                        <a:latin typeface="仿宋" pitchFamily="49" charset="-122"/>
                        <a:ea typeface="仿宋"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ltLang="zh-CN"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29</a:t>
            </a:fld>
            <a:endParaRPr lang="zh-CN" altLang="en-US"/>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grpSp>
        <p:nvGrpSpPr>
          <p:cNvPr id="21" name="组合 20"/>
          <p:cNvGrpSpPr/>
          <p:nvPr/>
        </p:nvGrpSpPr>
        <p:grpSpPr>
          <a:xfrm>
            <a:off x="813888" y="719350"/>
            <a:ext cx="6201115" cy="658397"/>
            <a:chOff x="2086236" y="848671"/>
            <a:chExt cx="4847983" cy="504056"/>
          </a:xfrm>
        </p:grpSpPr>
        <p:sp>
          <p:nvSpPr>
            <p:cNvPr id="22" name="六边形 21"/>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a:latin typeface="Calibri"/>
                  <a:ea typeface="微软雅黑" pitchFamily="34" charset="-122"/>
                </a:rPr>
                <a:t>5</a:t>
              </a:r>
              <a:r>
                <a:rPr lang="en-US" altLang="zh-CN" sz="2400" b="1" kern="0" noProof="0" dirty="0" smtClean="0">
                  <a:latin typeface="Calibri"/>
                  <a:ea typeface="微软雅黑" pitchFamily="34" charset="-122"/>
                </a:rPr>
                <a:t>-2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23" name="直接箭头连接符 22"/>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24" name="TextBox 23"/>
            <p:cNvSpPr txBox="1"/>
            <p:nvPr/>
          </p:nvSpPr>
          <p:spPr>
            <a:xfrm>
              <a:off x="3013682" y="936054"/>
              <a:ext cx="3920537" cy="3382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实践教学内容</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spTree>
    <p:extLst>
      <p:ext uri="{BB962C8B-B14F-4D97-AF65-F5344CB8AC3E}">
        <p14:creationId xmlns:p14="http://schemas.microsoft.com/office/powerpoint/2010/main" xmlns="" val="3698785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 name="矩形 66"/>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42" name="组合 41"/>
          <p:cNvGrpSpPr/>
          <p:nvPr/>
        </p:nvGrpSpPr>
        <p:grpSpPr>
          <a:xfrm>
            <a:off x="1702406" y="700649"/>
            <a:ext cx="5659811" cy="640811"/>
            <a:chOff x="2086236" y="848671"/>
            <a:chExt cx="3997932" cy="504056"/>
          </a:xfrm>
        </p:grpSpPr>
        <p:sp>
          <p:nvSpPr>
            <p:cNvPr id="63" name="六边形 62"/>
            <p:cNvSpPr/>
            <p:nvPr/>
          </p:nvSpPr>
          <p:spPr>
            <a:xfrm>
              <a:off x="2086236" y="848671"/>
              <a:ext cx="576064" cy="504056"/>
            </a:xfrm>
            <a:prstGeom prst="hexagon">
              <a:avLst/>
            </a:prstGeom>
            <a:solidFill>
              <a:srgbClr val="00B0F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i="0" u="none" strike="noStrike" kern="0" cap="none" spc="0" normalizeH="0" baseline="0" noProof="0" dirty="0" smtClean="0">
                  <a:ln>
                    <a:noFill/>
                  </a:ln>
                  <a:solidFill>
                    <a:prstClr val="white"/>
                  </a:solidFill>
                  <a:effectLst/>
                  <a:uLnTx/>
                  <a:uFillTx/>
                  <a:latin typeface="Calibri"/>
                  <a:ea typeface="微软雅黑" pitchFamily="34" charset="-122"/>
                </a:rPr>
                <a:t>1</a:t>
              </a:r>
              <a:endParaRPr kumimoji="0" lang="zh-CN" altLang="en-US" b="1" i="0" u="none" strike="noStrike" kern="0" cap="none" spc="0" normalizeH="0" baseline="0" noProof="0" dirty="0" smtClean="0">
                <a:ln>
                  <a:noFill/>
                </a:ln>
                <a:solidFill>
                  <a:prstClr val="white"/>
                </a:solidFill>
                <a:effectLst/>
                <a:uLnTx/>
                <a:uFillTx/>
                <a:latin typeface="Calibri"/>
                <a:ea typeface="微软雅黑" pitchFamily="34" charset="-122"/>
              </a:endParaRPr>
            </a:p>
          </p:txBody>
        </p:sp>
        <p:cxnSp>
          <p:nvCxnSpPr>
            <p:cNvPr id="64" name="直接箭头连接符 63"/>
            <p:cNvCxnSpPr/>
            <p:nvPr/>
          </p:nvCxnSpPr>
          <p:spPr>
            <a:xfrm>
              <a:off x="2662300" y="1347614"/>
              <a:ext cx="3421868" cy="0"/>
            </a:xfrm>
            <a:prstGeom prst="straightConnector1">
              <a:avLst/>
            </a:prstGeom>
            <a:noFill/>
            <a:ln w="31750" cap="rnd" cmpd="sng" algn="ctr">
              <a:solidFill>
                <a:srgbClr val="00B0F0"/>
              </a:solidFill>
              <a:prstDash val="sysDot"/>
              <a:headEnd type="diamond"/>
              <a:tailEnd type="diamond"/>
            </a:ln>
            <a:effectLst/>
          </p:spPr>
        </p:cxnSp>
        <p:sp>
          <p:nvSpPr>
            <p:cNvPr id="65" name="TextBox 64"/>
            <p:cNvSpPr txBox="1"/>
            <p:nvPr/>
          </p:nvSpPr>
          <p:spPr>
            <a:xfrm>
              <a:off x="2699792" y="915566"/>
              <a:ext cx="3096344"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hlinkClick r:id="rId3" action="ppaction://hlinksldjump"/>
                </a:rPr>
                <a:t>课程定位与设计</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43" name="组合 42"/>
          <p:cNvGrpSpPr/>
          <p:nvPr/>
        </p:nvGrpSpPr>
        <p:grpSpPr>
          <a:xfrm>
            <a:off x="1702406" y="1408769"/>
            <a:ext cx="5659811" cy="608264"/>
            <a:chOff x="2086236" y="848671"/>
            <a:chExt cx="3997932" cy="504056"/>
          </a:xfrm>
        </p:grpSpPr>
        <p:sp>
          <p:nvSpPr>
            <p:cNvPr id="60" name="六边形 59"/>
            <p:cNvSpPr/>
            <p:nvPr/>
          </p:nvSpPr>
          <p:spPr>
            <a:xfrm>
              <a:off x="2086236" y="848671"/>
              <a:ext cx="576064" cy="504056"/>
            </a:xfrm>
            <a:prstGeom prst="hexagon">
              <a:avLst/>
            </a:prstGeom>
            <a:solidFill>
              <a:srgbClr val="00B0F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i="0" u="none" strike="noStrike" kern="0" cap="none" spc="0" normalizeH="0" baseline="0" noProof="0" dirty="0" smtClean="0">
                  <a:ln>
                    <a:noFill/>
                  </a:ln>
                  <a:solidFill>
                    <a:prstClr val="white"/>
                  </a:solidFill>
                  <a:effectLst/>
                  <a:uLnTx/>
                  <a:uFillTx/>
                  <a:latin typeface="Calibri"/>
                  <a:ea typeface="微软雅黑" pitchFamily="34" charset="-122"/>
                </a:rPr>
                <a:t>2</a:t>
              </a:r>
              <a:endParaRPr kumimoji="0" lang="zh-CN" altLang="en-US" b="1" i="0" u="none" strike="noStrike" kern="0" cap="none" spc="0" normalizeH="0" baseline="0" noProof="0" dirty="0" smtClean="0">
                <a:ln>
                  <a:noFill/>
                </a:ln>
                <a:solidFill>
                  <a:prstClr val="white"/>
                </a:solidFill>
                <a:effectLst/>
                <a:uLnTx/>
                <a:uFillTx/>
                <a:latin typeface="Calibri"/>
                <a:ea typeface="微软雅黑" pitchFamily="34" charset="-122"/>
              </a:endParaRPr>
            </a:p>
          </p:txBody>
        </p:sp>
        <p:cxnSp>
          <p:nvCxnSpPr>
            <p:cNvPr id="61" name="直接箭头连接符 60"/>
            <p:cNvCxnSpPr/>
            <p:nvPr/>
          </p:nvCxnSpPr>
          <p:spPr>
            <a:xfrm>
              <a:off x="2662300" y="1347614"/>
              <a:ext cx="3421868" cy="0"/>
            </a:xfrm>
            <a:prstGeom prst="straightConnector1">
              <a:avLst/>
            </a:prstGeom>
            <a:noFill/>
            <a:ln w="31750" cap="rnd" cmpd="sng" algn="ctr">
              <a:solidFill>
                <a:srgbClr val="00B0F0"/>
              </a:solidFill>
              <a:prstDash val="sysDot"/>
              <a:headEnd type="diamond"/>
              <a:tailEnd type="diamond"/>
            </a:ln>
            <a:effectLst/>
          </p:spPr>
        </p:cxnSp>
        <p:sp>
          <p:nvSpPr>
            <p:cNvPr id="62" name="TextBox 61"/>
            <p:cNvSpPr txBox="1"/>
            <p:nvPr/>
          </p:nvSpPr>
          <p:spPr>
            <a:xfrm>
              <a:off x="2699792" y="915566"/>
              <a:ext cx="3096344" cy="4335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prstClr val="black"/>
                  </a:solidFill>
                  <a:effectLst/>
                  <a:uLnTx/>
                  <a:uFillTx/>
                  <a:latin typeface="Calibri"/>
                  <a:ea typeface="微软雅黑" pitchFamily="34" charset="-122"/>
                  <a:cs typeface="+mj-cs"/>
                  <a:hlinkClick r:id="rId4" action="ppaction://hlinksldjump"/>
                </a:rPr>
                <a:t>教学团队建设</a:t>
              </a:r>
              <a:endParaRPr kumimoji="0" lang="zh-CN" altLang="en-US" sz="2800" b="1" i="0" u="none" strike="noStrike" kern="0" cap="none" spc="0" normalizeH="0" baseline="0" noProof="0" dirty="0" smtClean="0">
                <a:ln>
                  <a:noFill/>
                </a:ln>
                <a:solidFill>
                  <a:prstClr val="black"/>
                </a:solidFill>
                <a:effectLst/>
                <a:uLnTx/>
                <a:uFillTx/>
                <a:latin typeface="Calibri"/>
                <a:ea typeface="微软雅黑" pitchFamily="34" charset="-122"/>
                <a:cs typeface="+mj-cs"/>
              </a:endParaRPr>
            </a:p>
          </p:txBody>
        </p:sp>
      </p:grpSp>
      <p:grpSp>
        <p:nvGrpSpPr>
          <p:cNvPr id="44" name="组合 43"/>
          <p:cNvGrpSpPr/>
          <p:nvPr/>
        </p:nvGrpSpPr>
        <p:grpSpPr>
          <a:xfrm>
            <a:off x="1702406" y="2076834"/>
            <a:ext cx="5659811" cy="608264"/>
            <a:chOff x="2086236" y="848671"/>
            <a:chExt cx="3997932" cy="504056"/>
          </a:xfrm>
        </p:grpSpPr>
        <p:sp>
          <p:nvSpPr>
            <p:cNvPr id="57" name="六边形 56"/>
            <p:cNvSpPr/>
            <p:nvPr/>
          </p:nvSpPr>
          <p:spPr>
            <a:xfrm>
              <a:off x="2086236" y="848671"/>
              <a:ext cx="576064" cy="504056"/>
            </a:xfrm>
            <a:prstGeom prst="hexagon">
              <a:avLst/>
            </a:prstGeom>
            <a:solidFill>
              <a:srgbClr val="00B0F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i="0" u="none" strike="noStrike" kern="0" cap="none" spc="0" normalizeH="0" baseline="0" noProof="0" dirty="0" smtClean="0">
                  <a:ln>
                    <a:noFill/>
                  </a:ln>
                  <a:solidFill>
                    <a:prstClr val="white"/>
                  </a:solidFill>
                  <a:effectLst/>
                  <a:uLnTx/>
                  <a:uFillTx/>
                  <a:latin typeface="Calibri"/>
                  <a:ea typeface="微软雅黑" pitchFamily="34" charset="-122"/>
                </a:rPr>
                <a:t>3</a:t>
              </a:r>
              <a:endParaRPr kumimoji="0" lang="zh-CN" altLang="en-US" b="1" i="0" u="none" strike="noStrike" kern="0" cap="none" spc="0" normalizeH="0" baseline="0" noProof="0" dirty="0" smtClean="0">
                <a:ln>
                  <a:noFill/>
                </a:ln>
                <a:solidFill>
                  <a:prstClr val="white"/>
                </a:solidFill>
                <a:effectLst/>
                <a:uLnTx/>
                <a:uFillTx/>
                <a:latin typeface="Calibri"/>
                <a:ea typeface="微软雅黑" pitchFamily="34" charset="-122"/>
              </a:endParaRPr>
            </a:p>
          </p:txBody>
        </p:sp>
        <p:cxnSp>
          <p:nvCxnSpPr>
            <p:cNvPr id="58" name="直接箭头连接符 57"/>
            <p:cNvCxnSpPr/>
            <p:nvPr/>
          </p:nvCxnSpPr>
          <p:spPr>
            <a:xfrm>
              <a:off x="2662300" y="1347614"/>
              <a:ext cx="3421868" cy="0"/>
            </a:xfrm>
            <a:prstGeom prst="straightConnector1">
              <a:avLst/>
            </a:prstGeom>
            <a:noFill/>
            <a:ln w="31750" cap="rnd" cmpd="sng" algn="ctr">
              <a:solidFill>
                <a:srgbClr val="00B0F0"/>
              </a:solidFill>
              <a:prstDash val="sysDot"/>
              <a:headEnd type="diamond"/>
              <a:tailEnd type="diamond"/>
            </a:ln>
            <a:effectLst/>
          </p:spPr>
        </p:cxnSp>
        <p:sp>
          <p:nvSpPr>
            <p:cNvPr id="59" name="TextBox 58"/>
            <p:cNvSpPr txBox="1"/>
            <p:nvPr/>
          </p:nvSpPr>
          <p:spPr>
            <a:xfrm>
              <a:off x="2699792" y="915566"/>
              <a:ext cx="3096344" cy="433582"/>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kern="0" cap="none" spc="0" normalizeH="0" baseline="0">
                  <a:ln>
                    <a:noFill/>
                  </a:ln>
                  <a:solidFill>
                    <a:prstClr val="black"/>
                  </a:solidFill>
                  <a:effectLst/>
                  <a:uLnTx/>
                  <a:uFillTx/>
                  <a:latin typeface="Calibri"/>
                  <a:ea typeface="微软雅黑" pitchFamily="34" charset="-122"/>
                  <a:cs typeface="+mj-cs"/>
                </a:defRPr>
              </a:lvl1pPr>
            </a:lstStyle>
            <a:p>
              <a:r>
                <a:rPr lang="zh-CN" altLang="en-US" dirty="0">
                  <a:hlinkClick r:id="rId5" action="ppaction://hlinksldjump"/>
                </a:rPr>
                <a:t>教学</a:t>
              </a:r>
              <a:r>
                <a:rPr lang="zh-CN" altLang="en-US" dirty="0" smtClean="0">
                  <a:hlinkClick r:id="rId5" action="ppaction://hlinksldjump"/>
                </a:rPr>
                <a:t>内容选取与组织</a:t>
              </a:r>
              <a:endParaRPr lang="zh-CN" altLang="en-US" dirty="0"/>
            </a:p>
          </p:txBody>
        </p:sp>
      </p:grpSp>
      <p:grpSp>
        <p:nvGrpSpPr>
          <p:cNvPr id="45" name="组合 44"/>
          <p:cNvGrpSpPr/>
          <p:nvPr/>
        </p:nvGrpSpPr>
        <p:grpSpPr>
          <a:xfrm>
            <a:off x="1702406" y="2757839"/>
            <a:ext cx="5659811" cy="640811"/>
            <a:chOff x="2086236" y="848671"/>
            <a:chExt cx="3997932" cy="504056"/>
          </a:xfrm>
        </p:grpSpPr>
        <p:sp>
          <p:nvSpPr>
            <p:cNvPr id="54" name="六边形 53"/>
            <p:cNvSpPr/>
            <p:nvPr/>
          </p:nvSpPr>
          <p:spPr>
            <a:xfrm>
              <a:off x="2086236" y="848671"/>
              <a:ext cx="576064" cy="504056"/>
            </a:xfrm>
            <a:prstGeom prst="hexagon">
              <a:avLst/>
            </a:prstGeom>
            <a:solidFill>
              <a:srgbClr val="00B0F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i="0" u="none" strike="noStrike" kern="0" cap="none" spc="0" normalizeH="0" baseline="0" noProof="0" dirty="0" smtClean="0">
                  <a:ln>
                    <a:noFill/>
                  </a:ln>
                  <a:solidFill>
                    <a:prstClr val="white"/>
                  </a:solidFill>
                  <a:effectLst/>
                  <a:uLnTx/>
                  <a:uFillTx/>
                  <a:latin typeface="Calibri"/>
                  <a:ea typeface="微软雅黑" pitchFamily="34" charset="-122"/>
                </a:rPr>
                <a:t>4</a:t>
              </a:r>
              <a:endParaRPr kumimoji="0" lang="zh-CN" altLang="en-US" b="1" i="0" u="none" strike="noStrike" kern="0" cap="none" spc="0" normalizeH="0" baseline="0" noProof="0" dirty="0" smtClean="0">
                <a:ln>
                  <a:noFill/>
                </a:ln>
                <a:solidFill>
                  <a:prstClr val="white"/>
                </a:solidFill>
                <a:effectLst/>
                <a:uLnTx/>
                <a:uFillTx/>
                <a:latin typeface="Calibri"/>
                <a:ea typeface="微软雅黑" pitchFamily="34" charset="-122"/>
              </a:endParaRPr>
            </a:p>
          </p:txBody>
        </p:sp>
        <p:cxnSp>
          <p:nvCxnSpPr>
            <p:cNvPr id="55" name="直接箭头连接符 54"/>
            <p:cNvCxnSpPr/>
            <p:nvPr/>
          </p:nvCxnSpPr>
          <p:spPr>
            <a:xfrm>
              <a:off x="2662300" y="1347614"/>
              <a:ext cx="3421868" cy="0"/>
            </a:xfrm>
            <a:prstGeom prst="straightConnector1">
              <a:avLst/>
            </a:prstGeom>
            <a:noFill/>
            <a:ln w="31750" cap="rnd" cmpd="sng" algn="ctr">
              <a:solidFill>
                <a:srgbClr val="00B0F0"/>
              </a:solidFill>
              <a:prstDash val="sysDot"/>
              <a:headEnd type="diamond"/>
              <a:tailEnd type="diamond"/>
            </a:ln>
            <a:effectLst/>
          </p:spPr>
        </p:cxnSp>
        <p:sp>
          <p:nvSpPr>
            <p:cNvPr id="56" name="TextBox 55"/>
            <p:cNvSpPr txBox="1"/>
            <p:nvPr/>
          </p:nvSpPr>
          <p:spPr>
            <a:xfrm>
              <a:off x="2699792" y="915566"/>
              <a:ext cx="3096344" cy="41156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kern="0" cap="none" spc="0" normalizeH="0" baseline="0">
                  <a:ln>
                    <a:noFill/>
                  </a:ln>
                  <a:solidFill>
                    <a:prstClr val="black"/>
                  </a:solidFill>
                  <a:effectLst/>
                  <a:uLnTx/>
                  <a:uFillTx/>
                  <a:latin typeface="Calibri"/>
                  <a:ea typeface="微软雅黑" pitchFamily="34" charset="-122"/>
                  <a:cs typeface="+mj-cs"/>
                </a:defRPr>
              </a:lvl1pPr>
            </a:lstStyle>
            <a:p>
              <a:r>
                <a:rPr lang="zh-CN" altLang="en-US" dirty="0" smtClean="0">
                  <a:hlinkClick r:id="rId6" action="ppaction://hlinksldjump"/>
                </a:rPr>
                <a:t>教学模式、方法</a:t>
              </a:r>
              <a:r>
                <a:rPr lang="zh-CN" altLang="en-US" dirty="0">
                  <a:hlinkClick r:id="rId6" action="ppaction://hlinksldjump"/>
                </a:rPr>
                <a:t>与手段</a:t>
              </a:r>
              <a:endParaRPr lang="zh-CN" altLang="en-US" dirty="0"/>
            </a:p>
          </p:txBody>
        </p:sp>
      </p:grpSp>
      <p:grpSp>
        <p:nvGrpSpPr>
          <p:cNvPr id="46" name="组合 45"/>
          <p:cNvGrpSpPr/>
          <p:nvPr/>
        </p:nvGrpSpPr>
        <p:grpSpPr>
          <a:xfrm>
            <a:off x="1702406" y="4140539"/>
            <a:ext cx="5659811" cy="634839"/>
            <a:chOff x="2086236" y="823070"/>
            <a:chExt cx="3997932" cy="526078"/>
          </a:xfrm>
        </p:grpSpPr>
        <p:sp>
          <p:nvSpPr>
            <p:cNvPr id="51" name="六边形 50"/>
            <p:cNvSpPr/>
            <p:nvPr/>
          </p:nvSpPr>
          <p:spPr>
            <a:xfrm>
              <a:off x="2086236" y="823070"/>
              <a:ext cx="576064" cy="504056"/>
            </a:xfrm>
            <a:prstGeom prst="hexagon">
              <a:avLst/>
            </a:prstGeom>
            <a:solidFill>
              <a:srgbClr val="00B0F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b="1" kern="0" dirty="0">
                  <a:solidFill>
                    <a:prstClr val="white"/>
                  </a:solidFill>
                  <a:latin typeface="Calibri"/>
                  <a:ea typeface="微软雅黑" pitchFamily="34" charset="-122"/>
                </a:rPr>
                <a:t>6</a:t>
              </a:r>
              <a:endParaRPr kumimoji="0" lang="zh-CN" altLang="en-US" b="1" i="0" u="none" strike="noStrike" kern="0" cap="none" spc="0" normalizeH="0" baseline="0" noProof="0" dirty="0" smtClean="0">
                <a:ln>
                  <a:noFill/>
                </a:ln>
                <a:solidFill>
                  <a:prstClr val="white"/>
                </a:solidFill>
                <a:effectLst/>
                <a:uLnTx/>
                <a:uFillTx/>
                <a:latin typeface="Calibri"/>
                <a:ea typeface="微软雅黑" pitchFamily="34" charset="-122"/>
              </a:endParaRPr>
            </a:p>
          </p:txBody>
        </p:sp>
        <p:cxnSp>
          <p:nvCxnSpPr>
            <p:cNvPr id="52" name="直接箭头连接符 51"/>
            <p:cNvCxnSpPr/>
            <p:nvPr/>
          </p:nvCxnSpPr>
          <p:spPr>
            <a:xfrm>
              <a:off x="2662300" y="1347614"/>
              <a:ext cx="3421868" cy="0"/>
            </a:xfrm>
            <a:prstGeom prst="straightConnector1">
              <a:avLst/>
            </a:prstGeom>
            <a:noFill/>
            <a:ln w="31750" cap="rnd" cmpd="sng" algn="ctr">
              <a:solidFill>
                <a:srgbClr val="00B0F0"/>
              </a:solidFill>
              <a:prstDash val="sysDot"/>
              <a:headEnd type="diamond"/>
              <a:tailEnd type="diamond"/>
            </a:ln>
            <a:effectLst/>
          </p:spPr>
        </p:cxnSp>
        <p:sp>
          <p:nvSpPr>
            <p:cNvPr id="53" name="TextBox 52"/>
            <p:cNvSpPr txBox="1"/>
            <p:nvPr/>
          </p:nvSpPr>
          <p:spPr>
            <a:xfrm>
              <a:off x="2699792" y="915566"/>
              <a:ext cx="3096344" cy="433582"/>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kern="0" cap="none" spc="0" normalizeH="0" baseline="0">
                  <a:ln>
                    <a:noFill/>
                  </a:ln>
                  <a:solidFill>
                    <a:prstClr val="black"/>
                  </a:solidFill>
                  <a:effectLst/>
                  <a:uLnTx/>
                  <a:uFillTx/>
                  <a:latin typeface="Calibri"/>
                  <a:ea typeface="微软雅黑" pitchFamily="34" charset="-122"/>
                  <a:cs typeface="+mj-cs"/>
                </a:defRPr>
              </a:lvl1pPr>
            </a:lstStyle>
            <a:p>
              <a:r>
                <a:rPr lang="zh-CN" altLang="en-US" dirty="0">
                  <a:hlinkClick r:id="rId7" action="ppaction://hlinksldjump"/>
                </a:rPr>
                <a:t>课程</a:t>
              </a:r>
              <a:r>
                <a:rPr lang="zh-CN" altLang="en-US" dirty="0" smtClean="0">
                  <a:hlinkClick r:id="rId7" action="ppaction://hlinksldjump"/>
                </a:rPr>
                <a:t>考核</a:t>
              </a:r>
              <a:r>
                <a:rPr lang="zh-CN" altLang="en-US" dirty="0">
                  <a:hlinkClick r:id="rId7" action="ppaction://hlinksldjump"/>
                </a:rPr>
                <a:t>模式</a:t>
              </a:r>
              <a:endParaRPr lang="zh-CN" altLang="en-US" dirty="0"/>
            </a:p>
          </p:txBody>
        </p:sp>
      </p:grpSp>
      <p:grpSp>
        <p:nvGrpSpPr>
          <p:cNvPr id="47" name="组合 46"/>
          <p:cNvGrpSpPr/>
          <p:nvPr/>
        </p:nvGrpSpPr>
        <p:grpSpPr>
          <a:xfrm>
            <a:off x="1702406" y="5569993"/>
            <a:ext cx="5659811" cy="598754"/>
            <a:chOff x="2086236" y="848671"/>
            <a:chExt cx="3997932" cy="530276"/>
          </a:xfrm>
        </p:grpSpPr>
        <p:sp>
          <p:nvSpPr>
            <p:cNvPr id="48" name="六边形 47"/>
            <p:cNvSpPr/>
            <p:nvPr/>
          </p:nvSpPr>
          <p:spPr>
            <a:xfrm>
              <a:off x="2086236" y="848671"/>
              <a:ext cx="576064" cy="504056"/>
            </a:xfrm>
            <a:prstGeom prst="hexagon">
              <a:avLst/>
            </a:prstGeom>
            <a:solidFill>
              <a:srgbClr val="00B0F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b="1" kern="0" noProof="0" dirty="0">
                  <a:solidFill>
                    <a:prstClr val="white"/>
                  </a:solidFill>
                  <a:latin typeface="Calibri"/>
                  <a:ea typeface="微软雅黑" pitchFamily="34" charset="-122"/>
                </a:rPr>
                <a:t>8</a:t>
              </a:r>
              <a:endParaRPr kumimoji="0" lang="zh-CN" altLang="en-US" b="1" i="0" u="none" strike="noStrike" kern="0" cap="none" spc="0" normalizeH="0" baseline="0" noProof="0" dirty="0" smtClean="0">
                <a:ln>
                  <a:noFill/>
                </a:ln>
                <a:solidFill>
                  <a:prstClr val="white"/>
                </a:solidFill>
                <a:effectLst/>
                <a:uLnTx/>
                <a:uFillTx/>
                <a:latin typeface="Calibri"/>
                <a:ea typeface="微软雅黑" pitchFamily="34" charset="-122"/>
              </a:endParaRPr>
            </a:p>
          </p:txBody>
        </p:sp>
        <p:cxnSp>
          <p:nvCxnSpPr>
            <p:cNvPr id="49" name="直接箭头连接符 48"/>
            <p:cNvCxnSpPr/>
            <p:nvPr/>
          </p:nvCxnSpPr>
          <p:spPr>
            <a:xfrm>
              <a:off x="2662300" y="1347614"/>
              <a:ext cx="3421868" cy="0"/>
            </a:xfrm>
            <a:prstGeom prst="straightConnector1">
              <a:avLst/>
            </a:prstGeom>
            <a:noFill/>
            <a:ln w="31750" cap="rnd" cmpd="sng" algn="ctr">
              <a:solidFill>
                <a:srgbClr val="00B0F0"/>
              </a:solidFill>
              <a:prstDash val="sysDot"/>
              <a:headEnd type="diamond"/>
              <a:tailEnd type="diamond"/>
            </a:ln>
            <a:effectLst/>
          </p:spPr>
        </p:cxnSp>
        <p:sp>
          <p:nvSpPr>
            <p:cNvPr id="50" name="TextBox 49"/>
            <p:cNvSpPr txBox="1"/>
            <p:nvPr/>
          </p:nvSpPr>
          <p:spPr>
            <a:xfrm>
              <a:off x="2699792" y="915566"/>
              <a:ext cx="3096344" cy="463381"/>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kern="0" cap="none" spc="0" normalizeH="0" baseline="0">
                  <a:ln>
                    <a:noFill/>
                  </a:ln>
                  <a:solidFill>
                    <a:prstClr val="black"/>
                  </a:solidFill>
                  <a:effectLst/>
                  <a:uLnTx/>
                  <a:uFillTx/>
                  <a:latin typeface="Calibri"/>
                  <a:ea typeface="微软雅黑" pitchFamily="34" charset="-122"/>
                  <a:cs typeface="+mj-cs"/>
                </a:defRPr>
              </a:lvl1pPr>
            </a:lstStyle>
            <a:p>
              <a:r>
                <a:rPr lang="zh-CN" altLang="en-US" dirty="0" smtClean="0">
                  <a:hlinkClick r:id="rId8" action="ppaction://hlinksldjump"/>
                </a:rPr>
                <a:t>课程改进方向</a:t>
              </a:r>
              <a:endParaRPr lang="zh-CN" altLang="en-US" dirty="0"/>
            </a:p>
          </p:txBody>
        </p:sp>
      </p:grpSp>
      <p:pic>
        <p:nvPicPr>
          <p:cNvPr id="6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93409" y="1415268"/>
            <a:ext cx="4193779" cy="3966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矩形 2"/>
          <p:cNvSpPr/>
          <p:nvPr/>
        </p:nvSpPr>
        <p:spPr>
          <a:xfrm>
            <a:off x="375040" y="2192919"/>
            <a:ext cx="1015663" cy="1454886"/>
          </a:xfrm>
          <a:prstGeom prst="rect">
            <a:avLst/>
          </a:prstGeom>
          <a:noFill/>
          <a:scene3d>
            <a:camera prst="orthographicFront">
              <a:rot lat="20999999" lon="0" rev="0"/>
            </a:camera>
            <a:lightRig rig="threePt" dir="t"/>
          </a:scene3d>
        </p:spPr>
        <p:txBody>
          <a:bodyPr vert="eaVert"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目录</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3</a:t>
            </a:fld>
            <a:endParaRPr lang="zh-CN" altLang="en-US"/>
          </a:p>
        </p:txBody>
      </p:sp>
      <p:grpSp>
        <p:nvGrpSpPr>
          <p:cNvPr id="4" name="组合 3"/>
          <p:cNvGrpSpPr/>
          <p:nvPr/>
        </p:nvGrpSpPr>
        <p:grpSpPr>
          <a:xfrm>
            <a:off x="-38100" y="0"/>
            <a:ext cx="12230100" cy="642939"/>
            <a:chOff x="-57150" y="0"/>
            <a:chExt cx="12230100" cy="642939"/>
          </a:xfrm>
        </p:grpSpPr>
        <p:sp>
          <p:nvSpPr>
            <p:cNvPr id="41" name="矩形 40"/>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grpSp>
        <p:nvGrpSpPr>
          <p:cNvPr id="68" name="组合 67"/>
          <p:cNvGrpSpPr/>
          <p:nvPr/>
        </p:nvGrpSpPr>
        <p:grpSpPr>
          <a:xfrm>
            <a:off x="1702406" y="3477274"/>
            <a:ext cx="5659811" cy="608264"/>
            <a:chOff x="2086236" y="848671"/>
            <a:chExt cx="3997932" cy="504056"/>
          </a:xfrm>
        </p:grpSpPr>
        <p:sp>
          <p:nvSpPr>
            <p:cNvPr id="69" name="六边形 68"/>
            <p:cNvSpPr/>
            <p:nvPr/>
          </p:nvSpPr>
          <p:spPr>
            <a:xfrm>
              <a:off x="2086236" y="848671"/>
              <a:ext cx="576064" cy="504056"/>
            </a:xfrm>
            <a:prstGeom prst="hexagon">
              <a:avLst/>
            </a:prstGeom>
            <a:solidFill>
              <a:srgbClr val="00B0F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b="1" kern="0" dirty="0">
                  <a:solidFill>
                    <a:prstClr val="white"/>
                  </a:solidFill>
                  <a:latin typeface="Calibri"/>
                  <a:ea typeface="微软雅黑" pitchFamily="34" charset="-122"/>
                </a:rPr>
                <a:t>5</a:t>
              </a:r>
              <a:endParaRPr kumimoji="0" lang="zh-CN" altLang="en-US" b="1" i="0" u="none" strike="noStrike" kern="0" cap="none" spc="0" normalizeH="0" baseline="0" noProof="0" dirty="0" smtClean="0">
                <a:ln>
                  <a:noFill/>
                </a:ln>
                <a:solidFill>
                  <a:prstClr val="white"/>
                </a:solidFill>
                <a:effectLst/>
                <a:uLnTx/>
                <a:uFillTx/>
                <a:latin typeface="Calibri"/>
                <a:ea typeface="微软雅黑" pitchFamily="34" charset="-122"/>
              </a:endParaRPr>
            </a:p>
          </p:txBody>
        </p:sp>
        <p:cxnSp>
          <p:nvCxnSpPr>
            <p:cNvPr id="70" name="直接箭头连接符 69"/>
            <p:cNvCxnSpPr/>
            <p:nvPr/>
          </p:nvCxnSpPr>
          <p:spPr>
            <a:xfrm>
              <a:off x="2662300" y="1347614"/>
              <a:ext cx="3421868" cy="0"/>
            </a:xfrm>
            <a:prstGeom prst="straightConnector1">
              <a:avLst/>
            </a:prstGeom>
            <a:noFill/>
            <a:ln w="31750" cap="rnd" cmpd="sng" algn="ctr">
              <a:solidFill>
                <a:srgbClr val="00B0F0"/>
              </a:solidFill>
              <a:prstDash val="sysDot"/>
              <a:headEnd type="diamond"/>
              <a:tailEnd type="diamond"/>
            </a:ln>
            <a:effectLst/>
          </p:spPr>
        </p:cxnSp>
        <p:sp>
          <p:nvSpPr>
            <p:cNvPr id="71" name="TextBox 70"/>
            <p:cNvSpPr txBox="1"/>
            <p:nvPr/>
          </p:nvSpPr>
          <p:spPr>
            <a:xfrm>
              <a:off x="2699792" y="915566"/>
              <a:ext cx="3096344" cy="433582"/>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kern="0" cap="none" spc="0" normalizeH="0" baseline="0">
                  <a:ln>
                    <a:noFill/>
                  </a:ln>
                  <a:solidFill>
                    <a:prstClr val="black"/>
                  </a:solidFill>
                  <a:effectLst/>
                  <a:uLnTx/>
                  <a:uFillTx/>
                  <a:latin typeface="Calibri"/>
                  <a:ea typeface="微软雅黑" pitchFamily="34" charset="-122"/>
                  <a:cs typeface="+mj-cs"/>
                </a:defRPr>
              </a:lvl1pPr>
            </a:lstStyle>
            <a:p>
              <a:r>
                <a:rPr lang="zh-CN" altLang="en-US" dirty="0" smtClean="0">
                  <a:hlinkClick r:id="rId11" action="ppaction://hlinksldjump"/>
                </a:rPr>
                <a:t>课程实践教学</a:t>
              </a:r>
              <a:endParaRPr lang="zh-CN" altLang="en-US" dirty="0"/>
            </a:p>
          </p:txBody>
        </p:sp>
      </p:grpSp>
      <p:grpSp>
        <p:nvGrpSpPr>
          <p:cNvPr id="72" name="组合 71"/>
          <p:cNvGrpSpPr/>
          <p:nvPr/>
        </p:nvGrpSpPr>
        <p:grpSpPr>
          <a:xfrm>
            <a:off x="1702406" y="4881791"/>
            <a:ext cx="5659811" cy="601576"/>
            <a:chOff x="2086236" y="848671"/>
            <a:chExt cx="3997932" cy="513583"/>
          </a:xfrm>
        </p:grpSpPr>
        <p:sp>
          <p:nvSpPr>
            <p:cNvPr id="73" name="六边形 72"/>
            <p:cNvSpPr/>
            <p:nvPr/>
          </p:nvSpPr>
          <p:spPr>
            <a:xfrm>
              <a:off x="2086236" y="848671"/>
              <a:ext cx="576064" cy="504056"/>
            </a:xfrm>
            <a:prstGeom prst="hexagon">
              <a:avLst/>
            </a:prstGeom>
            <a:solidFill>
              <a:srgbClr val="00B0F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b="1" kern="0" noProof="0" dirty="0">
                  <a:solidFill>
                    <a:prstClr val="white"/>
                  </a:solidFill>
                  <a:latin typeface="Calibri"/>
                  <a:ea typeface="微软雅黑" pitchFamily="34" charset="-122"/>
                </a:rPr>
                <a:t>7</a:t>
              </a:r>
              <a:endParaRPr kumimoji="0" lang="zh-CN" altLang="en-US" b="1" i="0" u="none" strike="noStrike" kern="0" cap="none" spc="0" normalizeH="0" baseline="0" noProof="0" dirty="0" smtClean="0">
                <a:ln>
                  <a:noFill/>
                </a:ln>
                <a:solidFill>
                  <a:prstClr val="white"/>
                </a:solidFill>
                <a:effectLst/>
                <a:uLnTx/>
                <a:uFillTx/>
                <a:latin typeface="Calibri"/>
                <a:ea typeface="微软雅黑" pitchFamily="34" charset="-122"/>
              </a:endParaRPr>
            </a:p>
          </p:txBody>
        </p:sp>
        <p:cxnSp>
          <p:nvCxnSpPr>
            <p:cNvPr id="74" name="直接箭头连接符 73"/>
            <p:cNvCxnSpPr/>
            <p:nvPr/>
          </p:nvCxnSpPr>
          <p:spPr>
            <a:xfrm>
              <a:off x="2662300" y="1347614"/>
              <a:ext cx="3421868" cy="0"/>
            </a:xfrm>
            <a:prstGeom prst="straightConnector1">
              <a:avLst/>
            </a:prstGeom>
            <a:noFill/>
            <a:ln w="31750" cap="rnd" cmpd="sng" algn="ctr">
              <a:solidFill>
                <a:srgbClr val="00B0F0"/>
              </a:solidFill>
              <a:prstDash val="sysDot"/>
              <a:headEnd type="diamond"/>
              <a:tailEnd type="diamond"/>
            </a:ln>
            <a:effectLst/>
          </p:spPr>
        </p:cxnSp>
        <p:sp>
          <p:nvSpPr>
            <p:cNvPr id="75" name="TextBox 74"/>
            <p:cNvSpPr txBox="1"/>
            <p:nvPr/>
          </p:nvSpPr>
          <p:spPr>
            <a:xfrm>
              <a:off x="2699792" y="915566"/>
              <a:ext cx="3096344" cy="446688"/>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kern="0" cap="none" spc="0" normalizeH="0" baseline="0">
                  <a:ln>
                    <a:noFill/>
                  </a:ln>
                  <a:solidFill>
                    <a:prstClr val="black"/>
                  </a:solidFill>
                  <a:effectLst/>
                  <a:uLnTx/>
                  <a:uFillTx/>
                  <a:latin typeface="Calibri"/>
                  <a:ea typeface="微软雅黑" pitchFamily="34" charset="-122"/>
                  <a:cs typeface="+mj-cs"/>
                </a:defRPr>
              </a:lvl1pPr>
            </a:lstStyle>
            <a:p>
              <a:r>
                <a:rPr lang="zh-CN" altLang="en-US" dirty="0" smtClean="0">
                  <a:hlinkClick r:id="rId12" action="ppaction://hlinksldjump"/>
                </a:rPr>
                <a:t>课程创新与教学效果</a:t>
              </a:r>
              <a:endParaRPr lang="zh-CN" altLang="en-US" dirty="0"/>
            </a:p>
          </p:txBody>
        </p:sp>
      </p:grpSp>
    </p:spTree>
    <p:extLst>
      <p:ext uri="{BB962C8B-B14F-4D97-AF65-F5344CB8AC3E}">
        <p14:creationId xmlns:p14="http://schemas.microsoft.com/office/powerpoint/2010/main" xmlns="" val="2446045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30</a:t>
            </a:fld>
            <a:endParaRPr lang="zh-CN" altLang="en-US"/>
          </a:p>
        </p:txBody>
      </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grpSp>
        <p:nvGrpSpPr>
          <p:cNvPr id="26" name="组合 25"/>
          <p:cNvGrpSpPr/>
          <p:nvPr/>
        </p:nvGrpSpPr>
        <p:grpSpPr>
          <a:xfrm>
            <a:off x="642258" y="848691"/>
            <a:ext cx="6201115" cy="779741"/>
            <a:chOff x="2086236" y="848671"/>
            <a:chExt cx="4847983" cy="504056"/>
          </a:xfrm>
        </p:grpSpPr>
        <p:sp>
          <p:nvSpPr>
            <p:cNvPr id="27" name="六边形 2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smtClean="0">
                  <a:latin typeface="Calibri"/>
                  <a:ea typeface="微软雅黑" pitchFamily="34" charset="-122"/>
                </a:rPr>
                <a:t>5</a:t>
              </a:r>
              <a:r>
                <a:rPr lang="en-US" altLang="zh-CN" sz="2400" b="1" kern="0" noProof="0" dirty="0" smtClean="0">
                  <a:latin typeface="Calibri"/>
                  <a:ea typeface="微软雅黑" pitchFamily="34" charset="-122"/>
                </a:rPr>
                <a:t>-3</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28" name="直接箭头连接符 27"/>
            <p:cNvCxnSpPr/>
            <p:nvPr/>
          </p:nvCxnSpPr>
          <p:spPr>
            <a:xfrm>
              <a:off x="2662300" y="1347614"/>
              <a:ext cx="4171655"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31" name="TextBox 30"/>
            <p:cNvSpPr txBox="1"/>
            <p:nvPr/>
          </p:nvSpPr>
          <p:spPr>
            <a:xfrm>
              <a:off x="3013682" y="936054"/>
              <a:ext cx="3920537" cy="338231"/>
            </a:xfrm>
            <a:prstGeom prst="rect">
              <a:avLst/>
            </a:prstGeom>
            <a:noFill/>
          </p:spPr>
          <p:txBody>
            <a:bodyPr wrap="square" rtlCol="0">
              <a:spAutoFit/>
            </a:bodyPr>
            <a:lstStyle/>
            <a:p>
              <a:pPr>
                <a:defRPr/>
              </a:pPr>
              <a:r>
                <a:rPr lang="zh-CN" altLang="en-US" sz="2800" b="1" kern="0" dirty="0">
                  <a:solidFill>
                    <a:prstClr val="black"/>
                  </a:solidFill>
                  <a:latin typeface="微软雅黑" pitchFamily="34" charset="-122"/>
                  <a:ea typeface="微软雅黑" pitchFamily="34" charset="-122"/>
                </a:rPr>
                <a:t>课程实训任务的整体设计</a:t>
              </a:r>
              <a:r>
                <a:rPr lang="zh-CN" altLang="en-US" sz="2800" b="1" kern="0" dirty="0" smtClean="0">
                  <a:solidFill>
                    <a:prstClr val="black"/>
                  </a:solidFill>
                  <a:latin typeface="微软雅黑" pitchFamily="34" charset="-122"/>
                  <a:ea typeface="微软雅黑" pitchFamily="34" charset="-122"/>
                </a:rPr>
                <a:t>思路</a:t>
              </a:r>
              <a:endParaRPr lang="zh-CN" altLang="en-US" sz="2800" b="1" kern="0" dirty="0">
                <a:solidFill>
                  <a:prstClr val="black"/>
                </a:solidFill>
                <a:latin typeface="微软雅黑" pitchFamily="34" charset="-122"/>
                <a:ea typeface="微软雅黑" pitchFamily="34" charset="-122"/>
              </a:endParaRPr>
            </a:p>
          </p:txBody>
        </p:sp>
      </p:grpSp>
      <p:grpSp>
        <p:nvGrpSpPr>
          <p:cNvPr id="4" name="组合 3"/>
          <p:cNvGrpSpPr/>
          <p:nvPr/>
        </p:nvGrpSpPr>
        <p:grpSpPr>
          <a:xfrm>
            <a:off x="429909" y="1989138"/>
            <a:ext cx="5537200" cy="1079500"/>
            <a:chOff x="539750" y="1989138"/>
            <a:chExt cx="4481513" cy="1079500"/>
          </a:xfrm>
        </p:grpSpPr>
        <p:sp>
          <p:nvSpPr>
            <p:cNvPr id="33" name="AutoShape 2" descr="그림1"/>
            <p:cNvSpPr>
              <a:spLocks noChangeArrowheads="1"/>
            </p:cNvSpPr>
            <p:nvPr/>
          </p:nvSpPr>
          <p:spPr bwMode="auto">
            <a:xfrm>
              <a:off x="539750" y="1989138"/>
              <a:ext cx="4481513" cy="1079500"/>
            </a:xfrm>
            <a:prstGeom prst="roundRect">
              <a:avLst>
                <a:gd name="adj" fmla="val 29852"/>
              </a:avLst>
            </a:prstGeom>
            <a:blipFill dpi="0" rotWithShape="1">
              <a:blip r:embed="rId4" cstate="print"/>
              <a:srcRect/>
              <a:stretch>
                <a:fillRect/>
              </a:stretch>
            </a:blipFill>
            <a:ln w="28575" algn="ctr">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4" name="AutoShape 3"/>
            <p:cNvSpPr>
              <a:spLocks noChangeArrowheads="1"/>
            </p:cNvSpPr>
            <p:nvPr/>
          </p:nvSpPr>
          <p:spPr bwMode="auto">
            <a:xfrm>
              <a:off x="588963" y="2017713"/>
              <a:ext cx="4384675" cy="225425"/>
            </a:xfrm>
            <a:prstGeom prst="roundRect">
              <a:avLst>
                <a:gd name="adj" fmla="val 50000"/>
              </a:avLst>
            </a:prstGeom>
            <a:gradFill rotWithShape="1">
              <a:gsLst>
                <a:gs pos="0">
                  <a:srgbClr val="FFFFFF">
                    <a:alpha val="60001"/>
                  </a:srgbClr>
                </a:gs>
                <a:gs pos="100000">
                  <a:srgbClr val="DBDBDB">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4" name="Rectangle 17"/>
            <p:cNvSpPr>
              <a:spLocks noChangeArrowheads="1"/>
            </p:cNvSpPr>
            <p:nvPr/>
          </p:nvSpPr>
          <p:spPr bwMode="auto">
            <a:xfrm>
              <a:off x="1628776" y="2205038"/>
              <a:ext cx="3303588" cy="663575"/>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38100">
                  <a:solidFill>
                    <a:schemeClr val="accent2"/>
                  </a:solidFill>
                  <a:miter lim="800000"/>
                  <a:headEnd/>
                  <a:tailEnd/>
                </a14:hiddenLine>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wrap="none" tIns="46800" anchor="ctr"/>
            <a:lstStyle/>
            <a:p>
              <a:r>
                <a:rPr lang="en-US" altLang="ko-KR" sz="2400" b="1" dirty="0" smtClean="0">
                  <a:latin typeface="微软雅黑" pitchFamily="34" charset="-122"/>
                  <a:ea typeface="微软雅黑" pitchFamily="34" charset="-122"/>
                </a:rPr>
                <a:t>1</a:t>
              </a:r>
              <a:r>
                <a:rPr lang="en-US" altLang="zh-CN" sz="2400" b="1" dirty="0" smtClean="0">
                  <a:latin typeface="微软雅黑" pitchFamily="34" charset="-122"/>
                  <a:ea typeface="微软雅黑" pitchFamily="34" charset="-122"/>
                </a:rPr>
                <a:t>.A</a:t>
              </a:r>
              <a:r>
                <a:rPr lang="zh-CN" altLang="en-US" sz="2400" b="1" dirty="0" smtClean="0">
                  <a:latin typeface="微软雅黑" pitchFamily="34" charset="-122"/>
                  <a:ea typeface="微软雅黑" pitchFamily="34" charset="-122"/>
                </a:rPr>
                <a:t>线任务与</a:t>
              </a:r>
              <a:r>
                <a:rPr lang="en-US" altLang="zh-CN" sz="2400" b="1" dirty="0" smtClean="0">
                  <a:latin typeface="微软雅黑" pitchFamily="34" charset="-122"/>
                  <a:ea typeface="微软雅黑" pitchFamily="34" charset="-122"/>
                </a:rPr>
                <a:t>B</a:t>
              </a:r>
              <a:r>
                <a:rPr lang="zh-CN" altLang="en-US" sz="2400" b="1" dirty="0" smtClean="0">
                  <a:latin typeface="微软雅黑" pitchFamily="34" charset="-122"/>
                  <a:ea typeface="微软雅黑" pitchFamily="34" charset="-122"/>
                </a:rPr>
                <a:t>线任务相结合</a:t>
              </a:r>
              <a:endParaRPr lang="ko-KR" altLang="en-US" sz="2400" b="1" dirty="0">
                <a:latin typeface="微软雅黑" pitchFamily="34" charset="-122"/>
                <a:ea typeface="HY헤드라인M" pitchFamily="18" charset="-127"/>
              </a:endParaRPr>
            </a:p>
          </p:txBody>
        </p:sp>
      </p:grpSp>
      <p:grpSp>
        <p:nvGrpSpPr>
          <p:cNvPr id="5" name="组合 4"/>
          <p:cNvGrpSpPr/>
          <p:nvPr/>
        </p:nvGrpSpPr>
        <p:grpSpPr>
          <a:xfrm>
            <a:off x="2349054" y="3376064"/>
            <a:ext cx="5409059" cy="1101725"/>
            <a:chOff x="541338" y="3551238"/>
            <a:chExt cx="4479925" cy="1101725"/>
          </a:xfrm>
        </p:grpSpPr>
        <p:sp>
          <p:nvSpPr>
            <p:cNvPr id="36" name="AutoShape 4" descr="그림2"/>
            <p:cNvSpPr>
              <a:spLocks noChangeArrowheads="1"/>
            </p:cNvSpPr>
            <p:nvPr/>
          </p:nvSpPr>
          <p:spPr bwMode="auto">
            <a:xfrm>
              <a:off x="541338" y="3551238"/>
              <a:ext cx="4479925" cy="1101725"/>
            </a:xfrm>
            <a:prstGeom prst="roundRect">
              <a:avLst>
                <a:gd name="adj" fmla="val 16667"/>
              </a:avLst>
            </a:prstGeom>
            <a:blipFill dpi="0" rotWithShape="1">
              <a:blip r:embed="rId5" cstate="print"/>
              <a:srcRect/>
              <a:stretch>
                <a:fillRect/>
              </a:stretch>
            </a:blipFill>
            <a:ln w="28575">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8" name="AutoShape 6"/>
            <p:cNvSpPr>
              <a:spLocks noChangeArrowheads="1"/>
            </p:cNvSpPr>
            <p:nvPr/>
          </p:nvSpPr>
          <p:spPr bwMode="auto">
            <a:xfrm>
              <a:off x="588963" y="3573463"/>
              <a:ext cx="4384675" cy="225425"/>
            </a:xfrm>
            <a:prstGeom prst="roundRect">
              <a:avLst>
                <a:gd name="adj" fmla="val 50000"/>
              </a:avLst>
            </a:prstGeom>
            <a:gradFill rotWithShape="1">
              <a:gsLst>
                <a:gs pos="0">
                  <a:srgbClr val="FFFFFF">
                    <a:alpha val="60001"/>
                  </a:srgbClr>
                </a:gs>
                <a:gs pos="100000">
                  <a:srgbClr val="DBDBDB">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5" name="Rectangle 18"/>
            <p:cNvSpPr>
              <a:spLocks noChangeArrowheads="1"/>
            </p:cNvSpPr>
            <p:nvPr/>
          </p:nvSpPr>
          <p:spPr bwMode="auto">
            <a:xfrm>
              <a:off x="1535559" y="3787775"/>
              <a:ext cx="3396805" cy="663575"/>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38100">
                  <a:solidFill>
                    <a:schemeClr val="accent2"/>
                  </a:solidFill>
                  <a:miter lim="800000"/>
                  <a:headEnd/>
                  <a:tailEnd/>
                </a14:hiddenLine>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wrap="none" tIns="46800" anchor="ctr"/>
            <a:lstStyle/>
            <a:p>
              <a:pPr>
                <a:lnSpc>
                  <a:spcPct val="110000"/>
                </a:lnSpc>
              </a:pPr>
              <a:r>
                <a:rPr lang="en-US" altLang="ko-KR" sz="2400" b="1" dirty="0" smtClean="0">
                  <a:latin typeface="微软雅黑" pitchFamily="34" charset="-122"/>
                  <a:ea typeface="微软雅黑" pitchFamily="34" charset="-122"/>
                </a:rPr>
                <a:t>2</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小组任务与个人任务相结合</a:t>
              </a:r>
              <a:endParaRPr lang="ko-KR" altLang="en-US" sz="2400" b="1" dirty="0">
                <a:latin typeface="微软雅黑" pitchFamily="34" charset="-122"/>
                <a:ea typeface="HY헤드라인M" pitchFamily="18" charset="-127"/>
              </a:endParaRPr>
            </a:p>
          </p:txBody>
        </p:sp>
      </p:grpSp>
      <p:grpSp>
        <p:nvGrpSpPr>
          <p:cNvPr id="9" name="组合 8"/>
          <p:cNvGrpSpPr/>
          <p:nvPr/>
        </p:nvGrpSpPr>
        <p:grpSpPr>
          <a:xfrm>
            <a:off x="5020359" y="4759138"/>
            <a:ext cx="6645275" cy="1258888"/>
            <a:chOff x="541338" y="5135563"/>
            <a:chExt cx="4628508" cy="1101725"/>
          </a:xfrm>
        </p:grpSpPr>
        <p:sp>
          <p:nvSpPr>
            <p:cNvPr id="37" name="AutoShape 5" descr="그림3"/>
            <p:cNvSpPr>
              <a:spLocks noChangeArrowheads="1"/>
            </p:cNvSpPr>
            <p:nvPr/>
          </p:nvSpPr>
          <p:spPr bwMode="auto">
            <a:xfrm>
              <a:off x="541338" y="5135563"/>
              <a:ext cx="4479925" cy="1101725"/>
            </a:xfrm>
            <a:prstGeom prst="roundRect">
              <a:avLst>
                <a:gd name="adj" fmla="val 16667"/>
              </a:avLst>
            </a:prstGeom>
            <a:blipFill dpi="0" rotWithShape="1">
              <a:blip r:embed="rId6" cstate="print"/>
              <a:srcRect/>
              <a:stretch>
                <a:fillRect/>
              </a:stretch>
            </a:blipFill>
            <a:ln w="28575">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0" name="AutoShape 7"/>
            <p:cNvSpPr>
              <a:spLocks noChangeArrowheads="1"/>
            </p:cNvSpPr>
            <p:nvPr/>
          </p:nvSpPr>
          <p:spPr bwMode="auto">
            <a:xfrm>
              <a:off x="588963" y="5157788"/>
              <a:ext cx="4384675" cy="225425"/>
            </a:xfrm>
            <a:prstGeom prst="roundRect">
              <a:avLst>
                <a:gd name="adj" fmla="val 50000"/>
              </a:avLst>
            </a:prstGeom>
            <a:gradFill rotWithShape="1">
              <a:gsLst>
                <a:gs pos="0">
                  <a:srgbClr val="FFFFFF">
                    <a:alpha val="60001"/>
                  </a:srgbClr>
                </a:gs>
                <a:gs pos="100000">
                  <a:srgbClr val="DBDBDB">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6" name="Rectangle 19"/>
            <p:cNvSpPr>
              <a:spLocks noChangeArrowheads="1"/>
            </p:cNvSpPr>
            <p:nvPr/>
          </p:nvSpPr>
          <p:spPr bwMode="auto">
            <a:xfrm>
              <a:off x="1517752" y="5364770"/>
              <a:ext cx="3652094" cy="663575"/>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38100">
                  <a:solidFill>
                    <a:schemeClr val="accent2"/>
                  </a:solidFill>
                  <a:miter lim="800000"/>
                  <a:headEnd/>
                  <a:tailEnd/>
                </a14:hiddenLine>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wrap="none" tIns="46800" anchor="ctr"/>
            <a:lstStyle/>
            <a:p>
              <a:r>
                <a:rPr lang="en-US" altLang="ko-KR" sz="2000" b="1" dirty="0" smtClean="0">
                  <a:latin typeface="微软雅黑" pitchFamily="34" charset="-122"/>
                  <a:ea typeface="微软雅黑" pitchFamily="34" charset="-122"/>
                </a:rPr>
                <a:t>3</a:t>
              </a:r>
              <a:r>
                <a:rPr lang="en-US" altLang="zh-CN" sz="2000" b="1" dirty="0" smtClean="0">
                  <a:latin typeface="微软雅黑" pitchFamily="34" charset="-122"/>
                  <a:ea typeface="微软雅黑" pitchFamily="34" charset="-122"/>
                </a:rPr>
                <a:t>.A</a:t>
              </a:r>
              <a:r>
                <a:rPr lang="zh-CN" altLang="en-US" sz="2000" b="1" dirty="0" smtClean="0">
                  <a:latin typeface="微软雅黑" pitchFamily="34" charset="-122"/>
                  <a:ea typeface="微软雅黑" pitchFamily="34" charset="-122"/>
                </a:rPr>
                <a:t>线任务与小组任务为主要实训考核形式</a:t>
              </a:r>
              <a:endParaRPr lang="ko-KR" altLang="en-US" sz="2000" b="1" dirty="0">
                <a:latin typeface="微软雅黑" pitchFamily="34" charset="-122"/>
                <a:ea typeface="HY헤드라인M" pitchFamily="18" charset="-127"/>
              </a:endParaRPr>
            </a:p>
          </p:txBody>
        </p:sp>
      </p:grpSp>
      <p:sp>
        <p:nvSpPr>
          <p:cNvPr id="10" name="云形标注 9"/>
          <p:cNvSpPr/>
          <p:nvPr/>
        </p:nvSpPr>
        <p:spPr>
          <a:xfrm>
            <a:off x="7300914" y="648734"/>
            <a:ext cx="4519612" cy="2490716"/>
          </a:xfrm>
          <a:prstGeom prst="cloudCallout">
            <a:avLst>
              <a:gd name="adj1" fmla="val -35691"/>
              <a:gd name="adj2" fmla="val 66515"/>
            </a:avLst>
          </a:prstGeom>
          <a:gradFill flip="none" rotWithShape="1">
            <a:gsLst>
              <a:gs pos="0">
                <a:schemeClr val="accent1">
                  <a:tint val="66000"/>
                  <a:satMod val="160000"/>
                  <a:alpha val="67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7758113" y="1232355"/>
            <a:ext cx="369419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6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多种实训任务</a:t>
            </a:r>
            <a:endParaRPr lang="en-US" altLang="zh-CN" sz="36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endParaRPr>
          </a:p>
          <a:p>
            <a:pPr algn="ctr"/>
            <a:r>
              <a:rPr lang="zh-CN" altLang="en-US" sz="36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形式相结合</a:t>
            </a:r>
            <a:endParaRPr lang="zh-CN" altLang="en-US" sz="36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endParaRPr>
          </a:p>
        </p:txBody>
      </p:sp>
    </p:spTree>
    <p:extLst>
      <p:ext uri="{BB962C8B-B14F-4D97-AF65-F5344CB8AC3E}">
        <p14:creationId xmlns:p14="http://schemas.microsoft.com/office/powerpoint/2010/main" xmlns="" val="2313889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投影片編號版面配置區 1"/>
          <p:cNvSpPr>
            <a:spLocks noGrp="1"/>
          </p:cNvSpPr>
          <p:nvPr>
            <p:ph type="sldNum" sz="quarter" idx="10"/>
          </p:nvPr>
        </p:nvSpPr>
        <p:spPr/>
        <p:txBody>
          <a:bodyPr/>
          <a:lstStyle>
            <a:lvl1pPr eaLnBrk="0" hangingPunct="0">
              <a:defRPr kumimoji="1" sz="900">
                <a:solidFill>
                  <a:schemeClr val="tx1"/>
                </a:solidFill>
                <a:latin typeface="Arial" charset="0"/>
                <a:ea typeface="Gulim" pitchFamily="34" charset="-127"/>
              </a:defRPr>
            </a:lvl1pPr>
            <a:lvl2pPr marL="742950" indent="-285750" eaLnBrk="0" hangingPunct="0">
              <a:defRPr kumimoji="1" sz="900">
                <a:solidFill>
                  <a:schemeClr val="tx1"/>
                </a:solidFill>
                <a:latin typeface="Arial" charset="0"/>
                <a:ea typeface="Gulim" pitchFamily="34" charset="-127"/>
              </a:defRPr>
            </a:lvl2pPr>
            <a:lvl3pPr marL="1143000" indent="-228600" eaLnBrk="0" hangingPunct="0">
              <a:defRPr kumimoji="1" sz="900">
                <a:solidFill>
                  <a:schemeClr val="tx1"/>
                </a:solidFill>
                <a:latin typeface="Arial" charset="0"/>
                <a:ea typeface="Gulim" pitchFamily="34" charset="-127"/>
              </a:defRPr>
            </a:lvl3pPr>
            <a:lvl4pPr marL="1600200" indent="-228600" eaLnBrk="0" hangingPunct="0">
              <a:defRPr kumimoji="1" sz="900">
                <a:solidFill>
                  <a:schemeClr val="tx1"/>
                </a:solidFill>
                <a:latin typeface="Arial" charset="0"/>
                <a:ea typeface="Gulim" pitchFamily="34" charset="-127"/>
              </a:defRPr>
            </a:lvl4pPr>
            <a:lvl5pPr marL="2057400" indent="-228600" eaLnBrk="0" hangingPunct="0">
              <a:defRPr kumimoji="1" sz="900">
                <a:solidFill>
                  <a:schemeClr val="tx1"/>
                </a:solidFill>
                <a:latin typeface="Arial" charset="0"/>
                <a:ea typeface="Gulim" pitchFamily="34" charset="-127"/>
              </a:defRPr>
            </a:lvl5pPr>
            <a:lvl6pPr marL="2514600" indent="-228600" algn="r" eaLnBrk="0" fontAlgn="base" latinLnBrk="1" hangingPunct="0">
              <a:spcBef>
                <a:spcPct val="0"/>
              </a:spcBef>
              <a:spcAft>
                <a:spcPct val="0"/>
              </a:spcAft>
              <a:defRPr kumimoji="1" sz="900">
                <a:solidFill>
                  <a:schemeClr val="tx1"/>
                </a:solidFill>
                <a:latin typeface="Arial" charset="0"/>
                <a:ea typeface="Gulim" pitchFamily="34" charset="-127"/>
              </a:defRPr>
            </a:lvl6pPr>
            <a:lvl7pPr marL="2971800" indent="-228600" algn="r" eaLnBrk="0" fontAlgn="base" latinLnBrk="1" hangingPunct="0">
              <a:spcBef>
                <a:spcPct val="0"/>
              </a:spcBef>
              <a:spcAft>
                <a:spcPct val="0"/>
              </a:spcAft>
              <a:defRPr kumimoji="1" sz="900">
                <a:solidFill>
                  <a:schemeClr val="tx1"/>
                </a:solidFill>
                <a:latin typeface="Arial" charset="0"/>
                <a:ea typeface="Gulim" pitchFamily="34" charset="-127"/>
              </a:defRPr>
            </a:lvl7pPr>
            <a:lvl8pPr marL="3429000" indent="-228600" algn="r" eaLnBrk="0" fontAlgn="base" latinLnBrk="1" hangingPunct="0">
              <a:spcBef>
                <a:spcPct val="0"/>
              </a:spcBef>
              <a:spcAft>
                <a:spcPct val="0"/>
              </a:spcAft>
              <a:defRPr kumimoji="1" sz="900">
                <a:solidFill>
                  <a:schemeClr val="tx1"/>
                </a:solidFill>
                <a:latin typeface="Arial" charset="0"/>
                <a:ea typeface="Gulim" pitchFamily="34" charset="-127"/>
              </a:defRPr>
            </a:lvl8pPr>
            <a:lvl9pPr marL="3886200" indent="-228600" algn="r" eaLnBrk="0" fontAlgn="base" latinLnBrk="1" hangingPunct="0">
              <a:spcBef>
                <a:spcPct val="0"/>
              </a:spcBef>
              <a:spcAft>
                <a:spcPct val="0"/>
              </a:spcAft>
              <a:defRPr kumimoji="1" sz="900">
                <a:solidFill>
                  <a:schemeClr val="tx1"/>
                </a:solidFill>
                <a:latin typeface="Arial" charset="0"/>
                <a:ea typeface="Gulim" pitchFamily="34" charset="-127"/>
              </a:defRPr>
            </a:lvl9pPr>
          </a:lstStyle>
          <a:p>
            <a:pPr eaLnBrk="1" hangingPunct="1"/>
            <a:fld id="{53A8E931-7D7E-4288-848F-6122BBA440B8}" type="slidenum">
              <a:rPr lang="en-US" altLang="ko-KR" sz="1100">
                <a:solidFill>
                  <a:schemeClr val="bg1"/>
                </a:solidFill>
                <a:latin typeface="Gulim" pitchFamily="34" charset="-127"/>
              </a:rPr>
              <a:pPr eaLnBrk="1" hangingPunct="1"/>
              <a:t>31</a:t>
            </a:fld>
            <a:endParaRPr lang="en-US" altLang="ko-KR" sz="1100">
              <a:solidFill>
                <a:schemeClr val="bg1"/>
              </a:solidFill>
              <a:latin typeface="Gulim" pitchFamily="34" charset="-127"/>
            </a:endParaRPr>
          </a:p>
        </p:txBody>
      </p:sp>
      <p:sp>
        <p:nvSpPr>
          <p:cNvPr id="40962" name="Text Box 2"/>
          <p:cNvSpPr txBox="1">
            <a:spLocks noChangeArrowheads="1"/>
          </p:cNvSpPr>
          <p:nvPr/>
        </p:nvSpPr>
        <p:spPr bwMode="auto">
          <a:xfrm>
            <a:off x="1727200" y="228601"/>
            <a:ext cx="62992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900">
                <a:solidFill>
                  <a:schemeClr val="tx1"/>
                </a:solidFill>
                <a:latin typeface="Arial" charset="0"/>
                <a:ea typeface="Gulim" pitchFamily="34" charset="-127"/>
              </a:defRPr>
            </a:lvl1pPr>
            <a:lvl2pPr marL="742950" indent="-285750" eaLnBrk="0" hangingPunct="0">
              <a:defRPr kumimoji="1" sz="900">
                <a:solidFill>
                  <a:schemeClr val="tx1"/>
                </a:solidFill>
                <a:latin typeface="Arial" charset="0"/>
                <a:ea typeface="Gulim" pitchFamily="34" charset="-127"/>
              </a:defRPr>
            </a:lvl2pPr>
            <a:lvl3pPr marL="1143000" indent="-228600" eaLnBrk="0" hangingPunct="0">
              <a:defRPr kumimoji="1" sz="900">
                <a:solidFill>
                  <a:schemeClr val="tx1"/>
                </a:solidFill>
                <a:latin typeface="Arial" charset="0"/>
                <a:ea typeface="Gulim" pitchFamily="34" charset="-127"/>
              </a:defRPr>
            </a:lvl3pPr>
            <a:lvl4pPr marL="1600200" indent="-228600" eaLnBrk="0" hangingPunct="0">
              <a:defRPr kumimoji="1" sz="900">
                <a:solidFill>
                  <a:schemeClr val="tx1"/>
                </a:solidFill>
                <a:latin typeface="Arial" charset="0"/>
                <a:ea typeface="Gulim" pitchFamily="34" charset="-127"/>
              </a:defRPr>
            </a:lvl4pPr>
            <a:lvl5pPr marL="2057400" indent="-228600" eaLnBrk="0" hangingPunct="0">
              <a:defRPr kumimoji="1" sz="900">
                <a:solidFill>
                  <a:schemeClr val="tx1"/>
                </a:solidFill>
                <a:latin typeface="Arial" charset="0"/>
                <a:ea typeface="Gulim" pitchFamily="34" charset="-127"/>
              </a:defRPr>
            </a:lvl5pPr>
            <a:lvl6pPr marL="2514600" indent="-228600" algn="r" eaLnBrk="0" fontAlgn="base" latinLnBrk="1" hangingPunct="0">
              <a:spcBef>
                <a:spcPct val="0"/>
              </a:spcBef>
              <a:spcAft>
                <a:spcPct val="0"/>
              </a:spcAft>
              <a:defRPr kumimoji="1" sz="900">
                <a:solidFill>
                  <a:schemeClr val="tx1"/>
                </a:solidFill>
                <a:latin typeface="Arial" charset="0"/>
                <a:ea typeface="Gulim" pitchFamily="34" charset="-127"/>
              </a:defRPr>
            </a:lvl6pPr>
            <a:lvl7pPr marL="2971800" indent="-228600" algn="r" eaLnBrk="0" fontAlgn="base" latinLnBrk="1" hangingPunct="0">
              <a:spcBef>
                <a:spcPct val="0"/>
              </a:spcBef>
              <a:spcAft>
                <a:spcPct val="0"/>
              </a:spcAft>
              <a:defRPr kumimoji="1" sz="900">
                <a:solidFill>
                  <a:schemeClr val="tx1"/>
                </a:solidFill>
                <a:latin typeface="Arial" charset="0"/>
                <a:ea typeface="Gulim" pitchFamily="34" charset="-127"/>
              </a:defRPr>
            </a:lvl7pPr>
            <a:lvl8pPr marL="3429000" indent="-228600" algn="r" eaLnBrk="0" fontAlgn="base" latinLnBrk="1" hangingPunct="0">
              <a:spcBef>
                <a:spcPct val="0"/>
              </a:spcBef>
              <a:spcAft>
                <a:spcPct val="0"/>
              </a:spcAft>
              <a:defRPr kumimoji="1" sz="900">
                <a:solidFill>
                  <a:schemeClr val="tx1"/>
                </a:solidFill>
                <a:latin typeface="Arial" charset="0"/>
                <a:ea typeface="Gulim" pitchFamily="34" charset="-127"/>
              </a:defRPr>
            </a:lvl8pPr>
            <a:lvl9pPr marL="3886200" indent="-228600" algn="r" eaLnBrk="0" fontAlgn="base" latinLnBrk="1" hangingPunct="0">
              <a:spcBef>
                <a:spcPct val="0"/>
              </a:spcBef>
              <a:spcAft>
                <a:spcPct val="0"/>
              </a:spcAft>
              <a:defRPr kumimoji="1" sz="900">
                <a:solidFill>
                  <a:schemeClr val="tx1"/>
                </a:solidFill>
                <a:latin typeface="Arial" charset="0"/>
                <a:ea typeface="Gulim" pitchFamily="34" charset="-127"/>
              </a:defRPr>
            </a:lvl9pPr>
          </a:lstStyle>
          <a:p>
            <a:pPr algn="l" eaLnBrk="1" hangingPunct="1">
              <a:spcBef>
                <a:spcPct val="50000"/>
              </a:spcBef>
            </a:pPr>
            <a:r>
              <a:rPr lang="ko-KR" altLang="en-US" sz="3000" dirty="0">
                <a:solidFill>
                  <a:schemeClr val="bg1"/>
                </a:solidFill>
                <a:latin typeface="HY견고딕" pitchFamily="18" charset="-127"/>
                <a:ea typeface="HY견고딕" pitchFamily="18" charset="-127"/>
              </a:rPr>
              <a:t>설립배경</a:t>
            </a:r>
          </a:p>
        </p:txBody>
      </p:sp>
      <p:sp>
        <p:nvSpPr>
          <p:cNvPr id="14340" name="Text Box 4"/>
          <p:cNvSpPr txBox="1">
            <a:spLocks noChangeArrowheads="1"/>
          </p:cNvSpPr>
          <p:nvPr/>
        </p:nvSpPr>
        <p:spPr bwMode="auto">
          <a:xfrm>
            <a:off x="101600" y="60326"/>
            <a:ext cx="14224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900">
                <a:solidFill>
                  <a:schemeClr val="tx1"/>
                </a:solidFill>
                <a:latin typeface="Arial" charset="0"/>
                <a:ea typeface="Gulim" pitchFamily="34" charset="-127"/>
              </a:defRPr>
            </a:lvl1pPr>
            <a:lvl2pPr marL="742950" indent="-285750" eaLnBrk="0" hangingPunct="0">
              <a:defRPr kumimoji="1" sz="900">
                <a:solidFill>
                  <a:schemeClr val="tx1"/>
                </a:solidFill>
                <a:latin typeface="Arial" charset="0"/>
                <a:ea typeface="Gulim" pitchFamily="34" charset="-127"/>
              </a:defRPr>
            </a:lvl2pPr>
            <a:lvl3pPr marL="1143000" indent="-228600" eaLnBrk="0" hangingPunct="0">
              <a:defRPr kumimoji="1" sz="900">
                <a:solidFill>
                  <a:schemeClr val="tx1"/>
                </a:solidFill>
                <a:latin typeface="Arial" charset="0"/>
                <a:ea typeface="Gulim" pitchFamily="34" charset="-127"/>
              </a:defRPr>
            </a:lvl3pPr>
            <a:lvl4pPr marL="1600200" indent="-228600" eaLnBrk="0" hangingPunct="0">
              <a:defRPr kumimoji="1" sz="900">
                <a:solidFill>
                  <a:schemeClr val="tx1"/>
                </a:solidFill>
                <a:latin typeface="Arial" charset="0"/>
                <a:ea typeface="Gulim" pitchFamily="34" charset="-127"/>
              </a:defRPr>
            </a:lvl4pPr>
            <a:lvl5pPr marL="2057400" indent="-228600" eaLnBrk="0" hangingPunct="0">
              <a:defRPr kumimoji="1" sz="900">
                <a:solidFill>
                  <a:schemeClr val="tx1"/>
                </a:solidFill>
                <a:latin typeface="Arial" charset="0"/>
                <a:ea typeface="Gulim" pitchFamily="34" charset="-127"/>
              </a:defRPr>
            </a:lvl5pPr>
            <a:lvl6pPr marL="2514600" indent="-228600" algn="r" eaLnBrk="0" fontAlgn="base" latinLnBrk="1" hangingPunct="0">
              <a:spcBef>
                <a:spcPct val="0"/>
              </a:spcBef>
              <a:spcAft>
                <a:spcPct val="0"/>
              </a:spcAft>
              <a:defRPr kumimoji="1" sz="900">
                <a:solidFill>
                  <a:schemeClr val="tx1"/>
                </a:solidFill>
                <a:latin typeface="Arial" charset="0"/>
                <a:ea typeface="Gulim" pitchFamily="34" charset="-127"/>
              </a:defRPr>
            </a:lvl6pPr>
            <a:lvl7pPr marL="2971800" indent="-228600" algn="r" eaLnBrk="0" fontAlgn="base" latinLnBrk="1" hangingPunct="0">
              <a:spcBef>
                <a:spcPct val="0"/>
              </a:spcBef>
              <a:spcAft>
                <a:spcPct val="0"/>
              </a:spcAft>
              <a:defRPr kumimoji="1" sz="900">
                <a:solidFill>
                  <a:schemeClr val="tx1"/>
                </a:solidFill>
                <a:latin typeface="Arial" charset="0"/>
                <a:ea typeface="Gulim" pitchFamily="34" charset="-127"/>
              </a:defRPr>
            </a:lvl7pPr>
            <a:lvl8pPr marL="3429000" indent="-228600" algn="r" eaLnBrk="0" fontAlgn="base" latinLnBrk="1" hangingPunct="0">
              <a:spcBef>
                <a:spcPct val="0"/>
              </a:spcBef>
              <a:spcAft>
                <a:spcPct val="0"/>
              </a:spcAft>
              <a:defRPr kumimoji="1" sz="900">
                <a:solidFill>
                  <a:schemeClr val="tx1"/>
                </a:solidFill>
                <a:latin typeface="Arial" charset="0"/>
                <a:ea typeface="Gulim" pitchFamily="34" charset="-127"/>
              </a:defRPr>
            </a:lvl8pPr>
            <a:lvl9pPr marL="3886200" indent="-228600" algn="r" eaLnBrk="0" fontAlgn="base" latinLnBrk="1" hangingPunct="0">
              <a:spcBef>
                <a:spcPct val="0"/>
              </a:spcBef>
              <a:spcAft>
                <a:spcPct val="0"/>
              </a:spcAft>
              <a:defRPr kumimoji="1" sz="900">
                <a:solidFill>
                  <a:schemeClr val="tx1"/>
                </a:solidFill>
                <a:latin typeface="Arial" charset="0"/>
                <a:ea typeface="Gulim" pitchFamily="34" charset="-127"/>
              </a:defRPr>
            </a:lvl9pPr>
          </a:lstStyle>
          <a:p>
            <a:pPr algn="l" eaLnBrk="1" hangingPunct="1">
              <a:spcBef>
                <a:spcPct val="50000"/>
              </a:spcBef>
            </a:pPr>
            <a:r>
              <a:rPr lang="en-US" altLang="ko-KR" sz="5000" dirty="0">
                <a:solidFill>
                  <a:schemeClr val="bg1"/>
                </a:solidFill>
                <a:latin typeface="HY견고딕" pitchFamily="18" charset="-127"/>
                <a:ea typeface="HY견고딕" pitchFamily="18" charset="-127"/>
              </a:rPr>
              <a:t>1</a:t>
            </a:r>
            <a:r>
              <a:rPr lang="en-US" altLang="ko-KR" sz="2400" dirty="0">
                <a:solidFill>
                  <a:schemeClr val="bg1"/>
                </a:solidFill>
                <a:latin typeface="HY견고딕" pitchFamily="18" charset="-127"/>
                <a:ea typeface="HY견고딕" pitchFamily="18" charset="-127"/>
              </a:rPr>
              <a:t>-2</a:t>
            </a:r>
          </a:p>
        </p:txBody>
      </p:sp>
      <p:sp>
        <p:nvSpPr>
          <p:cNvPr id="40974" name="Rectangle 14"/>
          <p:cNvSpPr>
            <a:spLocks noChangeArrowheads="1"/>
          </p:cNvSpPr>
          <p:nvPr/>
        </p:nvSpPr>
        <p:spPr bwMode="auto">
          <a:xfrm>
            <a:off x="861389" y="1996254"/>
            <a:ext cx="3302000" cy="3998916"/>
          </a:xfrm>
          <a:prstGeom prst="rect">
            <a:avLst/>
          </a:prstGeom>
          <a:noFill/>
          <a:ln w="19050">
            <a:solidFill>
              <a:srgbClr val="808080"/>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endParaRPr lang="zh-TW" altLang="en-US"/>
          </a:p>
        </p:txBody>
      </p:sp>
      <p:grpSp>
        <p:nvGrpSpPr>
          <p:cNvPr id="2" name="Group 39"/>
          <p:cNvGrpSpPr>
            <a:grpSpLocks/>
          </p:cNvGrpSpPr>
          <p:nvPr/>
        </p:nvGrpSpPr>
        <p:grpSpPr bwMode="auto">
          <a:xfrm>
            <a:off x="958849" y="2313783"/>
            <a:ext cx="2952750" cy="2514600"/>
            <a:chOff x="624" y="1818"/>
            <a:chExt cx="1395" cy="1584"/>
          </a:xfrm>
        </p:grpSpPr>
        <p:sp>
          <p:nvSpPr>
            <p:cNvPr id="14357" name="Oval 16"/>
            <p:cNvSpPr>
              <a:spLocks noChangeArrowheads="1"/>
            </p:cNvSpPr>
            <p:nvPr/>
          </p:nvSpPr>
          <p:spPr bwMode="auto">
            <a:xfrm>
              <a:off x="624" y="1818"/>
              <a:ext cx="1392" cy="368"/>
            </a:xfrm>
            <a:prstGeom prst="ellipse">
              <a:avLst/>
            </a:prstGeom>
            <a:solidFill>
              <a:srgbClr val="FFEA8F"/>
            </a:solidFill>
            <a:ln w="9525">
              <a:round/>
              <a:headEnd/>
              <a:tailEnd/>
            </a:ln>
            <a:scene3d>
              <a:camera prst="legacyObliqueBottomRight"/>
              <a:lightRig rig="legacyFlat3" dir="b"/>
            </a:scene3d>
            <a:sp3d extrusionH="100000" prstMaterial="legacyMatte">
              <a:bevelT w="13500" h="13500" prst="angle"/>
              <a:bevelB w="13500" h="13500" prst="angle"/>
              <a:extrusionClr>
                <a:srgbClr val="FFEA8F"/>
              </a:extrusionClr>
            </a:sp3d>
          </p:spPr>
          <p:txBody>
            <a:bodyPr wrap="none" lIns="90000" tIns="46800" rIns="90000" bIns="46800" anchor="ctr">
              <a:flatTx/>
            </a:bodyPr>
            <a:lstStyle/>
            <a:p>
              <a:pPr algn="ctr">
                <a:lnSpc>
                  <a:spcPct val="130000"/>
                </a:lnSpc>
              </a:pPr>
              <a:r>
                <a:rPr lang="zh-CN" altLang="en-US" sz="1600" b="1" dirty="0" smtClean="0">
                  <a:solidFill>
                    <a:srgbClr val="000000"/>
                  </a:solidFill>
                  <a:latin typeface="仿宋" pitchFamily="49" charset="-122"/>
                  <a:ea typeface="仿宋" pitchFamily="49" charset="-122"/>
                </a:rPr>
                <a:t>知识点和技能点难易度</a:t>
              </a:r>
              <a:endParaRPr lang="ko-KR" altLang="en-US" sz="1600" b="1" dirty="0">
                <a:solidFill>
                  <a:srgbClr val="000000"/>
                </a:solidFill>
                <a:latin typeface="仿宋" pitchFamily="49" charset="-122"/>
                <a:ea typeface="HY견고딕" pitchFamily="18" charset="-127"/>
              </a:endParaRPr>
            </a:p>
          </p:txBody>
        </p:sp>
        <p:sp>
          <p:nvSpPr>
            <p:cNvPr id="14358" name="Oval 17"/>
            <p:cNvSpPr>
              <a:spLocks noChangeArrowheads="1"/>
            </p:cNvSpPr>
            <p:nvPr/>
          </p:nvSpPr>
          <p:spPr bwMode="auto">
            <a:xfrm>
              <a:off x="624" y="2340"/>
              <a:ext cx="1392" cy="450"/>
            </a:xfrm>
            <a:prstGeom prst="ellipse">
              <a:avLst/>
            </a:prstGeom>
            <a:solidFill>
              <a:srgbClr val="FFEA8F"/>
            </a:solidFill>
            <a:ln w="9525">
              <a:round/>
              <a:headEnd/>
              <a:tailEnd/>
            </a:ln>
            <a:scene3d>
              <a:camera prst="legacyObliqueBottomRight"/>
              <a:lightRig rig="legacyFlat3" dir="b"/>
            </a:scene3d>
            <a:sp3d extrusionH="100000" prstMaterial="legacyMatte">
              <a:bevelT w="13500" h="13500" prst="angle"/>
              <a:bevelB w="13500" h="13500" prst="angle"/>
              <a:extrusionClr>
                <a:srgbClr val="FFEA8F"/>
              </a:extrusionClr>
            </a:sp3d>
          </p:spPr>
          <p:txBody>
            <a:bodyPr wrap="none" lIns="90000" tIns="46800" rIns="90000" bIns="46800" anchor="ctr">
              <a:flatTx/>
            </a:bodyPr>
            <a:lstStyle/>
            <a:p>
              <a:pPr algn="ctr" eaLnBrk="0" latinLnBrk="0" hangingPunct="0">
                <a:lnSpc>
                  <a:spcPct val="130000"/>
                </a:lnSpc>
              </a:pPr>
              <a:r>
                <a:rPr lang="zh-CN" altLang="en-US" sz="1600" b="1" dirty="0" smtClean="0">
                  <a:latin typeface="仿宋" pitchFamily="49" charset="-122"/>
                  <a:ea typeface="仿宋" pitchFamily="49" charset="-122"/>
                </a:rPr>
                <a:t>能力种类和程度</a:t>
              </a:r>
              <a:endParaRPr lang="ko-KR" altLang="en-US" sz="1600" b="1" dirty="0">
                <a:latin typeface="仿宋" pitchFamily="49" charset="-122"/>
                <a:ea typeface="HY견고딕" pitchFamily="18" charset="-127"/>
              </a:endParaRPr>
            </a:p>
          </p:txBody>
        </p:sp>
        <p:sp>
          <p:nvSpPr>
            <p:cNvPr id="14359" name="Oval 18"/>
            <p:cNvSpPr>
              <a:spLocks noChangeArrowheads="1"/>
            </p:cNvSpPr>
            <p:nvPr/>
          </p:nvSpPr>
          <p:spPr bwMode="auto">
            <a:xfrm>
              <a:off x="627" y="2947"/>
              <a:ext cx="1392" cy="455"/>
            </a:xfrm>
            <a:prstGeom prst="ellipse">
              <a:avLst/>
            </a:prstGeom>
            <a:solidFill>
              <a:srgbClr val="FFEA8F"/>
            </a:solidFill>
            <a:ln w="9525">
              <a:round/>
              <a:headEnd/>
              <a:tailEnd/>
            </a:ln>
            <a:scene3d>
              <a:camera prst="legacyObliqueBottomRight"/>
              <a:lightRig rig="legacyFlat3" dir="b"/>
            </a:scene3d>
            <a:sp3d extrusionH="100000" prstMaterial="legacyMatte">
              <a:bevelT w="13500" h="13500" prst="angle"/>
              <a:bevelB w="13500" h="13500" prst="angle"/>
              <a:extrusionClr>
                <a:srgbClr val="FFEA8F"/>
              </a:extrusionClr>
            </a:sp3d>
          </p:spPr>
          <p:txBody>
            <a:bodyPr wrap="none" lIns="90000" tIns="46800" rIns="90000" bIns="46800" anchor="ctr">
              <a:flatTx/>
            </a:bodyPr>
            <a:lstStyle/>
            <a:p>
              <a:pPr algn="ctr" eaLnBrk="0" latinLnBrk="0" hangingPunct="0">
                <a:lnSpc>
                  <a:spcPct val="130000"/>
                </a:lnSpc>
              </a:pPr>
              <a:r>
                <a:rPr lang="zh-CN" altLang="en-US" sz="1600" b="1" dirty="0" smtClean="0">
                  <a:latin typeface="仿宋" pitchFamily="49" charset="-122"/>
                  <a:ea typeface="仿宋" pitchFamily="49" charset="-122"/>
                </a:rPr>
                <a:t>课时安排与内容组织</a:t>
              </a:r>
              <a:endParaRPr lang="ko-KR" altLang="en-US" sz="1600" b="1" dirty="0">
                <a:latin typeface="仿宋" pitchFamily="49" charset="-122"/>
                <a:ea typeface="HY견고딕" pitchFamily="18" charset="-127"/>
              </a:endParaRPr>
            </a:p>
          </p:txBody>
        </p:sp>
      </p:grpSp>
      <p:grpSp>
        <p:nvGrpSpPr>
          <p:cNvPr id="5" name="Group 38"/>
          <p:cNvGrpSpPr>
            <a:grpSpLocks/>
          </p:cNvGrpSpPr>
          <p:nvPr/>
        </p:nvGrpSpPr>
        <p:grpSpPr bwMode="auto">
          <a:xfrm>
            <a:off x="1664440" y="1215232"/>
            <a:ext cx="9367354" cy="595313"/>
            <a:chOff x="791" y="936"/>
            <a:chExt cx="3966" cy="375"/>
          </a:xfrm>
        </p:grpSpPr>
        <p:sp>
          <p:nvSpPr>
            <p:cNvPr id="14348" name="Text Box 26"/>
            <p:cNvSpPr txBox="1">
              <a:spLocks noChangeArrowheads="1"/>
            </p:cNvSpPr>
            <p:nvPr/>
          </p:nvSpPr>
          <p:spPr bwMode="auto">
            <a:xfrm>
              <a:off x="791" y="953"/>
              <a:ext cx="764" cy="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000" tIns="46800" rIns="90000" bIns="46800">
              <a:spAutoFit/>
            </a:bodyPr>
            <a:lstStyle>
              <a:lvl1pPr eaLnBrk="0" hangingPunct="0">
                <a:defRPr kumimoji="1" sz="900">
                  <a:solidFill>
                    <a:schemeClr val="tx1"/>
                  </a:solidFill>
                  <a:latin typeface="Arial" charset="0"/>
                  <a:ea typeface="Gulim" pitchFamily="34" charset="-127"/>
                </a:defRPr>
              </a:lvl1pPr>
              <a:lvl2pPr marL="742950" indent="-285750" eaLnBrk="0" hangingPunct="0">
                <a:defRPr kumimoji="1" sz="900">
                  <a:solidFill>
                    <a:schemeClr val="tx1"/>
                  </a:solidFill>
                  <a:latin typeface="Arial" charset="0"/>
                  <a:ea typeface="Gulim" pitchFamily="34" charset="-127"/>
                </a:defRPr>
              </a:lvl2pPr>
              <a:lvl3pPr marL="1143000" indent="-228600" eaLnBrk="0" hangingPunct="0">
                <a:defRPr kumimoji="1" sz="900">
                  <a:solidFill>
                    <a:schemeClr val="tx1"/>
                  </a:solidFill>
                  <a:latin typeface="Arial" charset="0"/>
                  <a:ea typeface="Gulim" pitchFamily="34" charset="-127"/>
                </a:defRPr>
              </a:lvl3pPr>
              <a:lvl4pPr marL="1600200" indent="-228600" eaLnBrk="0" hangingPunct="0">
                <a:defRPr kumimoji="1" sz="900">
                  <a:solidFill>
                    <a:schemeClr val="tx1"/>
                  </a:solidFill>
                  <a:latin typeface="Arial" charset="0"/>
                  <a:ea typeface="Gulim" pitchFamily="34" charset="-127"/>
                </a:defRPr>
              </a:lvl4pPr>
              <a:lvl5pPr marL="2057400" indent="-228600" eaLnBrk="0" hangingPunct="0">
                <a:defRPr kumimoji="1" sz="900">
                  <a:solidFill>
                    <a:schemeClr val="tx1"/>
                  </a:solidFill>
                  <a:latin typeface="Arial" charset="0"/>
                  <a:ea typeface="Gulim" pitchFamily="34" charset="-127"/>
                </a:defRPr>
              </a:lvl5pPr>
              <a:lvl6pPr marL="2514600" indent="-228600" algn="r" eaLnBrk="0" fontAlgn="base" latinLnBrk="1" hangingPunct="0">
                <a:spcBef>
                  <a:spcPct val="0"/>
                </a:spcBef>
                <a:spcAft>
                  <a:spcPct val="0"/>
                </a:spcAft>
                <a:defRPr kumimoji="1" sz="900">
                  <a:solidFill>
                    <a:schemeClr val="tx1"/>
                  </a:solidFill>
                  <a:latin typeface="Arial" charset="0"/>
                  <a:ea typeface="Gulim" pitchFamily="34" charset="-127"/>
                </a:defRPr>
              </a:lvl6pPr>
              <a:lvl7pPr marL="2971800" indent="-228600" algn="r" eaLnBrk="0" fontAlgn="base" latinLnBrk="1" hangingPunct="0">
                <a:spcBef>
                  <a:spcPct val="0"/>
                </a:spcBef>
                <a:spcAft>
                  <a:spcPct val="0"/>
                </a:spcAft>
                <a:defRPr kumimoji="1" sz="900">
                  <a:solidFill>
                    <a:schemeClr val="tx1"/>
                  </a:solidFill>
                  <a:latin typeface="Arial" charset="0"/>
                  <a:ea typeface="Gulim" pitchFamily="34" charset="-127"/>
                </a:defRPr>
              </a:lvl7pPr>
              <a:lvl8pPr marL="3429000" indent="-228600" algn="r" eaLnBrk="0" fontAlgn="base" latinLnBrk="1" hangingPunct="0">
                <a:spcBef>
                  <a:spcPct val="0"/>
                </a:spcBef>
                <a:spcAft>
                  <a:spcPct val="0"/>
                </a:spcAft>
                <a:defRPr kumimoji="1" sz="900">
                  <a:solidFill>
                    <a:schemeClr val="tx1"/>
                  </a:solidFill>
                  <a:latin typeface="Arial" charset="0"/>
                  <a:ea typeface="Gulim" pitchFamily="34" charset="-127"/>
                </a:defRPr>
              </a:lvl8pPr>
              <a:lvl9pPr marL="3886200" indent="-228600" algn="r" eaLnBrk="0" fontAlgn="base" latinLnBrk="1" hangingPunct="0">
                <a:spcBef>
                  <a:spcPct val="0"/>
                </a:spcBef>
                <a:spcAft>
                  <a:spcPct val="0"/>
                </a:spcAft>
                <a:defRPr kumimoji="1" sz="900">
                  <a:solidFill>
                    <a:schemeClr val="tx1"/>
                  </a:solidFill>
                  <a:latin typeface="Arial" charset="0"/>
                  <a:ea typeface="Gulim" pitchFamily="34" charset="-127"/>
                </a:defRPr>
              </a:lvl9pPr>
            </a:lstStyle>
            <a:p>
              <a:pPr algn="ctr" eaLnBrk="1" hangingPunct="1">
                <a:lnSpc>
                  <a:spcPct val="120000"/>
                </a:lnSpc>
              </a:pPr>
              <a:r>
                <a:rPr lang="zh-CN" altLang="en-US" sz="2800" dirty="0" smtClean="0">
                  <a:solidFill>
                    <a:schemeClr val="bg1"/>
                  </a:solidFill>
                  <a:latin typeface="微软雅黑" pitchFamily="34" charset="-122"/>
                  <a:ea typeface="微软雅黑" pitchFamily="34" charset="-122"/>
                </a:rPr>
                <a:t>任务分析</a:t>
              </a:r>
              <a:endParaRPr lang="ko-KR" altLang="en-US" sz="2800" dirty="0">
                <a:solidFill>
                  <a:schemeClr val="bg1"/>
                </a:solidFill>
                <a:latin typeface="微软雅黑" pitchFamily="34" charset="-122"/>
                <a:ea typeface="HY견고딕" pitchFamily="18" charset="-127"/>
              </a:endParaRPr>
            </a:p>
          </p:txBody>
        </p:sp>
        <p:sp>
          <p:nvSpPr>
            <p:cNvPr id="14349" name="Text Box 28"/>
            <p:cNvSpPr txBox="1">
              <a:spLocks noChangeArrowheads="1"/>
            </p:cNvSpPr>
            <p:nvPr/>
          </p:nvSpPr>
          <p:spPr bwMode="auto">
            <a:xfrm>
              <a:off x="2166" y="941"/>
              <a:ext cx="885"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000" tIns="46800" rIns="90000" bIns="46800">
              <a:spAutoFit/>
            </a:bodyPr>
            <a:lstStyle>
              <a:lvl1pPr eaLnBrk="0" hangingPunct="0">
                <a:defRPr kumimoji="1" sz="900">
                  <a:solidFill>
                    <a:schemeClr val="tx1"/>
                  </a:solidFill>
                  <a:latin typeface="Arial" charset="0"/>
                  <a:ea typeface="Gulim" pitchFamily="34" charset="-127"/>
                </a:defRPr>
              </a:lvl1pPr>
              <a:lvl2pPr marL="742950" indent="-285750" eaLnBrk="0" hangingPunct="0">
                <a:defRPr kumimoji="1" sz="900">
                  <a:solidFill>
                    <a:schemeClr val="tx1"/>
                  </a:solidFill>
                  <a:latin typeface="Arial" charset="0"/>
                  <a:ea typeface="Gulim" pitchFamily="34" charset="-127"/>
                </a:defRPr>
              </a:lvl2pPr>
              <a:lvl3pPr marL="1143000" indent="-228600" eaLnBrk="0" hangingPunct="0">
                <a:defRPr kumimoji="1" sz="900">
                  <a:solidFill>
                    <a:schemeClr val="tx1"/>
                  </a:solidFill>
                  <a:latin typeface="Arial" charset="0"/>
                  <a:ea typeface="Gulim" pitchFamily="34" charset="-127"/>
                </a:defRPr>
              </a:lvl3pPr>
              <a:lvl4pPr marL="1600200" indent="-228600" eaLnBrk="0" hangingPunct="0">
                <a:defRPr kumimoji="1" sz="900">
                  <a:solidFill>
                    <a:schemeClr val="tx1"/>
                  </a:solidFill>
                  <a:latin typeface="Arial" charset="0"/>
                  <a:ea typeface="Gulim" pitchFamily="34" charset="-127"/>
                </a:defRPr>
              </a:lvl4pPr>
              <a:lvl5pPr marL="2057400" indent="-228600" eaLnBrk="0" hangingPunct="0">
                <a:defRPr kumimoji="1" sz="900">
                  <a:solidFill>
                    <a:schemeClr val="tx1"/>
                  </a:solidFill>
                  <a:latin typeface="Arial" charset="0"/>
                  <a:ea typeface="Gulim" pitchFamily="34" charset="-127"/>
                </a:defRPr>
              </a:lvl5pPr>
              <a:lvl6pPr marL="2514600" indent="-228600" algn="r" eaLnBrk="0" fontAlgn="base" latinLnBrk="1" hangingPunct="0">
                <a:spcBef>
                  <a:spcPct val="0"/>
                </a:spcBef>
                <a:spcAft>
                  <a:spcPct val="0"/>
                </a:spcAft>
                <a:defRPr kumimoji="1" sz="900">
                  <a:solidFill>
                    <a:schemeClr val="tx1"/>
                  </a:solidFill>
                  <a:latin typeface="Arial" charset="0"/>
                  <a:ea typeface="Gulim" pitchFamily="34" charset="-127"/>
                </a:defRPr>
              </a:lvl6pPr>
              <a:lvl7pPr marL="2971800" indent="-228600" algn="r" eaLnBrk="0" fontAlgn="base" latinLnBrk="1" hangingPunct="0">
                <a:spcBef>
                  <a:spcPct val="0"/>
                </a:spcBef>
                <a:spcAft>
                  <a:spcPct val="0"/>
                </a:spcAft>
                <a:defRPr kumimoji="1" sz="900">
                  <a:solidFill>
                    <a:schemeClr val="tx1"/>
                  </a:solidFill>
                  <a:latin typeface="Arial" charset="0"/>
                  <a:ea typeface="Gulim" pitchFamily="34" charset="-127"/>
                </a:defRPr>
              </a:lvl7pPr>
              <a:lvl8pPr marL="3429000" indent="-228600" algn="r" eaLnBrk="0" fontAlgn="base" latinLnBrk="1" hangingPunct="0">
                <a:spcBef>
                  <a:spcPct val="0"/>
                </a:spcBef>
                <a:spcAft>
                  <a:spcPct val="0"/>
                </a:spcAft>
                <a:defRPr kumimoji="1" sz="900">
                  <a:solidFill>
                    <a:schemeClr val="tx1"/>
                  </a:solidFill>
                  <a:latin typeface="Arial" charset="0"/>
                  <a:ea typeface="Gulim" pitchFamily="34" charset="-127"/>
                </a:defRPr>
              </a:lvl8pPr>
              <a:lvl9pPr marL="3886200" indent="-228600" algn="r" eaLnBrk="0" fontAlgn="base" latinLnBrk="1" hangingPunct="0">
                <a:spcBef>
                  <a:spcPct val="0"/>
                </a:spcBef>
                <a:spcAft>
                  <a:spcPct val="0"/>
                </a:spcAft>
                <a:defRPr kumimoji="1" sz="900">
                  <a:solidFill>
                    <a:schemeClr val="tx1"/>
                  </a:solidFill>
                  <a:latin typeface="Arial" charset="0"/>
                  <a:ea typeface="Gulim" pitchFamily="34" charset="-127"/>
                </a:defRPr>
              </a:lvl9pPr>
            </a:lstStyle>
            <a:p>
              <a:pPr algn="l" eaLnBrk="1" hangingPunct="1">
                <a:lnSpc>
                  <a:spcPct val="120000"/>
                </a:lnSpc>
              </a:pPr>
              <a:r>
                <a:rPr lang="en-US" altLang="ko-KR" sz="1200">
                  <a:solidFill>
                    <a:schemeClr val="bg1"/>
                  </a:solidFill>
                  <a:ea typeface="HY견고딕" pitchFamily="18" charset="-127"/>
                </a:rPr>
                <a:t>’</a:t>
              </a:r>
              <a:r>
                <a:rPr lang="en-US" altLang="ko-KR" sz="1200">
                  <a:solidFill>
                    <a:schemeClr val="bg1"/>
                  </a:solidFill>
                  <a:latin typeface="HY견고딕" pitchFamily="18" charset="-127"/>
                  <a:ea typeface="HY견고딕" pitchFamily="18" charset="-127"/>
                </a:rPr>
                <a:t>92</a:t>
              </a:r>
              <a:r>
                <a:rPr lang="ko-KR" altLang="en-US" sz="1200">
                  <a:solidFill>
                    <a:schemeClr val="bg1"/>
                  </a:solidFill>
                  <a:latin typeface="HY견고딕" pitchFamily="18" charset="-127"/>
                  <a:ea typeface="HY견고딕" pitchFamily="18" charset="-127"/>
                </a:rPr>
                <a:t>년 </a:t>
              </a:r>
              <a:r>
                <a:rPr lang="en-US" altLang="ko-KR" sz="1200">
                  <a:solidFill>
                    <a:schemeClr val="bg1"/>
                  </a:solidFill>
                  <a:latin typeface="HY견고딕" pitchFamily="18" charset="-127"/>
                  <a:ea typeface="HY견고딕" pitchFamily="18" charset="-127"/>
                </a:rPr>
                <a:t>DRAM </a:t>
              </a:r>
              <a:r>
                <a:rPr lang="ko-KR" altLang="en-US" sz="1200">
                  <a:solidFill>
                    <a:schemeClr val="bg1"/>
                  </a:solidFill>
                  <a:latin typeface="HY견고딕" pitchFamily="18" charset="-127"/>
                  <a:ea typeface="HY견고딕" pitchFamily="18" charset="-127"/>
                </a:rPr>
                <a:t>세계 </a:t>
              </a:r>
              <a:r>
                <a:rPr lang="en-US" altLang="ko-KR" sz="1200">
                  <a:solidFill>
                    <a:schemeClr val="bg1"/>
                  </a:solidFill>
                  <a:latin typeface="HY견고딕" pitchFamily="18" charset="-127"/>
                  <a:ea typeface="HY견고딕" pitchFamily="18" charset="-127"/>
                </a:rPr>
                <a:t>1</a:t>
              </a:r>
              <a:r>
                <a:rPr lang="ko-KR" altLang="en-US" sz="1200">
                  <a:solidFill>
                    <a:schemeClr val="bg1"/>
                  </a:solidFill>
                  <a:latin typeface="HY견고딕" pitchFamily="18" charset="-127"/>
                  <a:ea typeface="HY견고딕" pitchFamily="18" charset="-127"/>
                </a:rPr>
                <a:t>위</a:t>
              </a:r>
            </a:p>
            <a:p>
              <a:pPr algn="l" eaLnBrk="1" hangingPunct="1">
                <a:lnSpc>
                  <a:spcPct val="120000"/>
                </a:lnSpc>
              </a:pPr>
              <a:r>
                <a:rPr lang="ko-KR" altLang="en-US" sz="1200">
                  <a:solidFill>
                    <a:schemeClr val="bg1"/>
                  </a:solidFill>
                  <a:ea typeface="HY견고딕" pitchFamily="18" charset="-127"/>
                </a:rPr>
                <a:t>’</a:t>
              </a:r>
              <a:r>
                <a:rPr lang="en-US" altLang="ko-KR" sz="1200">
                  <a:solidFill>
                    <a:schemeClr val="bg1"/>
                  </a:solidFill>
                  <a:latin typeface="HY견고딕" pitchFamily="18" charset="-127"/>
                  <a:ea typeface="HY견고딕" pitchFamily="18" charset="-127"/>
                </a:rPr>
                <a:t>93</a:t>
              </a:r>
              <a:r>
                <a:rPr lang="ko-KR" altLang="en-US" sz="1200">
                  <a:solidFill>
                    <a:schemeClr val="bg1"/>
                  </a:solidFill>
                  <a:latin typeface="HY견고딕" pitchFamily="18" charset="-127"/>
                  <a:ea typeface="HY견고딕" pitchFamily="18" charset="-127"/>
                </a:rPr>
                <a:t>년 </a:t>
              </a:r>
              <a:r>
                <a:rPr lang="en-US" altLang="ko-KR" sz="1200">
                  <a:solidFill>
                    <a:schemeClr val="bg1"/>
                  </a:solidFill>
                  <a:latin typeface="HY견고딕" pitchFamily="18" charset="-127"/>
                  <a:ea typeface="HY견고딕" pitchFamily="18" charset="-127"/>
                </a:rPr>
                <a:t>Memory </a:t>
              </a:r>
              <a:r>
                <a:rPr lang="ko-KR" altLang="en-US" sz="1200">
                  <a:solidFill>
                    <a:schemeClr val="bg1"/>
                  </a:solidFill>
                  <a:latin typeface="HY견고딕" pitchFamily="18" charset="-127"/>
                  <a:ea typeface="HY견고딕" pitchFamily="18" charset="-127"/>
                </a:rPr>
                <a:t>세계 </a:t>
              </a:r>
              <a:r>
                <a:rPr lang="en-US" altLang="ko-KR" sz="1200">
                  <a:solidFill>
                    <a:schemeClr val="bg1"/>
                  </a:solidFill>
                  <a:latin typeface="HY견고딕" pitchFamily="18" charset="-127"/>
                  <a:ea typeface="HY견고딕" pitchFamily="18" charset="-127"/>
                </a:rPr>
                <a:t>1</a:t>
              </a:r>
              <a:r>
                <a:rPr lang="ko-KR" altLang="en-US" sz="1200">
                  <a:solidFill>
                    <a:schemeClr val="bg1"/>
                  </a:solidFill>
                  <a:latin typeface="HY견고딕" pitchFamily="18" charset="-127"/>
                  <a:ea typeface="HY견고딕" pitchFamily="18" charset="-127"/>
                </a:rPr>
                <a:t>위</a:t>
              </a:r>
            </a:p>
          </p:txBody>
        </p:sp>
        <p:sp>
          <p:nvSpPr>
            <p:cNvPr id="14350" name="Text Box 29"/>
            <p:cNvSpPr txBox="1">
              <a:spLocks noChangeArrowheads="1"/>
            </p:cNvSpPr>
            <p:nvPr/>
          </p:nvSpPr>
          <p:spPr bwMode="auto">
            <a:xfrm>
              <a:off x="3868" y="936"/>
              <a:ext cx="889"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000" tIns="46800" rIns="90000" bIns="46800">
              <a:spAutoFit/>
            </a:bodyPr>
            <a:lstStyle>
              <a:lvl1pPr eaLnBrk="0" hangingPunct="0">
                <a:defRPr kumimoji="1" sz="900">
                  <a:solidFill>
                    <a:schemeClr val="tx1"/>
                  </a:solidFill>
                  <a:latin typeface="Arial" charset="0"/>
                  <a:ea typeface="Gulim" pitchFamily="34" charset="-127"/>
                </a:defRPr>
              </a:lvl1pPr>
              <a:lvl2pPr marL="742950" indent="-285750" eaLnBrk="0" hangingPunct="0">
                <a:defRPr kumimoji="1" sz="900">
                  <a:solidFill>
                    <a:schemeClr val="tx1"/>
                  </a:solidFill>
                  <a:latin typeface="Arial" charset="0"/>
                  <a:ea typeface="Gulim" pitchFamily="34" charset="-127"/>
                </a:defRPr>
              </a:lvl2pPr>
              <a:lvl3pPr marL="1143000" indent="-228600" eaLnBrk="0" hangingPunct="0">
                <a:defRPr kumimoji="1" sz="900">
                  <a:solidFill>
                    <a:schemeClr val="tx1"/>
                  </a:solidFill>
                  <a:latin typeface="Arial" charset="0"/>
                  <a:ea typeface="Gulim" pitchFamily="34" charset="-127"/>
                </a:defRPr>
              </a:lvl3pPr>
              <a:lvl4pPr marL="1600200" indent="-228600" eaLnBrk="0" hangingPunct="0">
                <a:defRPr kumimoji="1" sz="900">
                  <a:solidFill>
                    <a:schemeClr val="tx1"/>
                  </a:solidFill>
                  <a:latin typeface="Arial" charset="0"/>
                  <a:ea typeface="Gulim" pitchFamily="34" charset="-127"/>
                </a:defRPr>
              </a:lvl4pPr>
              <a:lvl5pPr marL="2057400" indent="-228600" eaLnBrk="0" hangingPunct="0">
                <a:defRPr kumimoji="1" sz="900">
                  <a:solidFill>
                    <a:schemeClr val="tx1"/>
                  </a:solidFill>
                  <a:latin typeface="Arial" charset="0"/>
                  <a:ea typeface="Gulim" pitchFamily="34" charset="-127"/>
                </a:defRPr>
              </a:lvl5pPr>
              <a:lvl6pPr marL="2514600" indent="-228600" algn="r" eaLnBrk="0" fontAlgn="base" latinLnBrk="1" hangingPunct="0">
                <a:spcBef>
                  <a:spcPct val="0"/>
                </a:spcBef>
                <a:spcAft>
                  <a:spcPct val="0"/>
                </a:spcAft>
                <a:defRPr kumimoji="1" sz="900">
                  <a:solidFill>
                    <a:schemeClr val="tx1"/>
                  </a:solidFill>
                  <a:latin typeface="Arial" charset="0"/>
                  <a:ea typeface="Gulim" pitchFamily="34" charset="-127"/>
                </a:defRPr>
              </a:lvl6pPr>
              <a:lvl7pPr marL="2971800" indent="-228600" algn="r" eaLnBrk="0" fontAlgn="base" latinLnBrk="1" hangingPunct="0">
                <a:spcBef>
                  <a:spcPct val="0"/>
                </a:spcBef>
                <a:spcAft>
                  <a:spcPct val="0"/>
                </a:spcAft>
                <a:defRPr kumimoji="1" sz="900">
                  <a:solidFill>
                    <a:schemeClr val="tx1"/>
                  </a:solidFill>
                  <a:latin typeface="Arial" charset="0"/>
                  <a:ea typeface="Gulim" pitchFamily="34" charset="-127"/>
                </a:defRPr>
              </a:lvl7pPr>
              <a:lvl8pPr marL="3429000" indent="-228600" algn="r" eaLnBrk="0" fontAlgn="base" latinLnBrk="1" hangingPunct="0">
                <a:spcBef>
                  <a:spcPct val="0"/>
                </a:spcBef>
                <a:spcAft>
                  <a:spcPct val="0"/>
                </a:spcAft>
                <a:defRPr kumimoji="1" sz="900">
                  <a:solidFill>
                    <a:schemeClr val="tx1"/>
                  </a:solidFill>
                  <a:latin typeface="Arial" charset="0"/>
                  <a:ea typeface="Gulim" pitchFamily="34" charset="-127"/>
                </a:defRPr>
              </a:lvl8pPr>
              <a:lvl9pPr marL="3886200" indent="-228600" algn="r" eaLnBrk="0" fontAlgn="base" latinLnBrk="1" hangingPunct="0">
                <a:spcBef>
                  <a:spcPct val="0"/>
                </a:spcBef>
                <a:spcAft>
                  <a:spcPct val="0"/>
                </a:spcAft>
                <a:defRPr kumimoji="1" sz="900">
                  <a:solidFill>
                    <a:schemeClr val="tx1"/>
                  </a:solidFill>
                  <a:latin typeface="Arial" charset="0"/>
                  <a:ea typeface="Gulim" pitchFamily="34" charset="-127"/>
                </a:defRPr>
              </a:lvl9pPr>
            </a:lstStyle>
            <a:p>
              <a:pPr algn="l" eaLnBrk="1" hangingPunct="1">
                <a:lnSpc>
                  <a:spcPct val="120000"/>
                </a:lnSpc>
              </a:pPr>
              <a:r>
                <a:rPr lang="ko-KR" altLang="en-US" sz="1200" dirty="0">
                  <a:solidFill>
                    <a:schemeClr val="bg1"/>
                  </a:solidFill>
                  <a:latin typeface="HY견고딕" pitchFamily="18" charset="-127"/>
                  <a:ea typeface="HY견고딕" pitchFamily="18" charset="-127"/>
                </a:rPr>
                <a:t>반도체 재료 및 장비시장</a:t>
              </a:r>
            </a:p>
            <a:p>
              <a:pPr algn="l" eaLnBrk="1" hangingPunct="1">
                <a:lnSpc>
                  <a:spcPct val="120000"/>
                </a:lnSpc>
              </a:pPr>
              <a:r>
                <a:rPr lang="en-US" altLang="ko-KR" sz="1200" dirty="0">
                  <a:solidFill>
                    <a:schemeClr val="bg1"/>
                  </a:solidFill>
                  <a:latin typeface="HY견고딕" pitchFamily="18" charset="-127"/>
                  <a:ea typeface="HY견고딕" pitchFamily="18" charset="-127"/>
                </a:rPr>
                <a:t>95% </a:t>
              </a:r>
              <a:r>
                <a:rPr lang="ko-KR" altLang="en-US" sz="1200" dirty="0">
                  <a:solidFill>
                    <a:schemeClr val="bg1"/>
                  </a:solidFill>
                  <a:latin typeface="HY견고딕" pitchFamily="18" charset="-127"/>
                  <a:ea typeface="HY견고딕" pitchFamily="18" charset="-127"/>
                </a:rPr>
                <a:t>이상 외국에서 조달</a:t>
              </a:r>
            </a:p>
          </p:txBody>
        </p:sp>
      </p:grpSp>
      <p:sp>
        <p:nvSpPr>
          <p:cNvPr id="26" name="Oval 18"/>
          <p:cNvSpPr>
            <a:spLocks noChangeArrowheads="1"/>
          </p:cNvSpPr>
          <p:nvPr/>
        </p:nvSpPr>
        <p:spPr bwMode="auto">
          <a:xfrm>
            <a:off x="965200" y="5079200"/>
            <a:ext cx="2946400" cy="640559"/>
          </a:xfrm>
          <a:prstGeom prst="ellipse">
            <a:avLst/>
          </a:prstGeom>
          <a:solidFill>
            <a:srgbClr val="FFEA8F"/>
          </a:solidFill>
          <a:ln w="9525">
            <a:round/>
            <a:headEnd/>
            <a:tailEnd/>
          </a:ln>
          <a:scene3d>
            <a:camera prst="legacyObliqueBottomRight"/>
            <a:lightRig rig="legacyFlat3" dir="b"/>
          </a:scene3d>
          <a:sp3d extrusionH="100000" prstMaterial="legacyMatte">
            <a:bevelT w="13500" h="13500" prst="angle"/>
            <a:bevelB w="13500" h="13500" prst="angle"/>
            <a:extrusionClr>
              <a:srgbClr val="FFEA8F"/>
            </a:extrusionClr>
          </a:sp3d>
        </p:spPr>
        <p:txBody>
          <a:bodyPr wrap="none" lIns="90000" tIns="46800" rIns="90000" bIns="46800" anchor="ctr">
            <a:flatTx/>
          </a:bodyPr>
          <a:lstStyle/>
          <a:p>
            <a:pPr algn="ctr" eaLnBrk="0" latinLnBrk="0" hangingPunct="0">
              <a:lnSpc>
                <a:spcPct val="130000"/>
              </a:lnSpc>
            </a:pPr>
            <a:r>
              <a:rPr lang="zh-CN" altLang="en-US" sz="1600" b="1" dirty="0" smtClean="0">
                <a:latin typeface="仿宋" pitchFamily="49" charset="-122"/>
                <a:ea typeface="仿宋" pitchFamily="49" charset="-122"/>
              </a:rPr>
              <a:t>学生学习状态和情况</a:t>
            </a:r>
            <a:endParaRPr lang="ko-KR" altLang="en-US" sz="1600" b="1" dirty="0">
              <a:latin typeface="仿宋" pitchFamily="49" charset="-122"/>
              <a:ea typeface="HY견고딕" pitchFamily="18" charset="-127"/>
            </a:endParaRPr>
          </a:p>
        </p:txBody>
      </p:sp>
      <p:sp>
        <p:nvSpPr>
          <p:cNvPr id="28" name="AutoShape 34"/>
          <p:cNvSpPr>
            <a:spLocks noChangeArrowheads="1"/>
          </p:cNvSpPr>
          <p:nvPr/>
        </p:nvSpPr>
        <p:spPr bwMode="auto">
          <a:xfrm>
            <a:off x="5984129" y="2566310"/>
            <a:ext cx="3189492" cy="824705"/>
          </a:xfrm>
          <a:prstGeom prst="homePlate">
            <a:avLst>
              <a:gd name="adj" fmla="val 54375"/>
            </a:avLst>
          </a:prstGeom>
          <a:solidFill>
            <a:schemeClr val="accent6">
              <a:lumMod val="75000"/>
            </a:schemeClr>
          </a:solidFill>
          <a:ln w="19050">
            <a:solidFill>
              <a:srgbClr val="808080"/>
            </a:solidFill>
            <a:prstDash val="sysDot"/>
            <a:miter lim="800000"/>
            <a:headEnd/>
            <a:tailEnd/>
          </a:ln>
          <a:effectLst>
            <a:outerShdw dist="35921" dir="2700000" algn="ctr" rotWithShape="0">
              <a:schemeClr val="bg2"/>
            </a:outerShdw>
          </a:effectLst>
          <a:scene3d>
            <a:camera prst="orthographicFront"/>
            <a:lightRig rig="threePt" dir="t"/>
          </a:scene3d>
          <a:sp3d>
            <a:bevelT w="165100" prst="coolSlant"/>
          </a:sp3d>
        </p:spPr>
        <p:txBody>
          <a:bodyPr wrap="none" lIns="90000" tIns="46800" rIns="90000" bIns="46800" anchor="ctr"/>
          <a:lstStyle/>
          <a:p>
            <a:pPr algn="ctr"/>
            <a:r>
              <a:rPr lang="zh-CN" altLang="en-US" sz="2800" b="1" dirty="0" smtClean="0">
                <a:solidFill>
                  <a:schemeClr val="bg1"/>
                </a:solidFill>
                <a:latin typeface="微软雅黑" pitchFamily="34" charset="-122"/>
                <a:ea typeface="微软雅黑" pitchFamily="34" charset="-122"/>
              </a:rPr>
              <a:t>完成方式</a:t>
            </a:r>
            <a:endParaRPr lang="zh-TW" altLang="en-US" sz="2800" b="1" dirty="0">
              <a:solidFill>
                <a:schemeClr val="bg1"/>
              </a:solidFill>
              <a:latin typeface="微软雅黑" pitchFamily="34" charset="-122"/>
              <a:ea typeface="微软雅黑" pitchFamily="34" charset="-122"/>
            </a:endParaRPr>
          </a:p>
        </p:txBody>
      </p:sp>
      <p:sp>
        <p:nvSpPr>
          <p:cNvPr id="29" name="AutoShape 34"/>
          <p:cNvSpPr>
            <a:spLocks noChangeArrowheads="1"/>
          </p:cNvSpPr>
          <p:nvPr/>
        </p:nvSpPr>
        <p:spPr bwMode="auto">
          <a:xfrm>
            <a:off x="5984308" y="3729926"/>
            <a:ext cx="3233739" cy="791626"/>
          </a:xfrm>
          <a:prstGeom prst="homePlate">
            <a:avLst>
              <a:gd name="adj" fmla="val 54375"/>
            </a:avLst>
          </a:prstGeom>
          <a:solidFill>
            <a:schemeClr val="accent6">
              <a:lumMod val="75000"/>
            </a:schemeClr>
          </a:solidFill>
          <a:ln w="19050">
            <a:solidFill>
              <a:srgbClr val="808080"/>
            </a:solidFill>
            <a:prstDash val="sysDot"/>
            <a:miter lim="800000"/>
            <a:headEnd/>
            <a:tailEnd/>
          </a:ln>
          <a:effectLst>
            <a:outerShdw dist="35921" dir="2700000" algn="ctr" rotWithShape="0">
              <a:schemeClr val="bg2"/>
            </a:outerShdw>
          </a:effectLst>
          <a:scene3d>
            <a:camera prst="orthographicFront"/>
            <a:lightRig rig="threePt" dir="t"/>
          </a:scene3d>
          <a:sp3d>
            <a:bevelT w="165100" prst="coolSlant"/>
          </a:sp3d>
        </p:spPr>
        <p:txBody>
          <a:bodyPr wrap="none" lIns="90000" tIns="46800" rIns="90000" bIns="46800" anchor="ctr"/>
          <a:lstStyle/>
          <a:p>
            <a:pPr algn="ctr"/>
            <a:r>
              <a:rPr lang="zh-CN" altLang="en-US" sz="2800" b="1" dirty="0">
                <a:solidFill>
                  <a:schemeClr val="bg1"/>
                </a:solidFill>
                <a:latin typeface="微软雅黑" pitchFamily="34" charset="-122"/>
                <a:ea typeface="微软雅黑" pitchFamily="34" charset="-122"/>
              </a:rPr>
              <a:t>任务种类</a:t>
            </a:r>
            <a:endParaRPr lang="zh-TW" altLang="en-US" sz="2800" b="1" dirty="0">
              <a:solidFill>
                <a:schemeClr val="bg1"/>
              </a:solidFill>
              <a:latin typeface="微软雅黑" pitchFamily="34" charset="-122"/>
              <a:ea typeface="微软雅黑" pitchFamily="34" charset="-122"/>
            </a:endParaRPr>
          </a:p>
        </p:txBody>
      </p:sp>
      <p:sp>
        <p:nvSpPr>
          <p:cNvPr id="30" name="AutoShape 31"/>
          <p:cNvSpPr>
            <a:spLocks noChangeArrowheads="1"/>
          </p:cNvSpPr>
          <p:nvPr/>
        </p:nvSpPr>
        <p:spPr bwMode="auto">
          <a:xfrm>
            <a:off x="861389" y="1386654"/>
            <a:ext cx="3253410" cy="609600"/>
          </a:xfrm>
          <a:prstGeom prst="homePlate">
            <a:avLst>
              <a:gd name="adj" fmla="val 0"/>
            </a:avLst>
          </a:prstGeom>
          <a:solidFill>
            <a:srgbClr val="003366"/>
          </a:solidFill>
          <a:ln w="19050">
            <a:solidFill>
              <a:srgbClr val="808080"/>
            </a:solidFill>
            <a:prstDash val="sysDot"/>
            <a:miter lim="800000"/>
            <a:headEnd/>
            <a:tailEnd/>
          </a:ln>
          <a:effectLst>
            <a:outerShdw dist="35921" dir="2700000" algn="ctr" rotWithShape="0">
              <a:schemeClr val="bg2"/>
            </a:outerShdw>
          </a:effectLst>
        </p:spPr>
        <p:txBody>
          <a:bodyPr wrap="none" lIns="90000" tIns="46800" rIns="90000" bIns="46800" anchor="ctr"/>
          <a:lstStyle/>
          <a:p>
            <a:pPr algn="ctr"/>
            <a:r>
              <a:rPr lang="zh-CN" altLang="en-US" sz="3200" b="1" dirty="0" smtClean="0">
                <a:solidFill>
                  <a:schemeClr val="bg1"/>
                </a:solidFill>
                <a:latin typeface="微软雅黑" pitchFamily="34" charset="-122"/>
                <a:ea typeface="微软雅黑" pitchFamily="34" charset="-122"/>
              </a:rPr>
              <a:t>任务分析</a:t>
            </a:r>
            <a:endParaRPr lang="zh-TW" altLang="en-US" sz="3200" b="1" dirty="0">
              <a:solidFill>
                <a:schemeClr val="bg1"/>
              </a:solidFill>
              <a:latin typeface="微软雅黑" pitchFamily="34" charset="-122"/>
              <a:ea typeface="微软雅黑" pitchFamily="34" charset="-122"/>
            </a:endParaRPr>
          </a:p>
        </p:txBody>
      </p:sp>
      <p:grpSp>
        <p:nvGrpSpPr>
          <p:cNvPr id="31" name="组合 30"/>
          <p:cNvGrpSpPr/>
          <p:nvPr/>
        </p:nvGrpSpPr>
        <p:grpSpPr>
          <a:xfrm>
            <a:off x="5002716" y="0"/>
            <a:ext cx="5457825" cy="2400300"/>
            <a:chOff x="4211638" y="333375"/>
            <a:chExt cx="4581525" cy="2400300"/>
          </a:xfrm>
        </p:grpSpPr>
        <p:grpSp>
          <p:nvGrpSpPr>
            <p:cNvPr id="32" name="Group 27"/>
            <p:cNvGrpSpPr>
              <a:grpSpLocks/>
            </p:cNvGrpSpPr>
            <p:nvPr/>
          </p:nvGrpSpPr>
          <p:grpSpPr bwMode="auto">
            <a:xfrm>
              <a:off x="4211638" y="981075"/>
              <a:ext cx="2133600" cy="1752600"/>
              <a:chOff x="2608" y="527"/>
              <a:chExt cx="1344" cy="1104"/>
            </a:xfrm>
          </p:grpSpPr>
          <p:sp>
            <p:nvSpPr>
              <p:cNvPr id="39" name="AutoShape 28"/>
              <p:cNvSpPr>
                <a:spLocks noChangeArrowheads="1"/>
              </p:cNvSpPr>
              <p:nvPr/>
            </p:nvSpPr>
            <p:spPr bwMode="auto">
              <a:xfrm>
                <a:off x="2608" y="527"/>
                <a:ext cx="1344" cy="1104"/>
              </a:xfrm>
              <a:prstGeom prst="downArrowCallout">
                <a:avLst>
                  <a:gd name="adj1" fmla="val 33444"/>
                  <a:gd name="adj2" fmla="val 31184"/>
                  <a:gd name="adj3" fmla="val 19384"/>
                  <a:gd name="adj4" fmla="val 72102"/>
                </a:avLst>
              </a:prstGeom>
              <a:gradFill rotWithShape="1">
                <a:gsLst>
                  <a:gs pos="0">
                    <a:srgbClr val="94B3C8">
                      <a:alpha val="89998"/>
                    </a:srgbClr>
                  </a:gs>
                  <a:gs pos="100000">
                    <a:srgbClr val="44535D">
                      <a:alpha val="89998"/>
                    </a:srgbClr>
                  </a:gs>
                </a:gsLst>
                <a:lin ang="5400000" scaled="1"/>
              </a:gradFill>
              <a:ln w="9525">
                <a:miter lim="800000"/>
                <a:headEnd/>
                <a:tailEnd/>
              </a:ln>
              <a:effectLst/>
              <a:scene3d>
                <a:camera prst="legacyObliqueTopRight"/>
                <a:lightRig rig="legacyFlat3" dir="t"/>
              </a:scene3d>
              <a:sp3d extrusionH="163500" prstMaterial="legacyMatte">
                <a:bevelT w="13500" h="13500" prst="angle"/>
                <a:bevelB w="13500" h="13500" prst="angle"/>
                <a:extrusionClr>
                  <a:srgbClr val="94B3C8"/>
                </a:extrusionClr>
              </a:sp3d>
              <a:extLst>
                <a:ext uri="{AF507438-7753-43E0-B8FC-AC1667EBCBE1}">
                  <a14:hiddenEffects xmlns:a14="http://schemas.microsoft.com/office/drawing/2010/main" xmlns="">
                    <a:effectLst>
                      <a:outerShdw dist="107763" dir="2700000" algn="ctr" rotWithShape="0">
                        <a:srgbClr val="E6E6E6"/>
                      </a:outerShdw>
                    </a:effectLst>
                  </a14:hiddenEffects>
                </a:ext>
              </a:extLst>
            </p:spPr>
            <p:txBody>
              <a:bodyPr wrap="none" anchor="ctr">
                <a:flatTx/>
              </a:bodyPr>
              <a:lstStyle/>
              <a:p>
                <a:pPr latinLnBrk="1"/>
                <a:endParaRPr lang="zh-CN" altLang="en-US" sz="1100">
                  <a:solidFill>
                    <a:schemeClr val="bg2"/>
                  </a:solidFill>
                  <a:ea typeface="Gulim" pitchFamily="34" charset="-127"/>
                </a:endParaRPr>
              </a:p>
            </p:txBody>
          </p:sp>
          <p:sp>
            <p:nvSpPr>
              <p:cNvPr id="40" name="Rectangle 29"/>
              <p:cNvSpPr>
                <a:spLocks noChangeArrowheads="1"/>
              </p:cNvSpPr>
              <p:nvPr/>
            </p:nvSpPr>
            <p:spPr bwMode="auto">
              <a:xfrm>
                <a:off x="2608" y="527"/>
                <a:ext cx="1344" cy="258"/>
              </a:xfrm>
              <a:prstGeom prst="rect">
                <a:avLst/>
              </a:prstGeom>
              <a:gradFill rotWithShape="1">
                <a:gsLst>
                  <a:gs pos="0">
                    <a:srgbClr val="00CCFF"/>
                  </a:gs>
                  <a:gs pos="100000">
                    <a:srgbClr val="005E76"/>
                  </a:gs>
                </a:gsLst>
                <a:lin ang="27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00CCFF"/>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latinLnBrk="1"/>
                <a:r>
                  <a:rPr lang="zh-CN" altLang="en-US" sz="1800" b="1">
                    <a:solidFill>
                      <a:srgbClr val="FFFFFF"/>
                    </a:solidFill>
                    <a:ea typeface="华文行楷" pitchFamily="2" charset="-122"/>
                  </a:rPr>
                  <a:t>个人任务</a:t>
                </a:r>
              </a:p>
            </p:txBody>
          </p:sp>
          <p:sp>
            <p:nvSpPr>
              <p:cNvPr id="41" name="Text Box 30"/>
              <p:cNvSpPr txBox="1">
                <a:spLocks noChangeArrowheads="1"/>
              </p:cNvSpPr>
              <p:nvPr/>
            </p:nvSpPr>
            <p:spPr bwMode="auto">
              <a:xfrm>
                <a:off x="2653" y="794"/>
                <a:ext cx="1105" cy="640"/>
              </a:xfrm>
              <a:prstGeom prst="rect">
                <a:avLst/>
              </a:prstGeom>
              <a:noFill/>
              <a:ln>
                <a:noFill/>
              </a:ln>
              <a:effectLst/>
              <a:extLst>
                <a:ext uri="{909E8E84-426E-40DD-AFC4-6F175D3DCCD1}">
                  <a14:hiddenFill xmlns:a14="http://schemas.microsoft.com/office/drawing/2010/main" xmlns="">
                    <a:solidFill>
                      <a:srgbClr val="7067A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85725" indent="-85725" eaLnBrk="0" hangingPunct="0">
                  <a:defRPr sz="3600">
                    <a:solidFill>
                      <a:schemeClr val="tx1"/>
                    </a:solidFill>
                    <a:latin typeface="Arial" pitchFamily="34" charset="0"/>
                    <a:ea typeface="宋体" pitchFamily="2" charset="-122"/>
                  </a:defRPr>
                </a:lvl1pPr>
                <a:lvl2pPr marL="742950" indent="-285750" eaLnBrk="0" hangingPunct="0">
                  <a:defRPr sz="3600">
                    <a:solidFill>
                      <a:schemeClr val="tx1"/>
                    </a:solidFill>
                    <a:latin typeface="Arial" pitchFamily="34" charset="0"/>
                    <a:ea typeface="宋体" pitchFamily="2" charset="-122"/>
                  </a:defRPr>
                </a:lvl2pPr>
                <a:lvl3pPr marL="1143000" indent="-228600" eaLnBrk="0" hangingPunct="0">
                  <a:defRPr sz="3600">
                    <a:solidFill>
                      <a:schemeClr val="tx1"/>
                    </a:solidFill>
                    <a:latin typeface="Arial" pitchFamily="34" charset="0"/>
                    <a:ea typeface="宋体" pitchFamily="2" charset="-122"/>
                  </a:defRPr>
                </a:lvl3pPr>
                <a:lvl4pPr marL="1600200" indent="-228600" eaLnBrk="0" hangingPunct="0">
                  <a:defRPr sz="3600">
                    <a:solidFill>
                      <a:schemeClr val="tx1"/>
                    </a:solidFill>
                    <a:latin typeface="Arial" pitchFamily="34" charset="0"/>
                    <a:ea typeface="宋体" pitchFamily="2" charset="-122"/>
                  </a:defRPr>
                </a:lvl4pPr>
                <a:lvl5pPr marL="2057400" indent="-228600" eaLnBrk="0" hangingPunct="0">
                  <a:defRPr sz="3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tx1"/>
                    </a:solidFill>
                    <a:latin typeface="Arial" pitchFamily="34" charset="0"/>
                    <a:ea typeface="宋体" pitchFamily="2" charset="-122"/>
                  </a:defRPr>
                </a:lvl9pPr>
              </a:lstStyle>
              <a:p>
                <a:pPr eaLnBrk="1" latinLnBrk="1" hangingPunct="1">
                  <a:buFontTx/>
                  <a:buChar char="•"/>
                </a:pPr>
                <a:r>
                  <a:rPr lang="zh-CN" altLang="en-US" sz="1200" b="1">
                    <a:ea typeface="Gulim" pitchFamily="34" charset="-127"/>
                  </a:rPr>
                  <a:t>搜集资料，个人独立完成。</a:t>
                </a:r>
              </a:p>
              <a:p>
                <a:pPr eaLnBrk="1" latinLnBrk="1" hangingPunct="1">
                  <a:buFontTx/>
                  <a:buChar char="•"/>
                </a:pPr>
                <a:r>
                  <a:rPr lang="zh-CN" altLang="en-US" sz="1200" b="1">
                    <a:ea typeface="Gulim" pitchFamily="34" charset="-127"/>
                  </a:rPr>
                  <a:t>完成后成果上交。</a:t>
                </a:r>
              </a:p>
              <a:p>
                <a:pPr eaLnBrk="1" latinLnBrk="1" hangingPunct="1">
                  <a:buFontTx/>
                  <a:buChar char="•"/>
                </a:pPr>
                <a:r>
                  <a:rPr lang="zh-CN" altLang="en-US" sz="1200" b="1">
                    <a:ea typeface="Gulim" pitchFamily="34" charset="-127"/>
                  </a:rPr>
                  <a:t>教师评定成绩。</a:t>
                </a:r>
              </a:p>
              <a:p>
                <a:pPr eaLnBrk="1" latinLnBrk="1" hangingPunct="1">
                  <a:buFontTx/>
                  <a:buChar char="•"/>
                </a:pPr>
                <a:r>
                  <a:rPr lang="zh-CN" altLang="en-US" sz="1200" b="1">
                    <a:ea typeface="Gulim" pitchFamily="34" charset="-127"/>
                  </a:rPr>
                  <a:t>计入形成性考核成绩表。</a:t>
                </a:r>
              </a:p>
              <a:p>
                <a:pPr eaLnBrk="1" latinLnBrk="1" hangingPunct="1">
                  <a:buFontTx/>
                  <a:buChar char="•"/>
                </a:pPr>
                <a:endParaRPr lang="ko-KR" altLang="en-US" sz="1200" b="1">
                  <a:ea typeface="Gulim" pitchFamily="34" charset="-127"/>
                </a:endParaRPr>
              </a:p>
            </p:txBody>
          </p:sp>
        </p:grpSp>
        <p:grpSp>
          <p:nvGrpSpPr>
            <p:cNvPr id="33" name="Group 35"/>
            <p:cNvGrpSpPr>
              <a:grpSpLocks/>
            </p:cNvGrpSpPr>
            <p:nvPr/>
          </p:nvGrpSpPr>
          <p:grpSpPr bwMode="auto">
            <a:xfrm>
              <a:off x="6659563" y="981075"/>
              <a:ext cx="2133600" cy="1752600"/>
              <a:chOff x="2608" y="527"/>
              <a:chExt cx="1344" cy="1104"/>
            </a:xfrm>
          </p:grpSpPr>
          <p:sp>
            <p:nvSpPr>
              <p:cNvPr id="36" name="AutoShape 36"/>
              <p:cNvSpPr>
                <a:spLocks noChangeArrowheads="1"/>
              </p:cNvSpPr>
              <p:nvPr/>
            </p:nvSpPr>
            <p:spPr bwMode="auto">
              <a:xfrm>
                <a:off x="2608" y="527"/>
                <a:ext cx="1344" cy="1104"/>
              </a:xfrm>
              <a:prstGeom prst="downArrowCallout">
                <a:avLst>
                  <a:gd name="adj1" fmla="val 33444"/>
                  <a:gd name="adj2" fmla="val 31184"/>
                  <a:gd name="adj3" fmla="val 19384"/>
                  <a:gd name="adj4" fmla="val 72102"/>
                </a:avLst>
              </a:prstGeom>
              <a:gradFill rotWithShape="1">
                <a:gsLst>
                  <a:gs pos="0">
                    <a:srgbClr val="94B3C8">
                      <a:alpha val="89998"/>
                    </a:srgbClr>
                  </a:gs>
                  <a:gs pos="100000">
                    <a:srgbClr val="44535D">
                      <a:alpha val="89998"/>
                    </a:srgbClr>
                  </a:gs>
                </a:gsLst>
                <a:lin ang="5400000" scaled="1"/>
              </a:gradFill>
              <a:ln w="9525">
                <a:miter lim="800000"/>
                <a:headEnd/>
                <a:tailEnd/>
              </a:ln>
              <a:effectLst/>
              <a:scene3d>
                <a:camera prst="legacyObliqueTopRight"/>
                <a:lightRig rig="legacyFlat3" dir="t"/>
              </a:scene3d>
              <a:sp3d extrusionH="163500" prstMaterial="legacyMatte">
                <a:bevelT w="13500" h="13500" prst="angle"/>
                <a:bevelB w="13500" h="13500" prst="angle"/>
                <a:extrusionClr>
                  <a:srgbClr val="94B3C8"/>
                </a:extrusionClr>
              </a:sp3d>
              <a:extLst>
                <a:ext uri="{AF507438-7753-43E0-B8FC-AC1667EBCBE1}">
                  <a14:hiddenEffects xmlns:a14="http://schemas.microsoft.com/office/drawing/2010/main" xmlns="">
                    <a:effectLst>
                      <a:outerShdw dist="107763" dir="2700000" algn="ctr" rotWithShape="0">
                        <a:srgbClr val="E6E6E6"/>
                      </a:outerShdw>
                    </a:effectLst>
                  </a14:hiddenEffects>
                </a:ext>
              </a:extLst>
            </p:spPr>
            <p:txBody>
              <a:bodyPr wrap="none" anchor="ctr">
                <a:flatTx/>
              </a:bodyPr>
              <a:lstStyle/>
              <a:p>
                <a:pPr latinLnBrk="1"/>
                <a:endParaRPr lang="zh-CN" altLang="en-US" sz="1100">
                  <a:solidFill>
                    <a:schemeClr val="bg2"/>
                  </a:solidFill>
                  <a:ea typeface="Gulim" pitchFamily="34" charset="-127"/>
                </a:endParaRPr>
              </a:p>
            </p:txBody>
          </p:sp>
          <p:sp>
            <p:nvSpPr>
              <p:cNvPr id="37" name="Rectangle 37"/>
              <p:cNvSpPr>
                <a:spLocks noChangeArrowheads="1"/>
              </p:cNvSpPr>
              <p:nvPr/>
            </p:nvSpPr>
            <p:spPr bwMode="auto">
              <a:xfrm>
                <a:off x="2608" y="527"/>
                <a:ext cx="1344" cy="258"/>
              </a:xfrm>
              <a:prstGeom prst="rect">
                <a:avLst/>
              </a:prstGeom>
              <a:gradFill rotWithShape="1">
                <a:gsLst>
                  <a:gs pos="0">
                    <a:srgbClr val="00CCFF"/>
                  </a:gs>
                  <a:gs pos="100000">
                    <a:srgbClr val="005E76"/>
                  </a:gs>
                </a:gsLst>
                <a:lin ang="27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00CCFF"/>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latinLnBrk="1"/>
                <a:r>
                  <a:rPr lang="zh-CN" altLang="en-US" sz="1800" b="1">
                    <a:solidFill>
                      <a:srgbClr val="FFFFFF"/>
                    </a:solidFill>
                    <a:ea typeface="华文行楷" pitchFamily="2" charset="-122"/>
                  </a:rPr>
                  <a:t>小组任务</a:t>
                </a:r>
              </a:p>
            </p:txBody>
          </p:sp>
          <p:sp>
            <p:nvSpPr>
              <p:cNvPr id="38" name="Text Box 38"/>
              <p:cNvSpPr txBox="1">
                <a:spLocks noChangeArrowheads="1"/>
              </p:cNvSpPr>
              <p:nvPr/>
            </p:nvSpPr>
            <p:spPr bwMode="auto">
              <a:xfrm>
                <a:off x="2653" y="794"/>
                <a:ext cx="1186" cy="640"/>
              </a:xfrm>
              <a:prstGeom prst="rect">
                <a:avLst/>
              </a:prstGeom>
              <a:noFill/>
              <a:ln>
                <a:noFill/>
              </a:ln>
              <a:effectLst/>
              <a:extLst>
                <a:ext uri="{909E8E84-426E-40DD-AFC4-6F175D3DCCD1}">
                  <a14:hiddenFill xmlns:a14="http://schemas.microsoft.com/office/drawing/2010/main" xmlns="">
                    <a:solidFill>
                      <a:srgbClr val="7067A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85725" indent="-85725" eaLnBrk="0" hangingPunct="0">
                  <a:defRPr sz="3600">
                    <a:solidFill>
                      <a:schemeClr val="tx1"/>
                    </a:solidFill>
                    <a:latin typeface="Arial" pitchFamily="34" charset="0"/>
                    <a:ea typeface="宋体" pitchFamily="2" charset="-122"/>
                  </a:defRPr>
                </a:lvl1pPr>
                <a:lvl2pPr marL="742950" indent="-285750" eaLnBrk="0" hangingPunct="0">
                  <a:defRPr sz="3600">
                    <a:solidFill>
                      <a:schemeClr val="tx1"/>
                    </a:solidFill>
                    <a:latin typeface="Arial" pitchFamily="34" charset="0"/>
                    <a:ea typeface="宋体" pitchFamily="2" charset="-122"/>
                  </a:defRPr>
                </a:lvl2pPr>
                <a:lvl3pPr marL="1143000" indent="-228600" eaLnBrk="0" hangingPunct="0">
                  <a:defRPr sz="3600">
                    <a:solidFill>
                      <a:schemeClr val="tx1"/>
                    </a:solidFill>
                    <a:latin typeface="Arial" pitchFamily="34" charset="0"/>
                    <a:ea typeface="宋体" pitchFamily="2" charset="-122"/>
                  </a:defRPr>
                </a:lvl3pPr>
                <a:lvl4pPr marL="1600200" indent="-228600" eaLnBrk="0" hangingPunct="0">
                  <a:defRPr sz="3600">
                    <a:solidFill>
                      <a:schemeClr val="tx1"/>
                    </a:solidFill>
                    <a:latin typeface="Arial" pitchFamily="34" charset="0"/>
                    <a:ea typeface="宋体" pitchFamily="2" charset="-122"/>
                  </a:defRPr>
                </a:lvl4pPr>
                <a:lvl5pPr marL="2057400" indent="-228600" eaLnBrk="0" hangingPunct="0">
                  <a:defRPr sz="3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tx1"/>
                    </a:solidFill>
                    <a:latin typeface="Arial" pitchFamily="34" charset="0"/>
                    <a:ea typeface="宋体" pitchFamily="2" charset="-122"/>
                  </a:defRPr>
                </a:lvl9pPr>
              </a:lstStyle>
              <a:p>
                <a:pPr eaLnBrk="1" latinLnBrk="1" hangingPunct="1">
                  <a:buFontTx/>
                  <a:buChar char="•"/>
                </a:pPr>
                <a:r>
                  <a:rPr lang="zh-CN" altLang="en-US" sz="1200" b="1" dirty="0">
                    <a:ea typeface="Gulim" pitchFamily="34" charset="-127"/>
                  </a:rPr>
                  <a:t>要求以小组为单位完成任务。</a:t>
                </a:r>
              </a:p>
              <a:p>
                <a:pPr eaLnBrk="1" latinLnBrk="1" hangingPunct="1">
                  <a:buFontTx/>
                  <a:buChar char="•"/>
                </a:pPr>
                <a:r>
                  <a:rPr lang="zh-CN" altLang="en-US" sz="1200" b="1" dirty="0">
                    <a:ea typeface="Gulim" pitchFamily="34" charset="-127"/>
                  </a:rPr>
                  <a:t>完成后进行小组汇报。</a:t>
                </a:r>
              </a:p>
              <a:p>
                <a:pPr eaLnBrk="1" latinLnBrk="1" hangingPunct="1">
                  <a:buFontTx/>
                  <a:buChar char="•"/>
                </a:pPr>
                <a:r>
                  <a:rPr lang="zh-CN" altLang="en-US" sz="1200" b="1" dirty="0">
                    <a:ea typeface="Gulim" pitchFamily="34" charset="-127"/>
                  </a:rPr>
                  <a:t>教师点评并评定成绩。</a:t>
                </a:r>
              </a:p>
              <a:p>
                <a:pPr eaLnBrk="1" latinLnBrk="1" hangingPunct="1">
                  <a:buFontTx/>
                  <a:buChar char="•"/>
                </a:pPr>
                <a:r>
                  <a:rPr lang="zh-CN" altLang="en-US" sz="1200" b="1" dirty="0">
                    <a:ea typeface="Gulim" pitchFamily="34" charset="-127"/>
                  </a:rPr>
                  <a:t>计入形成性考核成绩表。</a:t>
                </a:r>
              </a:p>
              <a:p>
                <a:pPr eaLnBrk="1" latinLnBrk="1" hangingPunct="1">
                  <a:buFontTx/>
                  <a:buChar char="•"/>
                </a:pPr>
                <a:endParaRPr lang="ko-KR" altLang="en-US" sz="1200" b="1" dirty="0">
                  <a:ea typeface="Gulim" pitchFamily="34" charset="-127"/>
                </a:endParaRPr>
              </a:p>
            </p:txBody>
          </p:sp>
        </p:grpSp>
        <p:pic>
          <p:nvPicPr>
            <p:cNvPr id="34" name="Picture 43" descr="个人"/>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825" y="333375"/>
              <a:ext cx="43973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44" descr="小组"/>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7050" y="404813"/>
              <a:ext cx="1768475" cy="51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2" name="Rectangle 14"/>
          <p:cNvSpPr>
            <a:spLocks noChangeArrowheads="1"/>
          </p:cNvSpPr>
          <p:nvPr/>
        </p:nvSpPr>
        <p:spPr bwMode="auto">
          <a:xfrm>
            <a:off x="4622529" y="162915"/>
            <a:ext cx="6015037" cy="2328862"/>
          </a:xfrm>
          <a:prstGeom prst="rect">
            <a:avLst/>
          </a:prstGeom>
          <a:noFill/>
          <a:ln w="19050">
            <a:solidFill>
              <a:srgbClr val="808080"/>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endParaRPr lang="zh-TW" altLang="en-US"/>
          </a:p>
        </p:txBody>
      </p:sp>
      <p:grpSp>
        <p:nvGrpSpPr>
          <p:cNvPr id="45" name="组合 44"/>
          <p:cNvGrpSpPr/>
          <p:nvPr/>
        </p:nvGrpSpPr>
        <p:grpSpPr>
          <a:xfrm>
            <a:off x="5118410" y="4622959"/>
            <a:ext cx="5453643" cy="1968500"/>
            <a:chOff x="4211639" y="4365625"/>
            <a:chExt cx="4465636" cy="1968500"/>
          </a:xfrm>
        </p:grpSpPr>
        <p:grpSp>
          <p:nvGrpSpPr>
            <p:cNvPr id="46" name="Group 31"/>
            <p:cNvGrpSpPr>
              <a:grpSpLocks/>
            </p:cNvGrpSpPr>
            <p:nvPr/>
          </p:nvGrpSpPr>
          <p:grpSpPr bwMode="auto">
            <a:xfrm>
              <a:off x="4211639" y="4437063"/>
              <a:ext cx="2176463" cy="1897062"/>
              <a:chOff x="2653" y="2886"/>
              <a:chExt cx="1371" cy="1104"/>
            </a:xfrm>
          </p:grpSpPr>
          <p:sp>
            <p:nvSpPr>
              <p:cNvPr id="51" name="AutoShape 32"/>
              <p:cNvSpPr>
                <a:spLocks noChangeArrowheads="1"/>
              </p:cNvSpPr>
              <p:nvPr/>
            </p:nvSpPr>
            <p:spPr bwMode="auto">
              <a:xfrm flipV="1">
                <a:off x="2653" y="2886"/>
                <a:ext cx="1344" cy="1104"/>
              </a:xfrm>
              <a:prstGeom prst="downArrowCallout">
                <a:avLst>
                  <a:gd name="adj1" fmla="val 33444"/>
                  <a:gd name="adj2" fmla="val 31184"/>
                  <a:gd name="adj3" fmla="val 19384"/>
                  <a:gd name="adj4" fmla="val 72102"/>
                </a:avLst>
              </a:prstGeom>
              <a:gradFill rotWithShape="1">
                <a:gsLst>
                  <a:gs pos="0">
                    <a:srgbClr val="762F00">
                      <a:alpha val="89998"/>
                    </a:srgbClr>
                  </a:gs>
                  <a:gs pos="50000">
                    <a:srgbClr val="FF6600">
                      <a:alpha val="89998"/>
                    </a:srgbClr>
                  </a:gs>
                  <a:gs pos="100000">
                    <a:srgbClr val="762F00">
                      <a:alpha val="89998"/>
                    </a:srgbClr>
                  </a:gs>
                </a:gsLst>
                <a:lin ang="5400000" scaled="1"/>
              </a:gradFill>
              <a:ln w="9525">
                <a:miter lim="800000"/>
                <a:headEnd/>
                <a:tailEnd/>
              </a:ln>
              <a:effectLst/>
              <a:scene3d>
                <a:camera prst="legacyObliqueTopRight"/>
                <a:lightRig rig="legacyFlat3" dir="t"/>
              </a:scene3d>
              <a:sp3d extrusionH="163500" prstMaterial="legacyMatte">
                <a:bevelT w="13500" h="13500" prst="angle"/>
                <a:bevelB w="13500" h="13500" prst="angle"/>
                <a:extrusionClr>
                  <a:srgbClr val="FF6600"/>
                </a:extrusionClr>
              </a:sp3d>
              <a:extLst>
                <a:ext uri="{AF507438-7753-43E0-B8FC-AC1667EBCBE1}">
                  <a14:hiddenEffects xmlns:a14="http://schemas.microsoft.com/office/drawing/2010/main" xmlns="">
                    <a:effectLst>
                      <a:outerShdw dist="107763" dir="2700000" algn="ctr" rotWithShape="0">
                        <a:srgbClr val="E6E6E6"/>
                      </a:outerShdw>
                    </a:effectLst>
                  </a14:hiddenEffects>
                </a:ext>
              </a:extLst>
            </p:spPr>
            <p:txBody>
              <a:bodyPr rot="10800000" wrap="none" anchor="ctr">
                <a:flatTx/>
              </a:bodyPr>
              <a:lstStyle/>
              <a:p>
                <a:pPr latinLnBrk="1"/>
                <a:endParaRPr lang="zh-CN" altLang="en-US" sz="1100">
                  <a:solidFill>
                    <a:schemeClr val="bg2"/>
                  </a:solidFill>
                  <a:ea typeface="Gulim" pitchFamily="34" charset="-127"/>
                </a:endParaRPr>
              </a:p>
            </p:txBody>
          </p:sp>
          <p:sp>
            <p:nvSpPr>
              <p:cNvPr id="52" name="Rectangle 33"/>
              <p:cNvSpPr>
                <a:spLocks noChangeArrowheads="1"/>
              </p:cNvSpPr>
              <p:nvPr/>
            </p:nvSpPr>
            <p:spPr bwMode="auto">
              <a:xfrm>
                <a:off x="2653" y="3702"/>
                <a:ext cx="1344" cy="258"/>
              </a:xfrm>
              <a:prstGeom prst="rect">
                <a:avLst/>
              </a:prstGeom>
              <a:solidFill>
                <a:srgbClr val="C0C0C0"/>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C0C0C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latinLnBrk="1"/>
                <a:r>
                  <a:rPr lang="en-US" altLang="zh-CN" sz="2400" b="1" dirty="0">
                    <a:solidFill>
                      <a:srgbClr val="000000"/>
                    </a:solidFill>
                    <a:latin typeface="华文行楷" pitchFamily="2" charset="-122"/>
                    <a:ea typeface="华文行楷" pitchFamily="2" charset="-122"/>
                  </a:rPr>
                  <a:t>A</a:t>
                </a:r>
                <a:r>
                  <a:rPr lang="zh-CN" altLang="en-US" sz="2400" b="1" dirty="0">
                    <a:solidFill>
                      <a:srgbClr val="000000"/>
                    </a:solidFill>
                    <a:latin typeface="华文行楷" pitchFamily="2" charset="-122"/>
                    <a:ea typeface="华文行楷" pitchFamily="2" charset="-122"/>
                  </a:rPr>
                  <a:t>线</a:t>
                </a:r>
                <a:r>
                  <a:rPr lang="zh-CN" altLang="en-US" sz="2400" b="1" dirty="0" smtClean="0">
                    <a:solidFill>
                      <a:srgbClr val="000000"/>
                    </a:solidFill>
                    <a:latin typeface="华文行楷" pitchFamily="2" charset="-122"/>
                    <a:ea typeface="华文行楷" pitchFamily="2" charset="-122"/>
                  </a:rPr>
                  <a:t>任务（必做）</a:t>
                </a:r>
                <a:endParaRPr lang="ko-KR" altLang="en-US" sz="2400" b="1" dirty="0">
                  <a:solidFill>
                    <a:srgbClr val="000000"/>
                  </a:solidFill>
                  <a:latin typeface="华文行楷" pitchFamily="2" charset="-122"/>
                  <a:ea typeface="华文行楷" pitchFamily="2" charset="-122"/>
                </a:endParaRPr>
              </a:p>
            </p:txBody>
          </p:sp>
          <p:sp>
            <p:nvSpPr>
              <p:cNvPr id="53" name="Text Box 34"/>
              <p:cNvSpPr txBox="1">
                <a:spLocks noChangeArrowheads="1"/>
              </p:cNvSpPr>
              <p:nvPr/>
            </p:nvSpPr>
            <p:spPr bwMode="auto">
              <a:xfrm>
                <a:off x="2699" y="3198"/>
                <a:ext cx="1325" cy="591"/>
              </a:xfrm>
              <a:prstGeom prst="rect">
                <a:avLst/>
              </a:prstGeom>
              <a:noFill/>
              <a:ln>
                <a:noFill/>
              </a:ln>
              <a:effectLst/>
              <a:extLst>
                <a:ext uri="{909E8E84-426E-40DD-AFC4-6F175D3DCCD1}">
                  <a14:hiddenFill xmlns:a14="http://schemas.microsoft.com/office/drawing/2010/main" xmlns="">
                    <a:solidFill>
                      <a:srgbClr val="7067A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85725" indent="-85725" eaLnBrk="0" hangingPunct="0">
                  <a:defRPr sz="3600">
                    <a:solidFill>
                      <a:schemeClr val="tx1"/>
                    </a:solidFill>
                    <a:latin typeface="Arial" pitchFamily="34" charset="0"/>
                    <a:ea typeface="宋体" pitchFamily="2" charset="-122"/>
                  </a:defRPr>
                </a:lvl1pPr>
                <a:lvl2pPr marL="742950" indent="-285750" eaLnBrk="0" hangingPunct="0">
                  <a:defRPr sz="3600">
                    <a:solidFill>
                      <a:schemeClr val="tx1"/>
                    </a:solidFill>
                    <a:latin typeface="Arial" pitchFamily="34" charset="0"/>
                    <a:ea typeface="宋体" pitchFamily="2" charset="-122"/>
                  </a:defRPr>
                </a:lvl2pPr>
                <a:lvl3pPr marL="1143000" indent="-228600" eaLnBrk="0" hangingPunct="0">
                  <a:defRPr sz="3600">
                    <a:solidFill>
                      <a:schemeClr val="tx1"/>
                    </a:solidFill>
                    <a:latin typeface="Arial" pitchFamily="34" charset="0"/>
                    <a:ea typeface="宋体" pitchFamily="2" charset="-122"/>
                  </a:defRPr>
                </a:lvl3pPr>
                <a:lvl4pPr marL="1600200" indent="-228600" eaLnBrk="0" hangingPunct="0">
                  <a:defRPr sz="3600">
                    <a:solidFill>
                      <a:schemeClr val="tx1"/>
                    </a:solidFill>
                    <a:latin typeface="Arial" pitchFamily="34" charset="0"/>
                    <a:ea typeface="宋体" pitchFamily="2" charset="-122"/>
                  </a:defRPr>
                </a:lvl4pPr>
                <a:lvl5pPr marL="2057400" indent="-228600" eaLnBrk="0" hangingPunct="0">
                  <a:defRPr sz="3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tx1"/>
                    </a:solidFill>
                    <a:latin typeface="Arial" pitchFamily="34" charset="0"/>
                    <a:ea typeface="宋体" pitchFamily="2" charset="-122"/>
                  </a:defRPr>
                </a:lvl9pPr>
              </a:lstStyle>
              <a:p>
                <a:pPr eaLnBrk="1" latinLnBrk="1" hangingPunct="1">
                  <a:buFontTx/>
                  <a:buChar char="•"/>
                </a:pPr>
                <a:r>
                  <a:rPr lang="zh-CN" altLang="en-US" sz="1200" b="1" dirty="0" smtClean="0">
                    <a:solidFill>
                      <a:schemeClr val="bg1"/>
                    </a:solidFill>
                    <a:latin typeface="仿宋" pitchFamily="49" charset="-122"/>
                    <a:ea typeface="仿宋" pitchFamily="49" charset="-122"/>
                  </a:rPr>
                  <a:t>实</a:t>
                </a:r>
                <a:r>
                  <a:rPr lang="zh-CN" altLang="en-US" sz="1200" b="1" dirty="0">
                    <a:solidFill>
                      <a:schemeClr val="bg1"/>
                    </a:solidFill>
                    <a:latin typeface="仿宋" pitchFamily="49" charset="-122"/>
                    <a:ea typeface="仿宋" pitchFamily="49" charset="-122"/>
                  </a:rPr>
                  <a:t>训要求：根据资料和教材，按</a:t>
                </a:r>
              </a:p>
              <a:p>
                <a:pPr eaLnBrk="1" latinLnBrk="1" hangingPunct="1"/>
                <a:r>
                  <a:rPr lang="zh-CN" altLang="en-US" sz="1200" b="1" dirty="0">
                    <a:solidFill>
                      <a:schemeClr val="bg1"/>
                    </a:solidFill>
                    <a:latin typeface="仿宋" pitchFamily="49" charset="-122"/>
                    <a:ea typeface="仿宋" pitchFamily="49" charset="-122"/>
                  </a:rPr>
                  <a:t>  规定时间完成上交。</a:t>
                </a:r>
              </a:p>
              <a:p>
                <a:pPr eaLnBrk="1" latinLnBrk="1" hangingPunct="1">
                  <a:buFontTx/>
                  <a:buChar char="•"/>
                </a:pPr>
                <a:r>
                  <a:rPr lang="zh-CN" altLang="en-US" sz="1200" b="1" dirty="0">
                    <a:solidFill>
                      <a:schemeClr val="bg1"/>
                    </a:solidFill>
                    <a:latin typeface="仿宋" pitchFamily="49" charset="-122"/>
                    <a:ea typeface="仿宋" pitchFamily="49" charset="-122"/>
                  </a:rPr>
                  <a:t>难易程度：中等。</a:t>
                </a:r>
              </a:p>
              <a:p>
                <a:pPr eaLnBrk="1" latinLnBrk="1" hangingPunct="1">
                  <a:buFontTx/>
                  <a:buChar char="•"/>
                </a:pPr>
                <a:r>
                  <a:rPr lang="zh-CN" altLang="en-US" sz="1200" b="1" dirty="0">
                    <a:solidFill>
                      <a:schemeClr val="bg1"/>
                    </a:solidFill>
                    <a:latin typeface="仿宋" pitchFamily="49" charset="-122"/>
                    <a:ea typeface="仿宋" pitchFamily="49" charset="-122"/>
                  </a:rPr>
                  <a:t>考评等级：四星或五星。</a:t>
                </a:r>
              </a:p>
              <a:p>
                <a:pPr eaLnBrk="1" latinLnBrk="1" hangingPunct="1">
                  <a:buFontTx/>
                  <a:buChar char="•"/>
                </a:pPr>
                <a:endParaRPr lang="ko-KR" altLang="en-US" sz="1200" b="1" dirty="0">
                  <a:solidFill>
                    <a:schemeClr val="bg1"/>
                  </a:solidFill>
                  <a:latin typeface="仿宋" pitchFamily="49" charset="-122"/>
                  <a:ea typeface="Gulim" pitchFamily="34" charset="-127"/>
                </a:endParaRPr>
              </a:p>
            </p:txBody>
          </p:sp>
        </p:grpSp>
        <p:grpSp>
          <p:nvGrpSpPr>
            <p:cNvPr id="47" name="Group 39"/>
            <p:cNvGrpSpPr>
              <a:grpSpLocks/>
            </p:cNvGrpSpPr>
            <p:nvPr/>
          </p:nvGrpSpPr>
          <p:grpSpPr bwMode="auto">
            <a:xfrm>
              <a:off x="6516688" y="4365625"/>
              <a:ext cx="2160587" cy="1943100"/>
              <a:chOff x="2653" y="2886"/>
              <a:chExt cx="1344" cy="1104"/>
            </a:xfrm>
          </p:grpSpPr>
          <p:sp>
            <p:nvSpPr>
              <p:cNvPr id="48" name="AutoShape 40"/>
              <p:cNvSpPr>
                <a:spLocks noChangeArrowheads="1"/>
              </p:cNvSpPr>
              <p:nvPr/>
            </p:nvSpPr>
            <p:spPr bwMode="auto">
              <a:xfrm flipV="1">
                <a:off x="2653" y="2886"/>
                <a:ext cx="1344" cy="1104"/>
              </a:xfrm>
              <a:prstGeom prst="downArrowCallout">
                <a:avLst>
                  <a:gd name="adj1" fmla="val 33444"/>
                  <a:gd name="adj2" fmla="val 31184"/>
                  <a:gd name="adj3" fmla="val 19384"/>
                  <a:gd name="adj4" fmla="val 72102"/>
                </a:avLst>
              </a:prstGeom>
              <a:gradFill rotWithShape="1">
                <a:gsLst>
                  <a:gs pos="0">
                    <a:srgbClr val="762F00">
                      <a:alpha val="89998"/>
                    </a:srgbClr>
                  </a:gs>
                  <a:gs pos="50000">
                    <a:srgbClr val="FF6600">
                      <a:alpha val="89998"/>
                    </a:srgbClr>
                  </a:gs>
                  <a:gs pos="100000">
                    <a:srgbClr val="762F00">
                      <a:alpha val="89998"/>
                    </a:srgbClr>
                  </a:gs>
                </a:gsLst>
                <a:lin ang="5400000" scaled="1"/>
              </a:gradFill>
              <a:ln w="9525">
                <a:miter lim="800000"/>
                <a:headEnd/>
                <a:tailEnd/>
              </a:ln>
              <a:effectLst/>
              <a:scene3d>
                <a:camera prst="legacyObliqueTopRight"/>
                <a:lightRig rig="legacyFlat3" dir="t"/>
              </a:scene3d>
              <a:sp3d extrusionH="163500" prstMaterial="legacyMatte">
                <a:bevelT w="13500" h="13500" prst="angle"/>
                <a:bevelB w="13500" h="13500" prst="angle"/>
                <a:extrusionClr>
                  <a:srgbClr val="FF6600"/>
                </a:extrusionClr>
              </a:sp3d>
              <a:extLst>
                <a:ext uri="{AF507438-7753-43E0-B8FC-AC1667EBCBE1}">
                  <a14:hiddenEffects xmlns:a14="http://schemas.microsoft.com/office/drawing/2010/main" xmlns="">
                    <a:effectLst>
                      <a:outerShdw dist="107763" dir="2700000" algn="ctr" rotWithShape="0">
                        <a:srgbClr val="E6E6E6"/>
                      </a:outerShdw>
                    </a:effectLst>
                  </a14:hiddenEffects>
                </a:ext>
              </a:extLst>
            </p:spPr>
            <p:txBody>
              <a:bodyPr rot="10800000" wrap="none" anchor="ctr">
                <a:flatTx/>
              </a:bodyPr>
              <a:lstStyle/>
              <a:p>
                <a:pPr latinLnBrk="1"/>
                <a:endParaRPr lang="zh-CN" altLang="en-US" sz="1100">
                  <a:solidFill>
                    <a:schemeClr val="bg2"/>
                  </a:solidFill>
                  <a:ea typeface="Gulim" pitchFamily="34" charset="-127"/>
                </a:endParaRPr>
              </a:p>
            </p:txBody>
          </p:sp>
          <p:sp>
            <p:nvSpPr>
              <p:cNvPr id="49" name="Rectangle 41"/>
              <p:cNvSpPr>
                <a:spLocks noChangeArrowheads="1"/>
              </p:cNvSpPr>
              <p:nvPr/>
            </p:nvSpPr>
            <p:spPr bwMode="auto">
              <a:xfrm>
                <a:off x="2653" y="3702"/>
                <a:ext cx="1344" cy="258"/>
              </a:xfrm>
              <a:prstGeom prst="rect">
                <a:avLst/>
              </a:prstGeom>
              <a:solidFill>
                <a:srgbClr val="C0C0C0"/>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C0C0C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latinLnBrk="1"/>
                <a:r>
                  <a:rPr lang="en-US" altLang="zh-CN" sz="2400" b="1" dirty="0">
                    <a:solidFill>
                      <a:srgbClr val="000000"/>
                    </a:solidFill>
                    <a:latin typeface="华文行楷" pitchFamily="2" charset="-122"/>
                    <a:ea typeface="华文行楷" pitchFamily="2" charset="-122"/>
                  </a:rPr>
                  <a:t>B</a:t>
                </a:r>
                <a:r>
                  <a:rPr lang="zh-CN" altLang="en-US" sz="2400" b="1" dirty="0">
                    <a:solidFill>
                      <a:srgbClr val="000000"/>
                    </a:solidFill>
                    <a:latin typeface="华文行楷" pitchFamily="2" charset="-122"/>
                    <a:ea typeface="华文行楷" pitchFamily="2" charset="-122"/>
                  </a:rPr>
                  <a:t>线</a:t>
                </a:r>
                <a:r>
                  <a:rPr lang="zh-CN" altLang="en-US" sz="2400" b="1" dirty="0" smtClean="0">
                    <a:solidFill>
                      <a:srgbClr val="000000"/>
                    </a:solidFill>
                    <a:latin typeface="华文行楷" pitchFamily="2" charset="-122"/>
                    <a:ea typeface="华文行楷" pitchFamily="2" charset="-122"/>
                  </a:rPr>
                  <a:t>任务（选做）</a:t>
                </a:r>
                <a:endParaRPr lang="ko-KR" altLang="en-US" sz="2400" b="1" dirty="0">
                  <a:solidFill>
                    <a:srgbClr val="000000"/>
                  </a:solidFill>
                  <a:latin typeface="华文行楷" pitchFamily="2" charset="-122"/>
                  <a:ea typeface="华文行楷" pitchFamily="2" charset="-122"/>
                </a:endParaRPr>
              </a:p>
            </p:txBody>
          </p:sp>
          <p:sp>
            <p:nvSpPr>
              <p:cNvPr id="50" name="Text Box 42"/>
              <p:cNvSpPr txBox="1">
                <a:spLocks noChangeArrowheads="1"/>
              </p:cNvSpPr>
              <p:nvPr/>
            </p:nvSpPr>
            <p:spPr bwMode="auto">
              <a:xfrm>
                <a:off x="2699" y="3198"/>
                <a:ext cx="1280" cy="577"/>
              </a:xfrm>
              <a:prstGeom prst="rect">
                <a:avLst/>
              </a:prstGeom>
              <a:noFill/>
              <a:ln>
                <a:noFill/>
              </a:ln>
              <a:effectLst/>
              <a:extLst>
                <a:ext uri="{909E8E84-426E-40DD-AFC4-6F175D3DCCD1}">
                  <a14:hiddenFill xmlns:a14="http://schemas.microsoft.com/office/drawing/2010/main" xmlns="">
                    <a:solidFill>
                      <a:srgbClr val="7067A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85725" indent="-85725" eaLnBrk="0" hangingPunct="0">
                  <a:defRPr sz="3600">
                    <a:solidFill>
                      <a:schemeClr val="tx1"/>
                    </a:solidFill>
                    <a:latin typeface="Arial" pitchFamily="34" charset="0"/>
                    <a:ea typeface="宋体" pitchFamily="2" charset="-122"/>
                  </a:defRPr>
                </a:lvl1pPr>
                <a:lvl2pPr marL="742950" indent="-285750" eaLnBrk="0" hangingPunct="0">
                  <a:defRPr sz="3600">
                    <a:solidFill>
                      <a:schemeClr val="tx1"/>
                    </a:solidFill>
                    <a:latin typeface="Arial" pitchFamily="34" charset="0"/>
                    <a:ea typeface="宋体" pitchFamily="2" charset="-122"/>
                  </a:defRPr>
                </a:lvl2pPr>
                <a:lvl3pPr marL="1143000" indent="-228600" eaLnBrk="0" hangingPunct="0">
                  <a:defRPr sz="3600">
                    <a:solidFill>
                      <a:schemeClr val="tx1"/>
                    </a:solidFill>
                    <a:latin typeface="Arial" pitchFamily="34" charset="0"/>
                    <a:ea typeface="宋体" pitchFamily="2" charset="-122"/>
                  </a:defRPr>
                </a:lvl3pPr>
                <a:lvl4pPr marL="1600200" indent="-228600" eaLnBrk="0" hangingPunct="0">
                  <a:defRPr sz="3600">
                    <a:solidFill>
                      <a:schemeClr val="tx1"/>
                    </a:solidFill>
                    <a:latin typeface="Arial" pitchFamily="34" charset="0"/>
                    <a:ea typeface="宋体" pitchFamily="2" charset="-122"/>
                  </a:defRPr>
                </a:lvl4pPr>
                <a:lvl5pPr marL="2057400" indent="-228600" eaLnBrk="0" hangingPunct="0">
                  <a:defRPr sz="3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tx1"/>
                    </a:solidFill>
                    <a:latin typeface="Arial" pitchFamily="34" charset="0"/>
                    <a:ea typeface="宋体" pitchFamily="2" charset="-122"/>
                  </a:defRPr>
                </a:lvl9pPr>
              </a:lstStyle>
              <a:p>
                <a:pPr eaLnBrk="1" latinLnBrk="1" hangingPunct="1">
                  <a:buFontTx/>
                  <a:buChar char="•"/>
                </a:pPr>
                <a:r>
                  <a:rPr lang="zh-CN" altLang="en-US" sz="1200" b="1" dirty="0" smtClean="0">
                    <a:solidFill>
                      <a:srgbClr val="FFFFFF"/>
                    </a:solidFill>
                    <a:latin typeface="仿宋" pitchFamily="49" charset="-122"/>
                    <a:ea typeface="仿宋" pitchFamily="49" charset="-122"/>
                  </a:rPr>
                  <a:t>实</a:t>
                </a:r>
                <a:r>
                  <a:rPr lang="zh-CN" altLang="en-US" sz="1200" b="1" dirty="0">
                    <a:solidFill>
                      <a:srgbClr val="FFFFFF"/>
                    </a:solidFill>
                    <a:latin typeface="仿宋" pitchFamily="49" charset="-122"/>
                    <a:ea typeface="仿宋" pitchFamily="49" charset="-122"/>
                  </a:rPr>
                  <a:t>训要求：根据资料和教材，选择性完成上交。</a:t>
                </a:r>
              </a:p>
              <a:p>
                <a:pPr eaLnBrk="1" latinLnBrk="1" hangingPunct="1">
                  <a:buFontTx/>
                  <a:buChar char="•"/>
                </a:pPr>
                <a:r>
                  <a:rPr lang="zh-CN" altLang="en-US" sz="1200" b="1" dirty="0">
                    <a:solidFill>
                      <a:srgbClr val="FFFFFF"/>
                    </a:solidFill>
                    <a:latin typeface="仿宋" pitchFamily="49" charset="-122"/>
                    <a:ea typeface="仿宋" pitchFamily="49" charset="-122"/>
                  </a:rPr>
                  <a:t>难易程度：高等。</a:t>
                </a:r>
              </a:p>
              <a:p>
                <a:pPr eaLnBrk="1" latinLnBrk="1" hangingPunct="1">
                  <a:buFontTx/>
                  <a:buChar char="•"/>
                </a:pPr>
                <a:r>
                  <a:rPr lang="zh-CN" altLang="en-US" sz="1200" b="1" dirty="0">
                    <a:solidFill>
                      <a:srgbClr val="FFFFFF"/>
                    </a:solidFill>
                    <a:latin typeface="仿宋" pitchFamily="49" charset="-122"/>
                    <a:ea typeface="仿宋" pitchFamily="49" charset="-122"/>
                  </a:rPr>
                  <a:t>考评等级</a:t>
                </a:r>
                <a:r>
                  <a:rPr lang="zh-CN" altLang="en-US" sz="1200" b="1" dirty="0" smtClean="0">
                    <a:solidFill>
                      <a:srgbClr val="FFFFFF"/>
                    </a:solidFill>
                    <a:latin typeface="仿宋" pitchFamily="49" charset="-122"/>
                    <a:ea typeface="仿宋" pitchFamily="49" charset="-122"/>
                  </a:rPr>
                  <a:t>：一星</a:t>
                </a:r>
                <a:r>
                  <a:rPr lang="zh-CN" altLang="en-US" sz="1200" b="1" dirty="0">
                    <a:solidFill>
                      <a:srgbClr val="FFFFFF"/>
                    </a:solidFill>
                    <a:latin typeface="仿宋" pitchFamily="49" charset="-122"/>
                    <a:ea typeface="仿宋" pitchFamily="49" charset="-122"/>
                  </a:rPr>
                  <a:t>。</a:t>
                </a:r>
              </a:p>
              <a:p>
                <a:pPr eaLnBrk="1" latinLnBrk="1" hangingPunct="1">
                  <a:buFontTx/>
                  <a:buChar char="•"/>
                </a:pPr>
                <a:endParaRPr lang="ko-KR" altLang="en-US" sz="1200" b="1" dirty="0">
                  <a:solidFill>
                    <a:srgbClr val="FFFFFF"/>
                  </a:solidFill>
                  <a:latin typeface="仿宋" pitchFamily="49" charset="-122"/>
                  <a:ea typeface="Gulim" pitchFamily="34" charset="-127"/>
                </a:endParaRPr>
              </a:p>
            </p:txBody>
          </p:sp>
        </p:grpSp>
      </p:grpSp>
      <p:sp>
        <p:nvSpPr>
          <p:cNvPr id="54" name="Rectangle 14"/>
          <p:cNvSpPr>
            <a:spLocks noChangeArrowheads="1"/>
          </p:cNvSpPr>
          <p:nvPr/>
        </p:nvSpPr>
        <p:spPr bwMode="auto">
          <a:xfrm>
            <a:off x="4559557" y="4544901"/>
            <a:ext cx="6156068" cy="2083919"/>
          </a:xfrm>
          <a:prstGeom prst="rect">
            <a:avLst/>
          </a:prstGeom>
          <a:noFill/>
          <a:ln w="19050">
            <a:solidFill>
              <a:srgbClr val="808080"/>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endParaRPr lang="zh-TW" altLang="en-US"/>
          </a:p>
        </p:txBody>
      </p:sp>
      <p:cxnSp>
        <p:nvCxnSpPr>
          <p:cNvPr id="8" name="直接箭头连接符 7"/>
          <p:cNvCxnSpPr/>
          <p:nvPr/>
        </p:nvCxnSpPr>
        <p:spPr>
          <a:xfrm>
            <a:off x="4163389" y="3142459"/>
            <a:ext cx="1835967" cy="2185"/>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cxnSp>
        <p:nvCxnSpPr>
          <p:cNvPr id="59" name="直接箭头连接符 58"/>
          <p:cNvCxnSpPr/>
          <p:nvPr/>
        </p:nvCxnSpPr>
        <p:spPr>
          <a:xfrm flipV="1">
            <a:off x="4144339" y="4081346"/>
            <a:ext cx="1855017" cy="19170"/>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sp>
        <p:nvSpPr>
          <p:cNvPr id="9" name="TextBox 8"/>
          <p:cNvSpPr txBox="1"/>
          <p:nvPr/>
        </p:nvSpPr>
        <p:spPr>
          <a:xfrm>
            <a:off x="228600" y="487363"/>
            <a:ext cx="4648200" cy="400110"/>
          </a:xfrm>
          <a:prstGeom prst="rect">
            <a:avLst/>
          </a:prstGeom>
          <a:noFill/>
        </p:spPr>
        <p:txBody>
          <a:bodyPr wrap="square" rtlCol="0">
            <a:spAutoFit/>
          </a:bodyPr>
          <a:lstStyle/>
          <a:p>
            <a:pPr algn="ctr"/>
            <a:r>
              <a:rPr lang="zh-CN" altLang="en-US" sz="2000" b="1" dirty="0" smtClean="0">
                <a:latin typeface="方正小标宋简体" pitchFamily="2" charset="-122"/>
                <a:ea typeface="方正小标宋简体" pitchFamily="2" charset="-122"/>
              </a:rPr>
              <a:t>实训任务整体设计思路图示</a:t>
            </a:r>
            <a:endParaRPr lang="zh-CN" altLang="en-US" sz="2000" b="1" dirty="0">
              <a:latin typeface="方正小标宋简体" pitchFamily="2" charset="-122"/>
              <a:ea typeface="方正小标宋简体" pitchFamily="2" charset="-122"/>
            </a:endParaRPr>
          </a:p>
        </p:txBody>
      </p:sp>
      <p:sp>
        <p:nvSpPr>
          <p:cNvPr id="43" name="圆角矩形 42">
            <a:hlinkClick r:id="rId4" action="ppaction://hlinksldjump"/>
          </p:cNvPr>
          <p:cNvSpPr/>
          <p:nvPr/>
        </p:nvSpPr>
        <p:spPr>
          <a:xfrm>
            <a:off x="10705170" y="6032809"/>
            <a:ext cx="1319561" cy="578766"/>
          </a:xfrm>
          <a:prstGeom prst="roundRect">
            <a:avLst/>
          </a:prstGeom>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rPr>
              <a:t>返回目录</a:t>
            </a:r>
            <a:endParaRPr lang="zh-CN" altLang="en-US" sz="2000" b="1" dirty="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endParaRPr>
          </a:p>
        </p:txBody>
      </p:sp>
    </p:spTree>
    <p:extLst>
      <p:ext uri="{BB962C8B-B14F-4D97-AF65-F5344CB8AC3E}">
        <p14:creationId xmlns:p14="http://schemas.microsoft.com/office/powerpoint/2010/main" xmlns="" val="1955598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1+#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40974"/>
                                        </p:tgtEl>
                                        <p:attrNameLst>
                                          <p:attrName>style.visibility</p:attrName>
                                        </p:attrNameLst>
                                      </p:cBhvr>
                                      <p:to>
                                        <p:strVal val="visible"/>
                                      </p:to>
                                    </p:se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42"/>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74" grpId="0" animBg="1"/>
      <p:bldP spid="42" grpId="0" animBg="1"/>
      <p:bldP spid="5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3" name="矩形 2"/>
          <p:cNvSpPr/>
          <p:nvPr/>
        </p:nvSpPr>
        <p:spPr>
          <a:xfrm>
            <a:off x="1357171" y="1032317"/>
            <a:ext cx="5750293" cy="923330"/>
          </a:xfrm>
          <a:prstGeom prst="rect">
            <a:avLst/>
          </a:prstGeom>
          <a:noFill/>
          <a:scene3d>
            <a:camera prst="orthographicFront">
              <a:rot lat="20999999" lon="0" rev="0"/>
            </a:camera>
            <a:lightRig rig="threePt" dir="t"/>
          </a:scene3d>
        </p:spPr>
        <p:txBody>
          <a:bodyPr vert="horz"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六</a:t>
            </a:r>
            <a:r>
              <a:rPr lang="zh-CN" altLang="en-US" sz="5400" b="1" cap="all" dirty="0" smtClean="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、课程考核模式</a:t>
            </a:r>
            <a:endParaRPr lang="zh-CN" altLang="en-US" sz="5400" b="1" cap="all" spc="0"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32</a:t>
            </a:fld>
            <a:endParaRPr lang="zh-CN" altLang="en-US"/>
          </a:p>
        </p:txBody>
      </p:sp>
      <p:grpSp>
        <p:nvGrpSpPr>
          <p:cNvPr id="41" name="组合 40"/>
          <p:cNvGrpSpPr/>
          <p:nvPr/>
        </p:nvGrpSpPr>
        <p:grpSpPr>
          <a:xfrm>
            <a:off x="1871322" y="2646619"/>
            <a:ext cx="5002534" cy="805364"/>
            <a:chOff x="2086236" y="848671"/>
            <a:chExt cx="4176920" cy="504056"/>
          </a:xfrm>
        </p:grpSpPr>
        <p:sp>
          <p:nvSpPr>
            <p:cNvPr id="67" name="六边形 6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6-1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a:off x="2662300" y="1347614"/>
              <a:ext cx="3600856" cy="5113"/>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071995" y="894919"/>
              <a:ext cx="2602477" cy="3274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74" name="组合 73"/>
          <p:cNvGrpSpPr/>
          <p:nvPr/>
        </p:nvGrpSpPr>
        <p:grpSpPr>
          <a:xfrm>
            <a:off x="1871322" y="3908779"/>
            <a:ext cx="6201115" cy="779741"/>
            <a:chOff x="2086236" y="848671"/>
            <a:chExt cx="4847983" cy="504056"/>
          </a:xfrm>
        </p:grpSpPr>
        <p:sp>
          <p:nvSpPr>
            <p:cNvPr id="75" name="六边形 74"/>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6-2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76" name="直接箭头连接符 75"/>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77" name="TextBox 76"/>
            <p:cNvSpPr txBox="1"/>
            <p:nvPr/>
          </p:nvSpPr>
          <p:spPr>
            <a:xfrm>
              <a:off x="3013682" y="936054"/>
              <a:ext cx="3920537" cy="3382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课程成绩构成比例图</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sp>
        <p:nvSpPr>
          <p:cNvPr id="26" name="TextBox 25"/>
          <p:cNvSpPr txBox="1"/>
          <p:nvPr/>
        </p:nvSpPr>
        <p:spPr>
          <a:xfrm>
            <a:off x="3001676" y="2787690"/>
            <a:ext cx="5014807" cy="523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noProof="0" dirty="0" smtClean="0">
                <a:solidFill>
                  <a:prstClr val="black"/>
                </a:solidFill>
                <a:latin typeface="微软雅黑" pitchFamily="34" charset="-122"/>
                <a:ea typeface="微软雅黑" pitchFamily="34" charset="-122"/>
                <a:cs typeface="+mj-cs"/>
              </a:rPr>
              <a:t>课程考核模式</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48600" y="1187903"/>
            <a:ext cx="3575531" cy="3588439"/>
          </a:xfrm>
          <a:prstGeom prst="rect">
            <a:avLst/>
          </a:prstGeom>
          <a:noFill/>
          <a:ln>
            <a:noFill/>
          </a:ln>
          <a:effectLst>
            <a:outerShdw dist="35921" dir="2700000" algn="ctr" rotWithShape="0">
              <a:schemeClr val="bg2"/>
            </a:outerShdw>
            <a:reflection blurRad="6350" stA="50000" endA="300" endPos="5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21029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8" name="组合 37"/>
          <p:cNvGrpSpPr/>
          <p:nvPr/>
        </p:nvGrpSpPr>
        <p:grpSpPr>
          <a:xfrm>
            <a:off x="5201604" y="3526818"/>
            <a:ext cx="1788793" cy="1861765"/>
            <a:chOff x="5201603" y="3582144"/>
            <a:chExt cx="1788793" cy="1861765"/>
          </a:xfrm>
        </p:grpSpPr>
        <p:sp>
          <p:nvSpPr>
            <p:cNvPr id="31" name="文本框 30"/>
            <p:cNvSpPr txBox="1"/>
            <p:nvPr/>
          </p:nvSpPr>
          <p:spPr>
            <a:xfrm>
              <a:off x="5349239" y="3582144"/>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动画</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6" name="文本框 35"/>
            <p:cNvSpPr txBox="1"/>
            <p:nvPr/>
          </p:nvSpPr>
          <p:spPr>
            <a:xfrm>
              <a:off x="5201603" y="405891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33</a:t>
            </a:fld>
            <a:endParaRPr lang="zh-CN" altLang="en-US"/>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grpSp>
        <p:nvGrpSpPr>
          <p:cNvPr id="17" name="组合 16"/>
          <p:cNvGrpSpPr/>
          <p:nvPr/>
        </p:nvGrpSpPr>
        <p:grpSpPr>
          <a:xfrm>
            <a:off x="252071" y="1039544"/>
            <a:ext cx="9676184" cy="805364"/>
            <a:chOff x="2086236" y="848671"/>
            <a:chExt cx="3588236" cy="504056"/>
          </a:xfrm>
        </p:grpSpPr>
        <p:sp>
          <p:nvSpPr>
            <p:cNvPr id="18" name="六边形 17"/>
            <p:cNvSpPr/>
            <p:nvPr/>
          </p:nvSpPr>
          <p:spPr>
            <a:xfrm>
              <a:off x="2086236" y="848671"/>
              <a:ext cx="409859"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6-1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19" name="直接箭头连接符 18"/>
            <p:cNvCxnSpPr/>
            <p:nvPr/>
          </p:nvCxnSpPr>
          <p:spPr>
            <a:xfrm>
              <a:off x="2496095" y="1347614"/>
              <a:ext cx="3051796" cy="5113"/>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20" name="TextBox 19"/>
            <p:cNvSpPr txBox="1"/>
            <p:nvPr/>
          </p:nvSpPr>
          <p:spPr>
            <a:xfrm>
              <a:off x="3071995" y="894919"/>
              <a:ext cx="2602477" cy="3274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sp>
        <p:nvSpPr>
          <p:cNvPr id="21" name="TextBox 20"/>
          <p:cNvSpPr txBox="1"/>
          <p:nvPr/>
        </p:nvSpPr>
        <p:spPr>
          <a:xfrm>
            <a:off x="1504114" y="1151634"/>
            <a:ext cx="9425823" cy="523220"/>
          </a:xfrm>
          <a:prstGeom prst="rect">
            <a:avLst/>
          </a:prstGeom>
          <a:noFill/>
        </p:spPr>
        <p:txBody>
          <a:bodyPr wrap="square" rtlCol="0">
            <a:spAutoFit/>
          </a:bodyPr>
          <a:lstStyle/>
          <a:p>
            <a:pPr>
              <a:defRPr/>
            </a:pPr>
            <a:r>
              <a:rPr lang="zh-CN" altLang="en-US" sz="2800" b="1" kern="0" noProof="0" dirty="0" smtClean="0">
                <a:solidFill>
                  <a:prstClr val="black"/>
                </a:solidFill>
                <a:latin typeface="微软雅黑" pitchFamily="34" charset="-122"/>
                <a:ea typeface="微软雅黑" pitchFamily="34" charset="-122"/>
                <a:cs typeface="+mj-cs"/>
              </a:rPr>
              <a:t>课程考核模式</a:t>
            </a:r>
            <a:r>
              <a:rPr lang="en-US" altLang="zh-CN" sz="2800" b="1" kern="0" noProof="0" dirty="0" smtClean="0">
                <a:solidFill>
                  <a:prstClr val="black"/>
                </a:solidFill>
                <a:latin typeface="微软雅黑" pitchFamily="34" charset="-122"/>
                <a:ea typeface="微软雅黑" pitchFamily="34" charset="-122"/>
                <a:cs typeface="+mj-cs"/>
              </a:rPr>
              <a:t>——</a:t>
            </a:r>
            <a:r>
              <a:rPr lang="en-US" altLang="zh-CN"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itchFamily="34" charset="-122"/>
                <a:ea typeface="微软雅黑" pitchFamily="34" charset="-122"/>
              </a:rPr>
              <a:t>PE</a:t>
            </a:r>
            <a:r>
              <a:rPr lang="zh-CN" altLang="en-US"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itchFamily="34" charset="-122"/>
                <a:ea typeface="微软雅黑" pitchFamily="34" charset="-122"/>
              </a:rPr>
              <a:t>模式（</a:t>
            </a:r>
            <a:r>
              <a:rPr lang="en-US" altLang="zh-CN"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itchFamily="34" charset="-122"/>
                <a:ea typeface="微软雅黑" pitchFamily="34" charset="-122"/>
              </a:rPr>
              <a:t>Procedural  Examine)</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sp>
        <p:nvSpPr>
          <p:cNvPr id="15" name="TextBox 14"/>
          <p:cNvSpPr txBox="1"/>
          <p:nvPr/>
        </p:nvSpPr>
        <p:spPr>
          <a:xfrm>
            <a:off x="2748915" y="5646419"/>
            <a:ext cx="5205638" cy="369332"/>
          </a:xfrm>
          <a:prstGeom prst="rect">
            <a:avLst/>
          </a:prstGeom>
          <a:noFill/>
        </p:spPr>
        <p:txBody>
          <a:bodyPr wrap="square" rtlCol="0">
            <a:spAutoFit/>
          </a:bodyPr>
          <a:lstStyle/>
          <a:p>
            <a:pPr algn="ctr"/>
            <a:r>
              <a:rPr lang="zh-CN" altLang="en-US" b="1" dirty="0" smtClean="0">
                <a:latin typeface="方正小标宋简体" pitchFamily="2" charset="-122"/>
                <a:ea typeface="方正小标宋简体" pitchFamily="2" charset="-122"/>
              </a:rPr>
              <a:t>考核模式变更图</a:t>
            </a:r>
            <a:endParaRPr lang="zh-CN" altLang="en-US" b="1" dirty="0">
              <a:latin typeface="方正小标宋简体" pitchFamily="2" charset="-122"/>
              <a:ea typeface="方正小标宋简体" pitchFamily="2" charset="-122"/>
            </a:endParaRPr>
          </a:p>
        </p:txBody>
      </p:sp>
      <p:grpSp>
        <p:nvGrpSpPr>
          <p:cNvPr id="34" name="组合 33"/>
          <p:cNvGrpSpPr/>
          <p:nvPr/>
        </p:nvGrpSpPr>
        <p:grpSpPr>
          <a:xfrm>
            <a:off x="700088" y="2051756"/>
            <a:ext cx="9944099" cy="3606093"/>
            <a:chOff x="700088" y="2051756"/>
            <a:chExt cx="9944099" cy="3606093"/>
          </a:xfrm>
        </p:grpSpPr>
        <p:grpSp>
          <p:nvGrpSpPr>
            <p:cNvPr id="1028" name="组合 1027"/>
            <p:cNvGrpSpPr/>
            <p:nvPr/>
          </p:nvGrpSpPr>
          <p:grpSpPr>
            <a:xfrm>
              <a:off x="700088" y="2051756"/>
              <a:ext cx="9944099" cy="3606093"/>
              <a:chOff x="700088" y="2051756"/>
              <a:chExt cx="9944099" cy="3606093"/>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1847" y="2051756"/>
                <a:ext cx="6468945" cy="3606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027" name="组合 1026"/>
              <p:cNvGrpSpPr/>
              <p:nvPr/>
            </p:nvGrpSpPr>
            <p:grpSpPr>
              <a:xfrm>
                <a:off x="700088" y="3926928"/>
                <a:ext cx="2053228" cy="502519"/>
                <a:chOff x="700088" y="3926928"/>
                <a:chExt cx="2053228" cy="502519"/>
              </a:xfrm>
            </p:grpSpPr>
            <p:cxnSp>
              <p:nvCxnSpPr>
                <p:cNvPr id="22" name="直接连接符 21"/>
                <p:cNvCxnSpPr/>
                <p:nvPr/>
              </p:nvCxnSpPr>
              <p:spPr>
                <a:xfrm flipH="1">
                  <a:off x="2286000" y="4157663"/>
                  <a:ext cx="467316" cy="271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00088" y="4429447"/>
                  <a:ext cx="1585912"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4692" y="3926928"/>
                  <a:ext cx="1481308" cy="461665"/>
                </a:xfrm>
                <a:prstGeom prst="rect">
                  <a:avLst/>
                </a:prstGeom>
                <a:noFill/>
              </p:spPr>
              <p:txBody>
                <a:bodyPr wrap="square" rtlCol="0">
                  <a:spAutoFit/>
                </a:bodyPr>
                <a:lstStyle/>
                <a:p>
                  <a:r>
                    <a:rPr lang="zh-CN" altLang="en-US" sz="2400" b="1" dirty="0" smtClean="0">
                      <a:solidFill>
                        <a:srgbClr val="990099"/>
                      </a:solidFill>
                      <a:effectLst>
                        <a:outerShdw blurRad="38100" dist="38100" dir="2700000" algn="tl">
                          <a:srgbClr val="000000">
                            <a:alpha val="43137"/>
                          </a:srgbClr>
                        </a:outerShdw>
                      </a:effectLst>
                      <a:latin typeface="华文琥珀" pitchFamily="2" charset="-122"/>
                      <a:ea typeface="华文琥珀" pitchFamily="2" charset="-122"/>
                    </a:rPr>
                    <a:t>传统模式</a:t>
                  </a:r>
                  <a:endParaRPr lang="zh-CN" altLang="en-US" sz="2400" b="1" dirty="0">
                    <a:solidFill>
                      <a:srgbClr val="990099"/>
                    </a:solidFill>
                    <a:effectLst>
                      <a:outerShdw blurRad="38100" dist="38100" dir="2700000" algn="tl">
                        <a:srgbClr val="000000">
                          <a:alpha val="43137"/>
                        </a:srgbClr>
                      </a:outerShdw>
                    </a:effectLst>
                    <a:latin typeface="华文琥珀" pitchFamily="2" charset="-122"/>
                    <a:ea typeface="华文琥珀" pitchFamily="2" charset="-122"/>
                  </a:endParaRPr>
                </a:p>
              </p:txBody>
            </p:sp>
          </p:grpSp>
          <p:grpSp>
            <p:nvGrpSpPr>
              <p:cNvPr id="1025" name="组合 1024"/>
              <p:cNvGrpSpPr/>
              <p:nvPr/>
            </p:nvGrpSpPr>
            <p:grpSpPr>
              <a:xfrm>
                <a:off x="7915275" y="2051756"/>
                <a:ext cx="2728912" cy="777169"/>
                <a:chOff x="7915275" y="2051756"/>
                <a:chExt cx="2728912" cy="777169"/>
              </a:xfrm>
            </p:grpSpPr>
            <p:cxnSp>
              <p:nvCxnSpPr>
                <p:cNvPr id="61" name="直接连接符 60"/>
                <p:cNvCxnSpPr/>
                <p:nvPr/>
              </p:nvCxnSpPr>
              <p:spPr>
                <a:xfrm flipV="1">
                  <a:off x="7915275" y="2514600"/>
                  <a:ext cx="462188" cy="314325"/>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直接连接符 62"/>
                <p:cNvCxnSpPr/>
                <p:nvPr/>
              </p:nvCxnSpPr>
              <p:spPr>
                <a:xfrm>
                  <a:off x="8335394" y="2513421"/>
                  <a:ext cx="2308793" cy="0"/>
                </a:xfrm>
                <a:prstGeom prst="line">
                  <a:avLst/>
                </a:prstGeom>
              </p:spPr>
              <p:style>
                <a:lnRef idx="3">
                  <a:schemeClr val="accent2"/>
                </a:lnRef>
                <a:fillRef idx="0">
                  <a:schemeClr val="accent2"/>
                </a:fillRef>
                <a:effectRef idx="2">
                  <a:schemeClr val="accent2"/>
                </a:effectRef>
                <a:fontRef idx="minor">
                  <a:schemeClr val="tx1"/>
                </a:fontRef>
              </p:style>
            </p:cxnSp>
            <p:sp>
              <p:nvSpPr>
                <p:cNvPr id="1024" name="TextBox 1023"/>
                <p:cNvSpPr txBox="1"/>
                <p:nvPr/>
              </p:nvSpPr>
              <p:spPr>
                <a:xfrm>
                  <a:off x="8658225" y="2051756"/>
                  <a:ext cx="1928813" cy="461665"/>
                </a:xfrm>
                <a:prstGeom prst="rect">
                  <a:avLst/>
                </a:prstGeom>
                <a:noFill/>
              </p:spPr>
              <p:txBody>
                <a:bodyPr wrap="square" rtlCol="0">
                  <a:spAutoFit/>
                </a:bodyPr>
                <a:lstStyle>
                  <a:defPPr>
                    <a:defRPr lang="zh-CN"/>
                  </a:defPPr>
                  <a:lvl1pPr>
                    <a:defRPr sz="2400" b="1">
                      <a:solidFill>
                        <a:srgbClr val="990099"/>
                      </a:solidFill>
                      <a:effectLst>
                        <a:outerShdw blurRad="38100" dist="38100" dir="2700000" algn="tl">
                          <a:srgbClr val="000000">
                            <a:alpha val="43137"/>
                          </a:srgbClr>
                        </a:outerShdw>
                      </a:effectLst>
                      <a:latin typeface="华文琥珀" pitchFamily="2" charset="-122"/>
                      <a:ea typeface="华文琥珀" pitchFamily="2" charset="-122"/>
                    </a:defRPr>
                  </a:lvl1pPr>
                </a:lstStyle>
                <a:p>
                  <a:r>
                    <a:rPr lang="zh-CN" altLang="en-US" dirty="0"/>
                    <a:t>现代模式</a:t>
                  </a:r>
                </a:p>
              </p:txBody>
            </p:sp>
          </p:grpSp>
        </p:grpSp>
        <p:sp>
          <p:nvSpPr>
            <p:cNvPr id="32" name="矩形 31"/>
            <p:cNvSpPr/>
            <p:nvPr/>
          </p:nvSpPr>
          <p:spPr>
            <a:xfrm>
              <a:off x="2408663" y="5062654"/>
              <a:ext cx="267630" cy="51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TextBox 32"/>
          <p:cNvSpPr txBox="1"/>
          <p:nvPr/>
        </p:nvSpPr>
        <p:spPr>
          <a:xfrm>
            <a:off x="5520690" y="4892041"/>
            <a:ext cx="5863590" cy="757130"/>
          </a:xfrm>
          <a:prstGeom prst="rect">
            <a:avLst/>
          </a:prstGeom>
          <a:solidFill>
            <a:schemeClr val="bg1"/>
          </a:solidFill>
        </p:spPr>
        <p:txBody>
          <a:bodyPr wrap="square" rtlCol="0">
            <a:spAutoFit/>
          </a:bodyPr>
          <a:lstStyle/>
          <a:p>
            <a:pPr latinLnBrk="1">
              <a:lnSpc>
                <a:spcPct val="120000"/>
              </a:lnSpc>
              <a:buFontTx/>
              <a:buChar char="•"/>
            </a:pPr>
            <a:r>
              <a:rPr kumimoji="1" lang="en-US" altLang="zh-CN" b="1" dirty="0" smtClean="0">
                <a:solidFill>
                  <a:srgbClr val="7030A0"/>
                </a:solidFill>
                <a:latin typeface="仿宋" pitchFamily="49" charset="-122"/>
                <a:ea typeface="仿宋" pitchFamily="49" charset="-122"/>
              </a:rPr>
              <a:t>TE</a:t>
            </a:r>
            <a:r>
              <a:rPr kumimoji="1" lang="zh-CN" altLang="en-US" b="1" dirty="0" smtClean="0">
                <a:solidFill>
                  <a:srgbClr val="7030A0"/>
                </a:solidFill>
                <a:latin typeface="仿宋" pitchFamily="49" charset="-122"/>
                <a:ea typeface="仿宋" pitchFamily="49" charset="-122"/>
              </a:rPr>
              <a:t>模式即终结性考核模式（</a:t>
            </a:r>
            <a:r>
              <a:rPr kumimoji="1" lang="en-US" altLang="zh-CN" b="1" dirty="0" smtClean="0">
                <a:solidFill>
                  <a:srgbClr val="7030A0"/>
                </a:solidFill>
                <a:latin typeface="仿宋" pitchFamily="49" charset="-122"/>
                <a:ea typeface="仿宋" pitchFamily="49" charset="-122"/>
              </a:rPr>
              <a:t>Terminal  Examine)</a:t>
            </a:r>
            <a:endParaRPr kumimoji="1" lang="ko-KR" altLang="en-US" b="1" dirty="0" smtClean="0">
              <a:solidFill>
                <a:srgbClr val="7030A0"/>
              </a:solidFill>
              <a:latin typeface="仿宋" pitchFamily="49" charset="-122"/>
              <a:ea typeface="맑은 고딕" pitchFamily="34" charset="-127"/>
            </a:endParaRPr>
          </a:p>
          <a:p>
            <a:pPr latinLnBrk="1">
              <a:lnSpc>
                <a:spcPct val="120000"/>
              </a:lnSpc>
              <a:buFontTx/>
              <a:buChar char="•"/>
            </a:pPr>
            <a:r>
              <a:rPr kumimoji="1" lang="en-US" altLang="ko-KR" b="1" dirty="0" smtClean="0">
                <a:solidFill>
                  <a:srgbClr val="7030A0"/>
                </a:solidFill>
                <a:latin typeface="仿宋" pitchFamily="49" charset="-122"/>
                <a:ea typeface="仿宋" pitchFamily="49" charset="-122"/>
              </a:rPr>
              <a:t>PE</a:t>
            </a:r>
            <a:r>
              <a:rPr kumimoji="1" lang="zh-CN" altLang="en-US" b="1" dirty="0" smtClean="0">
                <a:solidFill>
                  <a:srgbClr val="7030A0"/>
                </a:solidFill>
                <a:latin typeface="仿宋" pitchFamily="49" charset="-122"/>
                <a:ea typeface="仿宋" pitchFamily="49" charset="-122"/>
              </a:rPr>
              <a:t>模式即过程性考核模式（</a:t>
            </a:r>
            <a:r>
              <a:rPr kumimoji="1" lang="en-US" altLang="zh-CN" b="1" dirty="0" smtClean="0">
                <a:solidFill>
                  <a:srgbClr val="7030A0"/>
                </a:solidFill>
                <a:latin typeface="仿宋" pitchFamily="49" charset="-122"/>
                <a:ea typeface="仿宋" pitchFamily="49" charset="-122"/>
              </a:rPr>
              <a:t>Procedural Examine)</a:t>
            </a:r>
            <a:endParaRPr lang="zh-CN" altLang="en-US" dirty="0"/>
          </a:p>
        </p:txBody>
      </p:sp>
    </p:spTree>
    <p:extLst>
      <p:ext uri="{BB962C8B-B14F-4D97-AF65-F5344CB8AC3E}">
        <p14:creationId xmlns:p14="http://schemas.microsoft.com/office/powerpoint/2010/main" xmlns="" val="3886270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8" name="组合 37"/>
          <p:cNvGrpSpPr/>
          <p:nvPr/>
        </p:nvGrpSpPr>
        <p:grpSpPr>
          <a:xfrm>
            <a:off x="5201604" y="3526818"/>
            <a:ext cx="1788793" cy="1861765"/>
            <a:chOff x="5201603" y="3582144"/>
            <a:chExt cx="1788793" cy="1861765"/>
          </a:xfrm>
        </p:grpSpPr>
        <p:sp>
          <p:nvSpPr>
            <p:cNvPr id="31" name="文本框 30"/>
            <p:cNvSpPr txBox="1"/>
            <p:nvPr/>
          </p:nvSpPr>
          <p:spPr>
            <a:xfrm>
              <a:off x="5349239" y="3582144"/>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动画</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6" name="文本框 35"/>
            <p:cNvSpPr txBox="1"/>
            <p:nvPr/>
          </p:nvSpPr>
          <p:spPr>
            <a:xfrm>
              <a:off x="5201603" y="405891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10" name="内容占位符 9"/>
          <p:cNvSpPr>
            <a:spLocks noGrp="1"/>
          </p:cNvSpPr>
          <p:nvPr>
            <p:ph idx="1"/>
          </p:nvPr>
        </p:nvSpPr>
        <p:spPr>
          <a:xfrm>
            <a:off x="636328" y="2190997"/>
            <a:ext cx="11071255" cy="3471862"/>
          </a:xfrm>
        </p:spPr>
        <p:txBody>
          <a:bodyPr>
            <a:noAutofit/>
          </a:bodyPr>
          <a:lstStyle/>
          <a:p>
            <a:pPr>
              <a:lnSpc>
                <a:spcPct val="100000"/>
              </a:lnSpc>
            </a:pPr>
            <a:r>
              <a:rPr lang="zh-CN" altLang="en-US" sz="2400" b="1" dirty="0">
                <a:solidFill>
                  <a:srgbClr val="3333CC"/>
                </a:solidFill>
                <a:latin typeface="仿宋" pitchFamily="49" charset="-122"/>
                <a:ea typeface="仿宋" pitchFamily="49" charset="-122"/>
              </a:rPr>
              <a:t>结合课程目的和课程特点，本课程评价不再采用终结性考核，</a:t>
            </a:r>
            <a:r>
              <a:rPr lang="zh-CN" altLang="en-US" sz="2400" b="1" dirty="0" smtClean="0">
                <a:solidFill>
                  <a:srgbClr val="3333CC"/>
                </a:solidFill>
                <a:latin typeface="仿宋" pitchFamily="49" charset="-122"/>
                <a:ea typeface="仿宋" pitchFamily="49" charset="-122"/>
              </a:rPr>
              <a:t>而是全部采用</a:t>
            </a:r>
            <a:r>
              <a:rPr lang="en-US" altLang="zh-CN" sz="2400" b="1" dirty="0" smtClean="0">
                <a:solidFill>
                  <a:srgbClr val="3333CC"/>
                </a:solidFill>
                <a:latin typeface="仿宋" pitchFamily="49" charset="-122"/>
                <a:ea typeface="仿宋" pitchFamily="49" charset="-122"/>
              </a:rPr>
              <a:t>PE</a:t>
            </a:r>
            <a:r>
              <a:rPr lang="zh-CN" altLang="en-US" sz="2400" b="1" dirty="0" smtClean="0">
                <a:solidFill>
                  <a:srgbClr val="3333CC"/>
                </a:solidFill>
                <a:latin typeface="仿宋" pitchFamily="49" charset="-122"/>
                <a:ea typeface="仿宋" pitchFamily="49" charset="-122"/>
              </a:rPr>
              <a:t>模式，即过程</a:t>
            </a:r>
            <a:r>
              <a:rPr lang="zh-CN" altLang="en-US" sz="2400" b="1" dirty="0">
                <a:solidFill>
                  <a:srgbClr val="3333CC"/>
                </a:solidFill>
                <a:latin typeface="仿宋" pitchFamily="49" charset="-122"/>
                <a:ea typeface="仿宋" pitchFamily="49" charset="-122"/>
              </a:rPr>
              <a:t>性</a:t>
            </a:r>
            <a:r>
              <a:rPr lang="zh-CN" altLang="en-US" sz="2400" b="1" dirty="0" smtClean="0">
                <a:solidFill>
                  <a:srgbClr val="3333CC"/>
                </a:solidFill>
                <a:latin typeface="仿宋" pitchFamily="49" charset="-122"/>
                <a:ea typeface="仿宋" pitchFamily="49" charset="-122"/>
              </a:rPr>
              <a:t>考核。</a:t>
            </a:r>
            <a:endParaRPr lang="zh-CN" altLang="en-US" sz="2400" b="1" dirty="0">
              <a:solidFill>
                <a:srgbClr val="3333CC"/>
              </a:solidFill>
              <a:latin typeface="仿宋" pitchFamily="49" charset="-122"/>
              <a:ea typeface="仿宋" pitchFamily="49" charset="-122"/>
            </a:endParaRPr>
          </a:p>
          <a:p>
            <a:pPr>
              <a:lnSpc>
                <a:spcPct val="100000"/>
              </a:lnSpc>
            </a:pPr>
            <a:r>
              <a:rPr lang="zh-CN" altLang="en-US" sz="2400" b="1" dirty="0" smtClean="0">
                <a:solidFill>
                  <a:srgbClr val="3333CC"/>
                </a:solidFill>
                <a:latin typeface="仿宋" pitchFamily="49" charset="-122"/>
                <a:ea typeface="仿宋" pitchFamily="49" charset="-122"/>
              </a:rPr>
              <a:t>学生</a:t>
            </a:r>
            <a:r>
              <a:rPr lang="zh-CN" altLang="en-US" sz="2400" b="1" dirty="0">
                <a:solidFill>
                  <a:srgbClr val="3333CC"/>
                </a:solidFill>
                <a:latin typeface="仿宋" pitchFamily="49" charset="-122"/>
                <a:ea typeface="仿宋" pitchFamily="49" charset="-122"/>
              </a:rPr>
              <a:t>课程</a:t>
            </a:r>
            <a:r>
              <a:rPr lang="zh-CN" altLang="en-US" sz="2400" b="1" dirty="0" smtClean="0">
                <a:solidFill>
                  <a:srgbClr val="3333CC"/>
                </a:solidFill>
                <a:latin typeface="仿宋" pitchFamily="49" charset="-122"/>
                <a:ea typeface="仿宋" pitchFamily="49" charset="-122"/>
              </a:rPr>
              <a:t>总成绩</a:t>
            </a:r>
            <a:r>
              <a:rPr lang="en-US" altLang="zh-CN" sz="2400" b="1" dirty="0">
                <a:solidFill>
                  <a:srgbClr val="3333CC"/>
                </a:solidFill>
                <a:latin typeface="仿宋" pitchFamily="49" charset="-122"/>
                <a:ea typeface="仿宋" pitchFamily="49" charset="-122"/>
              </a:rPr>
              <a:t>=</a:t>
            </a:r>
            <a:r>
              <a:rPr lang="zh-CN" altLang="en-US" sz="2400" b="1" dirty="0" smtClean="0">
                <a:solidFill>
                  <a:srgbClr val="3333CC"/>
                </a:solidFill>
                <a:latin typeface="仿宋" pitchFamily="49" charset="-122"/>
                <a:ea typeface="仿宋" pitchFamily="49" charset="-122"/>
              </a:rPr>
              <a:t>出勤率</a:t>
            </a:r>
            <a:r>
              <a:rPr lang="zh-CN" altLang="en-US" sz="2400" b="1" dirty="0">
                <a:solidFill>
                  <a:srgbClr val="3333CC"/>
                </a:solidFill>
                <a:latin typeface="仿宋" pitchFamily="49" charset="-122"/>
                <a:ea typeface="仿宋" pitchFamily="49" charset="-122"/>
              </a:rPr>
              <a:t>（</a:t>
            </a:r>
            <a:r>
              <a:rPr lang="en-US" altLang="zh-CN" sz="2400" b="1" dirty="0">
                <a:solidFill>
                  <a:srgbClr val="3333CC"/>
                </a:solidFill>
                <a:latin typeface="仿宋" pitchFamily="49" charset="-122"/>
                <a:ea typeface="仿宋" pitchFamily="49" charset="-122"/>
              </a:rPr>
              <a:t>10%</a:t>
            </a:r>
            <a:r>
              <a:rPr lang="zh-CN" altLang="en-US" sz="2400" b="1" dirty="0">
                <a:solidFill>
                  <a:srgbClr val="3333CC"/>
                </a:solidFill>
                <a:latin typeface="仿宋" pitchFamily="49" charset="-122"/>
                <a:ea typeface="仿宋" pitchFamily="49" charset="-122"/>
              </a:rPr>
              <a:t>）</a:t>
            </a:r>
            <a:r>
              <a:rPr lang="en-US" altLang="zh-CN" sz="2400" b="1" dirty="0">
                <a:solidFill>
                  <a:srgbClr val="3333CC"/>
                </a:solidFill>
                <a:latin typeface="仿宋" pitchFamily="49" charset="-122"/>
                <a:ea typeface="仿宋" pitchFamily="49" charset="-122"/>
              </a:rPr>
              <a:t>+</a:t>
            </a:r>
            <a:r>
              <a:rPr lang="zh-CN" altLang="en-US" sz="2400" b="1" dirty="0">
                <a:solidFill>
                  <a:srgbClr val="3333CC"/>
                </a:solidFill>
                <a:latin typeface="仿宋" pitchFamily="49" charset="-122"/>
                <a:ea typeface="仿宋" pitchFamily="49" charset="-122"/>
              </a:rPr>
              <a:t>课堂表现（</a:t>
            </a:r>
            <a:r>
              <a:rPr lang="en-US" altLang="zh-CN" sz="2400" b="1" dirty="0">
                <a:solidFill>
                  <a:srgbClr val="3333CC"/>
                </a:solidFill>
                <a:latin typeface="仿宋" pitchFamily="49" charset="-122"/>
                <a:ea typeface="仿宋" pitchFamily="49" charset="-122"/>
              </a:rPr>
              <a:t>10%</a:t>
            </a:r>
            <a:r>
              <a:rPr lang="zh-CN" altLang="en-US" sz="2400" b="1" dirty="0">
                <a:solidFill>
                  <a:srgbClr val="3333CC"/>
                </a:solidFill>
                <a:latin typeface="仿宋" pitchFamily="49" charset="-122"/>
                <a:ea typeface="仿宋" pitchFamily="49" charset="-122"/>
              </a:rPr>
              <a:t>）</a:t>
            </a:r>
            <a:r>
              <a:rPr lang="en-US" altLang="zh-CN" sz="2400" b="1" dirty="0">
                <a:solidFill>
                  <a:srgbClr val="3333CC"/>
                </a:solidFill>
                <a:latin typeface="仿宋" pitchFamily="49" charset="-122"/>
                <a:ea typeface="仿宋" pitchFamily="49" charset="-122"/>
              </a:rPr>
              <a:t>+</a:t>
            </a:r>
            <a:r>
              <a:rPr lang="zh-CN" altLang="en-US" sz="2400" b="1" dirty="0">
                <a:solidFill>
                  <a:srgbClr val="3333CC"/>
                </a:solidFill>
                <a:latin typeface="仿宋" pitchFamily="49" charset="-122"/>
                <a:ea typeface="仿宋" pitchFamily="49" charset="-122"/>
              </a:rPr>
              <a:t>实训成绩（</a:t>
            </a:r>
            <a:r>
              <a:rPr lang="en-US" altLang="zh-CN" sz="2400" b="1" dirty="0">
                <a:solidFill>
                  <a:srgbClr val="3333CC"/>
                </a:solidFill>
                <a:latin typeface="仿宋" pitchFamily="49" charset="-122"/>
                <a:ea typeface="仿宋" pitchFamily="49" charset="-122"/>
              </a:rPr>
              <a:t>80%</a:t>
            </a:r>
            <a:r>
              <a:rPr lang="zh-CN" altLang="en-US" sz="2400" b="1" dirty="0">
                <a:solidFill>
                  <a:srgbClr val="3333CC"/>
                </a:solidFill>
                <a:latin typeface="仿宋" pitchFamily="49" charset="-122"/>
                <a:ea typeface="仿宋" pitchFamily="49" charset="-122"/>
              </a:rPr>
              <a:t>）</a:t>
            </a:r>
            <a:r>
              <a:rPr lang="zh-CN" altLang="en-US" sz="2400" b="1" dirty="0" smtClean="0">
                <a:solidFill>
                  <a:srgbClr val="3333CC"/>
                </a:solidFill>
                <a:latin typeface="仿宋" pitchFamily="49" charset="-122"/>
                <a:ea typeface="仿宋" pitchFamily="49" charset="-122"/>
              </a:rPr>
              <a:t>。</a:t>
            </a:r>
            <a:endParaRPr lang="en-US" altLang="zh-CN" sz="2400" b="1" dirty="0" smtClean="0">
              <a:solidFill>
                <a:srgbClr val="3333CC"/>
              </a:solidFill>
              <a:latin typeface="仿宋" pitchFamily="49" charset="-122"/>
              <a:ea typeface="仿宋" pitchFamily="49" charset="-122"/>
            </a:endParaRPr>
          </a:p>
          <a:p>
            <a:pPr>
              <a:lnSpc>
                <a:spcPct val="100000"/>
              </a:lnSpc>
            </a:pPr>
            <a:r>
              <a:rPr lang="zh-CN" altLang="en-US" sz="2400" b="1" dirty="0">
                <a:solidFill>
                  <a:srgbClr val="3333CC"/>
                </a:solidFill>
                <a:latin typeface="仿宋" pitchFamily="49" charset="-122"/>
                <a:ea typeface="仿宋" pitchFamily="49" charset="-122"/>
              </a:rPr>
              <a:t>实</a:t>
            </a:r>
            <a:r>
              <a:rPr lang="zh-CN" altLang="en-US" sz="2400" b="1" dirty="0" smtClean="0">
                <a:solidFill>
                  <a:srgbClr val="3333CC"/>
                </a:solidFill>
                <a:latin typeface="仿宋" pitchFamily="49" charset="-122"/>
                <a:ea typeface="仿宋" pitchFamily="49" charset="-122"/>
              </a:rPr>
              <a:t>训成绩由若干次实训成绩构成，小组任务小组得分即为组员个人得分，个人任务按个人得分计入实训成绩。</a:t>
            </a:r>
            <a:endParaRPr lang="en-US" altLang="zh-CN" sz="2400" b="1" dirty="0" smtClean="0">
              <a:solidFill>
                <a:srgbClr val="3333CC"/>
              </a:solidFill>
              <a:latin typeface="仿宋" pitchFamily="49" charset="-122"/>
              <a:ea typeface="仿宋" pitchFamily="49" charset="-122"/>
            </a:endParaRPr>
          </a:p>
          <a:p>
            <a:pPr>
              <a:lnSpc>
                <a:spcPct val="100000"/>
              </a:lnSpc>
            </a:pPr>
            <a:r>
              <a:rPr lang="zh-CN" altLang="en-US" sz="2400" b="1" dirty="0" smtClean="0">
                <a:solidFill>
                  <a:srgbClr val="3333CC"/>
                </a:solidFill>
                <a:latin typeface="仿宋" pitchFamily="49" charset="-122"/>
                <a:ea typeface="仿宋" pitchFamily="49" charset="-122"/>
              </a:rPr>
              <a:t>这种细化后的</a:t>
            </a:r>
            <a:r>
              <a:rPr lang="en-US" altLang="zh-CN" sz="2400" b="1" dirty="0" smtClean="0">
                <a:solidFill>
                  <a:srgbClr val="3333CC"/>
                </a:solidFill>
                <a:latin typeface="仿宋" pitchFamily="49" charset="-122"/>
                <a:ea typeface="仿宋" pitchFamily="49" charset="-122"/>
              </a:rPr>
              <a:t>PE</a:t>
            </a:r>
            <a:r>
              <a:rPr lang="zh-CN" altLang="en-US" sz="2400" b="1" dirty="0" smtClean="0">
                <a:solidFill>
                  <a:srgbClr val="3333CC"/>
                </a:solidFill>
                <a:latin typeface="仿宋" pitchFamily="49" charset="-122"/>
                <a:ea typeface="仿宋" pitchFamily="49" charset="-122"/>
              </a:rPr>
              <a:t>考核模式能够极大地调动学生的课堂参与度、积极性和关注度，既能培养团队合作精神，又能突出</a:t>
            </a:r>
            <a:r>
              <a:rPr lang="en-US" altLang="zh-CN" sz="2400" b="1" dirty="0" smtClean="0">
                <a:solidFill>
                  <a:srgbClr val="3333CC"/>
                </a:solidFill>
                <a:latin typeface="仿宋" pitchFamily="49" charset="-122"/>
                <a:ea typeface="仿宋" pitchFamily="49" charset="-122"/>
              </a:rPr>
              <a:t>90</a:t>
            </a:r>
            <a:r>
              <a:rPr lang="zh-CN" altLang="en-US" sz="2400" b="1" dirty="0" smtClean="0">
                <a:solidFill>
                  <a:srgbClr val="3333CC"/>
                </a:solidFill>
                <a:latin typeface="仿宋" pitchFamily="49" charset="-122"/>
                <a:ea typeface="仿宋" pitchFamily="49" charset="-122"/>
              </a:rPr>
              <a:t>后个性化的特点，当然还能有效避免搭便车的现象。</a:t>
            </a:r>
            <a:endParaRPr lang="zh-CN" altLang="en-US" sz="2400" b="1" dirty="0">
              <a:solidFill>
                <a:srgbClr val="3333CC"/>
              </a:solidFill>
              <a:latin typeface="仿宋" pitchFamily="49" charset="-122"/>
              <a:ea typeface="仿宋" pitchFamily="49" charset="-122"/>
            </a:endParaRPr>
          </a:p>
        </p:txBody>
      </p:sp>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34</a:t>
            </a:fld>
            <a:endParaRPr lang="zh-CN" altLang="en-US"/>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sp>
        <p:nvSpPr>
          <p:cNvPr id="20" name="TextBox 19"/>
          <p:cNvSpPr txBox="1"/>
          <p:nvPr/>
        </p:nvSpPr>
        <p:spPr>
          <a:xfrm>
            <a:off x="2469129" y="1113436"/>
            <a:ext cx="701794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sp>
        <p:nvSpPr>
          <p:cNvPr id="21" name="TextBox 20"/>
          <p:cNvSpPr txBox="1"/>
          <p:nvPr/>
        </p:nvSpPr>
        <p:spPr>
          <a:xfrm>
            <a:off x="636328" y="1178929"/>
            <a:ext cx="9425823" cy="523220"/>
          </a:xfrm>
          <a:prstGeom prst="rect">
            <a:avLst/>
          </a:prstGeom>
          <a:noFill/>
        </p:spPr>
        <p:txBody>
          <a:bodyPr wrap="square" rtlCol="0">
            <a:spAutoFit/>
          </a:bodyPr>
          <a:lstStyle/>
          <a:p>
            <a:pPr>
              <a:defRPr/>
            </a:pPr>
            <a:r>
              <a:rPr lang="zh-CN" altLang="en-US" sz="2800" b="1" kern="0" noProof="0" dirty="0" smtClean="0">
                <a:solidFill>
                  <a:prstClr val="black"/>
                </a:solidFill>
                <a:latin typeface="微软雅黑" pitchFamily="34" charset="-122"/>
                <a:ea typeface="微软雅黑" pitchFamily="34" charset="-122"/>
                <a:cs typeface="+mj-cs"/>
              </a:rPr>
              <a:t>课程考核模式</a:t>
            </a:r>
            <a:r>
              <a:rPr lang="en-US" altLang="zh-CN" sz="2800" b="1" kern="0" noProof="0" dirty="0" smtClean="0">
                <a:solidFill>
                  <a:prstClr val="black"/>
                </a:solidFill>
                <a:latin typeface="微软雅黑" pitchFamily="34" charset="-122"/>
                <a:ea typeface="微软雅黑" pitchFamily="34" charset="-122"/>
                <a:cs typeface="+mj-cs"/>
              </a:rPr>
              <a:t>——</a:t>
            </a:r>
            <a:r>
              <a:rPr lang="en-US" altLang="zh-CN"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itchFamily="34" charset="-122"/>
                <a:ea typeface="微软雅黑" pitchFamily="34" charset="-122"/>
              </a:rPr>
              <a:t>PE</a:t>
            </a:r>
            <a:r>
              <a:rPr lang="zh-CN" altLang="en-US"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itchFamily="34" charset="-122"/>
                <a:ea typeface="微软雅黑" pitchFamily="34" charset="-122"/>
              </a:rPr>
              <a:t>模式（</a:t>
            </a:r>
            <a:r>
              <a:rPr lang="en-US" altLang="zh-CN" sz="2800" b="1" dirty="0">
                <a:ln w="17780" cmpd="sng">
                  <a:solidFill>
                    <a:srgbClr val="FFFFFF"/>
                  </a:solidFill>
                  <a:prstDash val="solid"/>
                  <a:miter lim="800000"/>
                </a:ln>
                <a:solidFill>
                  <a:srgbClr val="FF0000"/>
                </a:solidFill>
                <a:effectLst>
                  <a:outerShdw blurRad="50800" algn="tl" rotWithShape="0">
                    <a:srgbClr val="000000"/>
                  </a:outerShdw>
                </a:effectLst>
                <a:latin typeface="微软雅黑" pitchFamily="34" charset="-122"/>
                <a:ea typeface="微软雅黑" pitchFamily="34" charset="-122"/>
              </a:rPr>
              <a:t>procedural </a:t>
            </a:r>
            <a:r>
              <a:rPr lang="en-US" altLang="zh-CN"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itchFamily="34" charset="-122"/>
                <a:ea typeface="微软雅黑" pitchFamily="34" charset="-122"/>
              </a:rPr>
              <a:t>examine)</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spTree>
    <p:extLst>
      <p:ext uri="{BB962C8B-B14F-4D97-AF65-F5344CB8AC3E}">
        <p14:creationId xmlns:p14="http://schemas.microsoft.com/office/powerpoint/2010/main" xmlns="" val="1274866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50" y="-1"/>
            <a:ext cx="12211050" cy="742951"/>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3144204" y="1493982"/>
            <a:ext cx="1788793" cy="1812637"/>
            <a:chOff x="3208022" y="1493982"/>
            <a:chExt cx="1788793" cy="1812637"/>
          </a:xfrm>
        </p:grpSpPr>
        <p:sp>
          <p:nvSpPr>
            <p:cNvPr id="29" name="文本框 28"/>
            <p:cNvSpPr txBox="1"/>
            <p:nvPr/>
          </p:nvSpPr>
          <p:spPr>
            <a:xfrm>
              <a:off x="3355658"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4" name="文本框 33"/>
            <p:cNvSpPr txBox="1"/>
            <p:nvPr/>
          </p:nvSpPr>
          <p:spPr>
            <a:xfrm>
              <a:off x="3208022" y="192162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9" name="组合 38"/>
          <p:cNvGrpSpPr/>
          <p:nvPr/>
        </p:nvGrpSpPr>
        <p:grpSpPr>
          <a:xfrm>
            <a:off x="1086804" y="3526818"/>
            <a:ext cx="1788793" cy="999989"/>
            <a:chOff x="1090139" y="3526818"/>
            <a:chExt cx="1788793" cy="999989"/>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523220"/>
            </a:xfrm>
            <a:prstGeom prst="rect">
              <a:avLst/>
            </a:prstGeom>
            <a:noFill/>
          </p:spPr>
          <p:txBody>
            <a:bodyPr wrap="square" rtlCol="0">
              <a:spAutoFit/>
            </a:bodyPr>
            <a:lstStyle/>
            <a:p>
              <a:endParaRPr lang="zh-CN" altLang="en-US" sz="1400" dirty="0" smtClean="0">
                <a:solidFill>
                  <a:schemeClr val="bg1"/>
                </a:solidFill>
                <a:latin typeface="方正正准黑简体" panose="02000000000000000000" pitchFamily="2" charset="-122"/>
                <a:ea typeface="方正正准黑简体" panose="02000000000000000000" pitchFamily="2" charset="-122"/>
              </a:endParaRP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grpSp>
        <p:nvGrpSpPr>
          <p:cNvPr id="38" name="组合 37"/>
          <p:cNvGrpSpPr/>
          <p:nvPr/>
        </p:nvGrpSpPr>
        <p:grpSpPr>
          <a:xfrm>
            <a:off x="5201604" y="3526818"/>
            <a:ext cx="1788793" cy="1861765"/>
            <a:chOff x="5201603" y="3582144"/>
            <a:chExt cx="1788793" cy="1861765"/>
          </a:xfrm>
        </p:grpSpPr>
        <p:sp>
          <p:nvSpPr>
            <p:cNvPr id="31" name="文本框 30"/>
            <p:cNvSpPr txBox="1"/>
            <p:nvPr/>
          </p:nvSpPr>
          <p:spPr>
            <a:xfrm>
              <a:off x="5349239" y="3582144"/>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动画</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6" name="文本框 35"/>
            <p:cNvSpPr txBox="1"/>
            <p:nvPr/>
          </p:nvSpPr>
          <p:spPr>
            <a:xfrm>
              <a:off x="5201603" y="4058914"/>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4" name="灯片编号占位符 3"/>
          <p:cNvSpPr>
            <a:spLocks noGrp="1"/>
          </p:cNvSpPr>
          <p:nvPr>
            <p:ph type="sldNum" sz="quarter" idx="12"/>
          </p:nvPr>
        </p:nvSpPr>
        <p:spPr/>
        <p:txBody>
          <a:bodyPr/>
          <a:lstStyle/>
          <a:p>
            <a:fld id="{37BAE3DD-1438-497B-AF1D-B715E7EF5264}" type="slidenum">
              <a:rPr lang="zh-CN" altLang="en-US" smtClean="0"/>
              <a:pPr/>
              <a:t>35</a:t>
            </a:fld>
            <a:endParaRPr lang="zh-CN" altLang="en-US"/>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 y="-16192"/>
            <a:ext cx="3775710" cy="797298"/>
          </a:xfrm>
          <a:prstGeom prst="rect">
            <a:avLst/>
          </a:prstGeom>
        </p:spPr>
      </p:pic>
      <p:grpSp>
        <p:nvGrpSpPr>
          <p:cNvPr id="57" name="组合 56"/>
          <p:cNvGrpSpPr/>
          <p:nvPr/>
        </p:nvGrpSpPr>
        <p:grpSpPr>
          <a:xfrm>
            <a:off x="576674" y="1549184"/>
            <a:ext cx="11353389" cy="3955268"/>
            <a:chOff x="328613" y="1032317"/>
            <a:chExt cx="11991547" cy="4107667"/>
          </a:xfrm>
        </p:grpSpPr>
        <p:grpSp>
          <p:nvGrpSpPr>
            <p:cNvPr id="17" name="Group 79"/>
            <p:cNvGrpSpPr>
              <a:grpSpLocks/>
            </p:cNvGrpSpPr>
            <p:nvPr/>
          </p:nvGrpSpPr>
          <p:grpSpPr bwMode="auto">
            <a:xfrm>
              <a:off x="3512391" y="1990378"/>
              <a:ext cx="5167218" cy="3149606"/>
              <a:chOff x="164" y="952"/>
              <a:chExt cx="2100" cy="891"/>
            </a:xfrm>
            <a:effectLst>
              <a:reflection blurRad="6350" stA="50000" endA="300" endPos="55000" dir="5400000" sy="-100000" algn="bl" rotWithShape="0"/>
            </a:effectLst>
          </p:grpSpPr>
          <p:sp>
            <p:nvSpPr>
              <p:cNvPr id="18" name="Freeform 80"/>
              <p:cNvSpPr>
                <a:spLocks/>
              </p:cNvSpPr>
              <p:nvPr/>
            </p:nvSpPr>
            <p:spPr bwMode="auto">
              <a:xfrm>
                <a:off x="1212" y="952"/>
                <a:ext cx="757" cy="445"/>
              </a:xfrm>
              <a:custGeom>
                <a:avLst/>
                <a:gdLst>
                  <a:gd name="T0" fmla="*/ 0 w 1152"/>
                  <a:gd name="T1" fmla="*/ 0 h 678"/>
                  <a:gd name="T2" fmla="*/ 30 w 1152"/>
                  <a:gd name="T3" fmla="*/ 0 h 678"/>
                  <a:gd name="T4" fmla="*/ 60 w 1152"/>
                  <a:gd name="T5" fmla="*/ 0 h 678"/>
                  <a:gd name="T6" fmla="*/ 84 w 1152"/>
                  <a:gd name="T7" fmla="*/ 0 h 678"/>
                  <a:gd name="T8" fmla="*/ 114 w 1152"/>
                  <a:gd name="T9" fmla="*/ 0 h 678"/>
                  <a:gd name="T10" fmla="*/ 138 w 1152"/>
                  <a:gd name="T11" fmla="*/ 0 h 678"/>
                  <a:gd name="T12" fmla="*/ 168 w 1152"/>
                  <a:gd name="T13" fmla="*/ 0 h 678"/>
                  <a:gd name="T14" fmla="*/ 198 w 1152"/>
                  <a:gd name="T15" fmla="*/ 6 h 678"/>
                  <a:gd name="T16" fmla="*/ 222 w 1152"/>
                  <a:gd name="T17" fmla="*/ 6 h 678"/>
                  <a:gd name="T18" fmla="*/ 252 w 1152"/>
                  <a:gd name="T19" fmla="*/ 6 h 678"/>
                  <a:gd name="T20" fmla="*/ 282 w 1152"/>
                  <a:gd name="T21" fmla="*/ 6 h 678"/>
                  <a:gd name="T22" fmla="*/ 306 w 1152"/>
                  <a:gd name="T23" fmla="*/ 12 h 678"/>
                  <a:gd name="T24" fmla="*/ 336 w 1152"/>
                  <a:gd name="T25" fmla="*/ 12 h 678"/>
                  <a:gd name="T26" fmla="*/ 336 w 1152"/>
                  <a:gd name="T27" fmla="*/ 12 h 678"/>
                  <a:gd name="T28" fmla="*/ 360 w 1152"/>
                  <a:gd name="T29" fmla="*/ 18 h 678"/>
                  <a:gd name="T30" fmla="*/ 390 w 1152"/>
                  <a:gd name="T31" fmla="*/ 18 h 678"/>
                  <a:gd name="T32" fmla="*/ 414 w 1152"/>
                  <a:gd name="T33" fmla="*/ 24 h 678"/>
                  <a:gd name="T34" fmla="*/ 444 w 1152"/>
                  <a:gd name="T35" fmla="*/ 24 h 678"/>
                  <a:gd name="T36" fmla="*/ 468 w 1152"/>
                  <a:gd name="T37" fmla="*/ 30 h 678"/>
                  <a:gd name="T38" fmla="*/ 498 w 1152"/>
                  <a:gd name="T39" fmla="*/ 30 h 678"/>
                  <a:gd name="T40" fmla="*/ 522 w 1152"/>
                  <a:gd name="T41" fmla="*/ 36 h 678"/>
                  <a:gd name="T42" fmla="*/ 546 w 1152"/>
                  <a:gd name="T43" fmla="*/ 42 h 678"/>
                  <a:gd name="T44" fmla="*/ 576 w 1152"/>
                  <a:gd name="T45" fmla="*/ 42 h 678"/>
                  <a:gd name="T46" fmla="*/ 600 w 1152"/>
                  <a:gd name="T47" fmla="*/ 48 h 678"/>
                  <a:gd name="T48" fmla="*/ 624 w 1152"/>
                  <a:gd name="T49" fmla="*/ 54 h 678"/>
                  <a:gd name="T50" fmla="*/ 654 w 1152"/>
                  <a:gd name="T51" fmla="*/ 60 h 678"/>
                  <a:gd name="T52" fmla="*/ 678 w 1152"/>
                  <a:gd name="T53" fmla="*/ 60 h 678"/>
                  <a:gd name="T54" fmla="*/ 702 w 1152"/>
                  <a:gd name="T55" fmla="*/ 66 h 678"/>
                  <a:gd name="T56" fmla="*/ 726 w 1152"/>
                  <a:gd name="T57" fmla="*/ 72 h 678"/>
                  <a:gd name="T58" fmla="*/ 750 w 1152"/>
                  <a:gd name="T59" fmla="*/ 78 h 678"/>
                  <a:gd name="T60" fmla="*/ 774 w 1152"/>
                  <a:gd name="T61" fmla="*/ 84 h 678"/>
                  <a:gd name="T62" fmla="*/ 804 w 1152"/>
                  <a:gd name="T63" fmla="*/ 90 h 678"/>
                  <a:gd name="T64" fmla="*/ 828 w 1152"/>
                  <a:gd name="T65" fmla="*/ 96 h 678"/>
                  <a:gd name="T66" fmla="*/ 846 w 1152"/>
                  <a:gd name="T67" fmla="*/ 102 h 678"/>
                  <a:gd name="T68" fmla="*/ 870 w 1152"/>
                  <a:gd name="T69" fmla="*/ 108 h 678"/>
                  <a:gd name="T70" fmla="*/ 894 w 1152"/>
                  <a:gd name="T71" fmla="*/ 114 h 678"/>
                  <a:gd name="T72" fmla="*/ 918 w 1152"/>
                  <a:gd name="T73" fmla="*/ 120 h 678"/>
                  <a:gd name="T74" fmla="*/ 918 w 1152"/>
                  <a:gd name="T75" fmla="*/ 120 h 678"/>
                  <a:gd name="T76" fmla="*/ 942 w 1152"/>
                  <a:gd name="T77" fmla="*/ 126 h 678"/>
                  <a:gd name="T78" fmla="*/ 966 w 1152"/>
                  <a:gd name="T79" fmla="*/ 138 h 678"/>
                  <a:gd name="T80" fmla="*/ 984 w 1152"/>
                  <a:gd name="T81" fmla="*/ 144 h 678"/>
                  <a:gd name="T82" fmla="*/ 1008 w 1152"/>
                  <a:gd name="T83" fmla="*/ 150 h 678"/>
                  <a:gd name="T84" fmla="*/ 1032 w 1152"/>
                  <a:gd name="T85" fmla="*/ 156 h 678"/>
                  <a:gd name="T86" fmla="*/ 1050 w 1152"/>
                  <a:gd name="T87" fmla="*/ 162 h 678"/>
                  <a:gd name="T88" fmla="*/ 1074 w 1152"/>
                  <a:gd name="T89" fmla="*/ 174 h 678"/>
                  <a:gd name="T90" fmla="*/ 1092 w 1152"/>
                  <a:gd name="T91" fmla="*/ 180 h 678"/>
                  <a:gd name="T92" fmla="*/ 1110 w 1152"/>
                  <a:gd name="T93" fmla="*/ 186 h 678"/>
                  <a:gd name="T94" fmla="*/ 1134 w 1152"/>
                  <a:gd name="T95" fmla="*/ 198 h 678"/>
                  <a:gd name="T96" fmla="*/ 1152 w 1152"/>
                  <a:gd name="T97" fmla="*/ 204 h 678"/>
                  <a:gd name="T98" fmla="*/ 0 w 1152"/>
                  <a:gd name="T99" fmla="*/ 678 h 678"/>
                  <a:gd name="T100" fmla="*/ 0 w 1152"/>
                  <a:gd name="T101"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2" h="678">
                    <a:moveTo>
                      <a:pt x="0" y="0"/>
                    </a:moveTo>
                    <a:lnTo>
                      <a:pt x="30" y="0"/>
                    </a:lnTo>
                    <a:lnTo>
                      <a:pt x="60" y="0"/>
                    </a:lnTo>
                    <a:lnTo>
                      <a:pt x="84" y="0"/>
                    </a:lnTo>
                    <a:lnTo>
                      <a:pt x="114" y="0"/>
                    </a:lnTo>
                    <a:lnTo>
                      <a:pt x="138" y="0"/>
                    </a:lnTo>
                    <a:lnTo>
                      <a:pt x="168" y="0"/>
                    </a:lnTo>
                    <a:lnTo>
                      <a:pt x="198" y="6"/>
                    </a:lnTo>
                    <a:lnTo>
                      <a:pt x="222" y="6"/>
                    </a:lnTo>
                    <a:lnTo>
                      <a:pt x="252" y="6"/>
                    </a:lnTo>
                    <a:lnTo>
                      <a:pt x="282" y="6"/>
                    </a:lnTo>
                    <a:lnTo>
                      <a:pt x="306" y="12"/>
                    </a:lnTo>
                    <a:lnTo>
                      <a:pt x="336" y="12"/>
                    </a:lnTo>
                    <a:lnTo>
                      <a:pt x="336" y="12"/>
                    </a:lnTo>
                    <a:lnTo>
                      <a:pt x="360" y="18"/>
                    </a:lnTo>
                    <a:lnTo>
                      <a:pt x="390" y="18"/>
                    </a:lnTo>
                    <a:lnTo>
                      <a:pt x="414" y="24"/>
                    </a:lnTo>
                    <a:lnTo>
                      <a:pt x="444" y="24"/>
                    </a:lnTo>
                    <a:lnTo>
                      <a:pt x="468" y="30"/>
                    </a:lnTo>
                    <a:lnTo>
                      <a:pt x="498" y="30"/>
                    </a:lnTo>
                    <a:lnTo>
                      <a:pt x="522" y="36"/>
                    </a:lnTo>
                    <a:lnTo>
                      <a:pt x="546" y="42"/>
                    </a:lnTo>
                    <a:lnTo>
                      <a:pt x="576" y="42"/>
                    </a:lnTo>
                    <a:lnTo>
                      <a:pt x="600" y="48"/>
                    </a:lnTo>
                    <a:lnTo>
                      <a:pt x="624" y="54"/>
                    </a:lnTo>
                    <a:lnTo>
                      <a:pt x="654" y="60"/>
                    </a:lnTo>
                    <a:lnTo>
                      <a:pt x="678" y="60"/>
                    </a:lnTo>
                    <a:lnTo>
                      <a:pt x="702" y="66"/>
                    </a:lnTo>
                    <a:lnTo>
                      <a:pt x="726" y="72"/>
                    </a:lnTo>
                    <a:lnTo>
                      <a:pt x="750" y="78"/>
                    </a:lnTo>
                    <a:lnTo>
                      <a:pt x="774" y="84"/>
                    </a:lnTo>
                    <a:lnTo>
                      <a:pt x="804" y="90"/>
                    </a:lnTo>
                    <a:lnTo>
                      <a:pt x="828" y="96"/>
                    </a:lnTo>
                    <a:lnTo>
                      <a:pt x="846" y="102"/>
                    </a:lnTo>
                    <a:lnTo>
                      <a:pt x="870" y="108"/>
                    </a:lnTo>
                    <a:lnTo>
                      <a:pt x="894" y="114"/>
                    </a:lnTo>
                    <a:lnTo>
                      <a:pt x="918" y="120"/>
                    </a:lnTo>
                    <a:lnTo>
                      <a:pt x="918" y="120"/>
                    </a:lnTo>
                    <a:lnTo>
                      <a:pt x="942" y="126"/>
                    </a:lnTo>
                    <a:lnTo>
                      <a:pt x="966" y="138"/>
                    </a:lnTo>
                    <a:lnTo>
                      <a:pt x="984" y="144"/>
                    </a:lnTo>
                    <a:lnTo>
                      <a:pt x="1008" y="150"/>
                    </a:lnTo>
                    <a:lnTo>
                      <a:pt x="1032" y="156"/>
                    </a:lnTo>
                    <a:lnTo>
                      <a:pt x="1050" y="162"/>
                    </a:lnTo>
                    <a:lnTo>
                      <a:pt x="1074" y="174"/>
                    </a:lnTo>
                    <a:lnTo>
                      <a:pt x="1092" y="180"/>
                    </a:lnTo>
                    <a:lnTo>
                      <a:pt x="1110" y="186"/>
                    </a:lnTo>
                    <a:lnTo>
                      <a:pt x="1134" y="198"/>
                    </a:lnTo>
                    <a:lnTo>
                      <a:pt x="1152" y="204"/>
                    </a:lnTo>
                    <a:lnTo>
                      <a:pt x="0" y="678"/>
                    </a:lnTo>
                    <a:lnTo>
                      <a:pt x="0" y="0"/>
                    </a:lnTo>
                    <a:close/>
                  </a:path>
                </a:pathLst>
              </a:custGeom>
              <a:gradFill rotWithShape="0">
                <a:gsLst>
                  <a:gs pos="0">
                    <a:srgbClr val="7067AF"/>
                  </a:gs>
                  <a:gs pos="100000">
                    <a:srgbClr val="7067AF">
                      <a:gamma/>
                      <a:shade val="46275"/>
                      <a:invGamma/>
                    </a:srgbClr>
                  </a:gs>
                </a:gsLst>
                <a:lin ang="2700000" scaled="1"/>
              </a:gradFill>
              <a:ln>
                <a:noFill/>
              </a:ln>
              <a:scene3d>
                <a:camera prst="orthographicFront"/>
                <a:lightRig rig="threePt" dir="t"/>
              </a:scene3d>
              <a:sp3d>
                <a:bevelT w="165100" prst="coolSlant"/>
              </a:sp3d>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zh-CN" altLang="en-US"/>
              </a:p>
            </p:txBody>
          </p:sp>
          <p:sp>
            <p:nvSpPr>
              <p:cNvPr id="19" name="Freeform 81"/>
              <p:cNvSpPr>
                <a:spLocks/>
              </p:cNvSpPr>
              <p:nvPr/>
            </p:nvSpPr>
            <p:spPr bwMode="auto">
              <a:xfrm>
                <a:off x="459" y="952"/>
                <a:ext cx="753" cy="445"/>
              </a:xfrm>
              <a:custGeom>
                <a:avLst/>
                <a:gdLst>
                  <a:gd name="T0" fmla="*/ 0 w 1146"/>
                  <a:gd name="T1" fmla="*/ 204 h 678"/>
                  <a:gd name="T2" fmla="*/ 18 w 1146"/>
                  <a:gd name="T3" fmla="*/ 198 h 678"/>
                  <a:gd name="T4" fmla="*/ 36 w 1146"/>
                  <a:gd name="T5" fmla="*/ 186 h 678"/>
                  <a:gd name="T6" fmla="*/ 54 w 1146"/>
                  <a:gd name="T7" fmla="*/ 180 h 678"/>
                  <a:gd name="T8" fmla="*/ 78 w 1146"/>
                  <a:gd name="T9" fmla="*/ 174 h 678"/>
                  <a:gd name="T10" fmla="*/ 96 w 1146"/>
                  <a:gd name="T11" fmla="*/ 162 h 678"/>
                  <a:gd name="T12" fmla="*/ 120 w 1146"/>
                  <a:gd name="T13" fmla="*/ 156 h 678"/>
                  <a:gd name="T14" fmla="*/ 144 w 1146"/>
                  <a:gd name="T15" fmla="*/ 150 h 678"/>
                  <a:gd name="T16" fmla="*/ 162 w 1146"/>
                  <a:gd name="T17" fmla="*/ 144 h 678"/>
                  <a:gd name="T18" fmla="*/ 186 w 1146"/>
                  <a:gd name="T19" fmla="*/ 138 h 678"/>
                  <a:gd name="T20" fmla="*/ 210 w 1146"/>
                  <a:gd name="T21" fmla="*/ 126 h 678"/>
                  <a:gd name="T22" fmla="*/ 228 w 1146"/>
                  <a:gd name="T23" fmla="*/ 120 h 678"/>
                  <a:gd name="T24" fmla="*/ 252 w 1146"/>
                  <a:gd name="T25" fmla="*/ 114 h 678"/>
                  <a:gd name="T26" fmla="*/ 252 w 1146"/>
                  <a:gd name="T27" fmla="*/ 114 h 678"/>
                  <a:gd name="T28" fmla="*/ 276 w 1146"/>
                  <a:gd name="T29" fmla="*/ 108 h 678"/>
                  <a:gd name="T30" fmla="*/ 300 w 1146"/>
                  <a:gd name="T31" fmla="*/ 102 h 678"/>
                  <a:gd name="T32" fmla="*/ 324 w 1146"/>
                  <a:gd name="T33" fmla="*/ 96 h 678"/>
                  <a:gd name="T34" fmla="*/ 348 w 1146"/>
                  <a:gd name="T35" fmla="*/ 90 h 678"/>
                  <a:gd name="T36" fmla="*/ 372 w 1146"/>
                  <a:gd name="T37" fmla="*/ 84 h 678"/>
                  <a:gd name="T38" fmla="*/ 396 w 1146"/>
                  <a:gd name="T39" fmla="*/ 78 h 678"/>
                  <a:gd name="T40" fmla="*/ 420 w 1146"/>
                  <a:gd name="T41" fmla="*/ 72 h 678"/>
                  <a:gd name="T42" fmla="*/ 444 w 1146"/>
                  <a:gd name="T43" fmla="*/ 66 h 678"/>
                  <a:gd name="T44" fmla="*/ 474 w 1146"/>
                  <a:gd name="T45" fmla="*/ 60 h 678"/>
                  <a:gd name="T46" fmla="*/ 498 w 1146"/>
                  <a:gd name="T47" fmla="*/ 60 h 678"/>
                  <a:gd name="T48" fmla="*/ 522 w 1146"/>
                  <a:gd name="T49" fmla="*/ 54 h 678"/>
                  <a:gd name="T50" fmla="*/ 546 w 1146"/>
                  <a:gd name="T51" fmla="*/ 48 h 678"/>
                  <a:gd name="T52" fmla="*/ 576 w 1146"/>
                  <a:gd name="T53" fmla="*/ 42 h 678"/>
                  <a:gd name="T54" fmla="*/ 600 w 1146"/>
                  <a:gd name="T55" fmla="*/ 42 h 678"/>
                  <a:gd name="T56" fmla="*/ 624 w 1146"/>
                  <a:gd name="T57" fmla="*/ 36 h 678"/>
                  <a:gd name="T58" fmla="*/ 654 w 1146"/>
                  <a:gd name="T59" fmla="*/ 30 h 678"/>
                  <a:gd name="T60" fmla="*/ 678 w 1146"/>
                  <a:gd name="T61" fmla="*/ 30 h 678"/>
                  <a:gd name="T62" fmla="*/ 708 w 1146"/>
                  <a:gd name="T63" fmla="*/ 24 h 678"/>
                  <a:gd name="T64" fmla="*/ 732 w 1146"/>
                  <a:gd name="T65" fmla="*/ 24 h 678"/>
                  <a:gd name="T66" fmla="*/ 762 w 1146"/>
                  <a:gd name="T67" fmla="*/ 18 h 678"/>
                  <a:gd name="T68" fmla="*/ 786 w 1146"/>
                  <a:gd name="T69" fmla="*/ 18 h 678"/>
                  <a:gd name="T70" fmla="*/ 816 w 1146"/>
                  <a:gd name="T71" fmla="*/ 12 h 678"/>
                  <a:gd name="T72" fmla="*/ 840 w 1146"/>
                  <a:gd name="T73" fmla="*/ 12 h 678"/>
                  <a:gd name="T74" fmla="*/ 840 w 1146"/>
                  <a:gd name="T75" fmla="*/ 12 h 678"/>
                  <a:gd name="T76" fmla="*/ 870 w 1146"/>
                  <a:gd name="T77" fmla="*/ 6 h 678"/>
                  <a:gd name="T78" fmla="*/ 900 w 1146"/>
                  <a:gd name="T79" fmla="*/ 6 h 678"/>
                  <a:gd name="T80" fmla="*/ 924 w 1146"/>
                  <a:gd name="T81" fmla="*/ 6 h 678"/>
                  <a:gd name="T82" fmla="*/ 954 w 1146"/>
                  <a:gd name="T83" fmla="*/ 6 h 678"/>
                  <a:gd name="T84" fmla="*/ 978 w 1146"/>
                  <a:gd name="T85" fmla="*/ 0 h 678"/>
                  <a:gd name="T86" fmla="*/ 1008 w 1146"/>
                  <a:gd name="T87" fmla="*/ 0 h 678"/>
                  <a:gd name="T88" fmla="*/ 1038 w 1146"/>
                  <a:gd name="T89" fmla="*/ 0 h 678"/>
                  <a:gd name="T90" fmla="*/ 1062 w 1146"/>
                  <a:gd name="T91" fmla="*/ 0 h 678"/>
                  <a:gd name="T92" fmla="*/ 1092 w 1146"/>
                  <a:gd name="T93" fmla="*/ 0 h 678"/>
                  <a:gd name="T94" fmla="*/ 1122 w 1146"/>
                  <a:gd name="T95" fmla="*/ 0 h 678"/>
                  <a:gd name="T96" fmla="*/ 1146 w 1146"/>
                  <a:gd name="T97" fmla="*/ 0 h 678"/>
                  <a:gd name="T98" fmla="*/ 1146 w 1146"/>
                  <a:gd name="T99" fmla="*/ 678 h 678"/>
                  <a:gd name="T100" fmla="*/ 0 w 1146"/>
                  <a:gd name="T101" fmla="*/ 20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6" h="678">
                    <a:moveTo>
                      <a:pt x="0" y="204"/>
                    </a:moveTo>
                    <a:lnTo>
                      <a:pt x="18" y="198"/>
                    </a:lnTo>
                    <a:lnTo>
                      <a:pt x="36" y="186"/>
                    </a:lnTo>
                    <a:lnTo>
                      <a:pt x="54" y="180"/>
                    </a:lnTo>
                    <a:lnTo>
                      <a:pt x="78" y="174"/>
                    </a:lnTo>
                    <a:lnTo>
                      <a:pt x="96" y="162"/>
                    </a:lnTo>
                    <a:lnTo>
                      <a:pt x="120" y="156"/>
                    </a:lnTo>
                    <a:lnTo>
                      <a:pt x="144" y="150"/>
                    </a:lnTo>
                    <a:lnTo>
                      <a:pt x="162" y="144"/>
                    </a:lnTo>
                    <a:lnTo>
                      <a:pt x="186" y="138"/>
                    </a:lnTo>
                    <a:lnTo>
                      <a:pt x="210" y="126"/>
                    </a:lnTo>
                    <a:lnTo>
                      <a:pt x="228" y="120"/>
                    </a:lnTo>
                    <a:lnTo>
                      <a:pt x="252" y="114"/>
                    </a:lnTo>
                    <a:lnTo>
                      <a:pt x="252" y="114"/>
                    </a:lnTo>
                    <a:lnTo>
                      <a:pt x="276" y="108"/>
                    </a:lnTo>
                    <a:lnTo>
                      <a:pt x="300" y="102"/>
                    </a:lnTo>
                    <a:lnTo>
                      <a:pt x="324" y="96"/>
                    </a:lnTo>
                    <a:lnTo>
                      <a:pt x="348" y="90"/>
                    </a:lnTo>
                    <a:lnTo>
                      <a:pt x="372" y="84"/>
                    </a:lnTo>
                    <a:lnTo>
                      <a:pt x="396" y="78"/>
                    </a:lnTo>
                    <a:lnTo>
                      <a:pt x="420" y="72"/>
                    </a:lnTo>
                    <a:lnTo>
                      <a:pt x="444" y="66"/>
                    </a:lnTo>
                    <a:lnTo>
                      <a:pt x="474" y="60"/>
                    </a:lnTo>
                    <a:lnTo>
                      <a:pt x="498" y="60"/>
                    </a:lnTo>
                    <a:lnTo>
                      <a:pt x="522" y="54"/>
                    </a:lnTo>
                    <a:lnTo>
                      <a:pt x="546" y="48"/>
                    </a:lnTo>
                    <a:lnTo>
                      <a:pt x="576" y="42"/>
                    </a:lnTo>
                    <a:lnTo>
                      <a:pt x="600" y="42"/>
                    </a:lnTo>
                    <a:lnTo>
                      <a:pt x="624" y="36"/>
                    </a:lnTo>
                    <a:lnTo>
                      <a:pt x="654" y="30"/>
                    </a:lnTo>
                    <a:lnTo>
                      <a:pt x="678" y="30"/>
                    </a:lnTo>
                    <a:lnTo>
                      <a:pt x="708" y="24"/>
                    </a:lnTo>
                    <a:lnTo>
                      <a:pt x="732" y="24"/>
                    </a:lnTo>
                    <a:lnTo>
                      <a:pt x="762" y="18"/>
                    </a:lnTo>
                    <a:lnTo>
                      <a:pt x="786" y="18"/>
                    </a:lnTo>
                    <a:lnTo>
                      <a:pt x="816" y="12"/>
                    </a:lnTo>
                    <a:lnTo>
                      <a:pt x="840" y="12"/>
                    </a:lnTo>
                    <a:lnTo>
                      <a:pt x="840" y="12"/>
                    </a:lnTo>
                    <a:lnTo>
                      <a:pt x="870" y="6"/>
                    </a:lnTo>
                    <a:lnTo>
                      <a:pt x="900" y="6"/>
                    </a:lnTo>
                    <a:lnTo>
                      <a:pt x="924" y="6"/>
                    </a:lnTo>
                    <a:lnTo>
                      <a:pt x="954" y="6"/>
                    </a:lnTo>
                    <a:lnTo>
                      <a:pt x="978" y="0"/>
                    </a:lnTo>
                    <a:lnTo>
                      <a:pt x="1008" y="0"/>
                    </a:lnTo>
                    <a:lnTo>
                      <a:pt x="1038" y="0"/>
                    </a:lnTo>
                    <a:lnTo>
                      <a:pt x="1062" y="0"/>
                    </a:lnTo>
                    <a:lnTo>
                      <a:pt x="1092" y="0"/>
                    </a:lnTo>
                    <a:lnTo>
                      <a:pt x="1122" y="0"/>
                    </a:lnTo>
                    <a:lnTo>
                      <a:pt x="1146" y="0"/>
                    </a:lnTo>
                    <a:lnTo>
                      <a:pt x="1146" y="678"/>
                    </a:lnTo>
                    <a:lnTo>
                      <a:pt x="0" y="204"/>
                    </a:lnTo>
                    <a:close/>
                  </a:path>
                </a:pathLst>
              </a:custGeom>
              <a:gradFill rotWithShape="0">
                <a:gsLst>
                  <a:gs pos="0">
                    <a:srgbClr val="33CCFF"/>
                  </a:gs>
                  <a:gs pos="100000">
                    <a:srgbClr val="33CCFF">
                      <a:gamma/>
                      <a:shade val="46275"/>
                      <a:invGamma/>
                    </a:srgbClr>
                  </a:gs>
                </a:gsLst>
                <a:lin ang="2700000" scaled="1"/>
              </a:gradFill>
              <a:ln>
                <a:noFill/>
              </a:ln>
              <a:scene3d>
                <a:camera prst="orthographicFront"/>
                <a:lightRig rig="threePt" dir="t"/>
              </a:scene3d>
              <a:sp3d>
                <a:bevelT w="165100" prst="coolSlant"/>
              </a:sp3d>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zh-CN" altLang="en-US"/>
              </a:p>
            </p:txBody>
          </p:sp>
          <p:sp>
            <p:nvSpPr>
              <p:cNvPr id="20" name="Freeform 82"/>
              <p:cNvSpPr>
                <a:spLocks/>
              </p:cNvSpPr>
              <p:nvPr/>
            </p:nvSpPr>
            <p:spPr bwMode="auto">
              <a:xfrm>
                <a:off x="1212" y="1086"/>
                <a:ext cx="1052" cy="457"/>
              </a:xfrm>
              <a:custGeom>
                <a:avLst/>
                <a:gdLst>
                  <a:gd name="T0" fmla="*/ 1170 w 1602"/>
                  <a:gd name="T1" fmla="*/ 12 h 696"/>
                  <a:gd name="T2" fmla="*/ 1206 w 1602"/>
                  <a:gd name="T3" fmla="*/ 30 h 696"/>
                  <a:gd name="T4" fmla="*/ 1242 w 1602"/>
                  <a:gd name="T5" fmla="*/ 48 h 696"/>
                  <a:gd name="T6" fmla="*/ 1278 w 1602"/>
                  <a:gd name="T7" fmla="*/ 66 h 696"/>
                  <a:gd name="T8" fmla="*/ 1314 w 1602"/>
                  <a:gd name="T9" fmla="*/ 84 h 696"/>
                  <a:gd name="T10" fmla="*/ 1344 w 1602"/>
                  <a:gd name="T11" fmla="*/ 102 h 696"/>
                  <a:gd name="T12" fmla="*/ 1374 w 1602"/>
                  <a:gd name="T13" fmla="*/ 126 h 696"/>
                  <a:gd name="T14" fmla="*/ 1398 w 1602"/>
                  <a:gd name="T15" fmla="*/ 144 h 696"/>
                  <a:gd name="T16" fmla="*/ 1428 w 1602"/>
                  <a:gd name="T17" fmla="*/ 162 h 696"/>
                  <a:gd name="T18" fmla="*/ 1452 w 1602"/>
                  <a:gd name="T19" fmla="*/ 186 h 696"/>
                  <a:gd name="T20" fmla="*/ 1476 w 1602"/>
                  <a:gd name="T21" fmla="*/ 210 h 696"/>
                  <a:gd name="T22" fmla="*/ 1494 w 1602"/>
                  <a:gd name="T23" fmla="*/ 228 h 696"/>
                  <a:gd name="T24" fmla="*/ 1512 w 1602"/>
                  <a:gd name="T25" fmla="*/ 252 h 696"/>
                  <a:gd name="T26" fmla="*/ 1530 w 1602"/>
                  <a:gd name="T27" fmla="*/ 276 h 696"/>
                  <a:gd name="T28" fmla="*/ 1548 w 1602"/>
                  <a:gd name="T29" fmla="*/ 300 h 696"/>
                  <a:gd name="T30" fmla="*/ 1560 w 1602"/>
                  <a:gd name="T31" fmla="*/ 318 h 696"/>
                  <a:gd name="T32" fmla="*/ 1572 w 1602"/>
                  <a:gd name="T33" fmla="*/ 342 h 696"/>
                  <a:gd name="T34" fmla="*/ 1578 w 1602"/>
                  <a:gd name="T35" fmla="*/ 366 h 696"/>
                  <a:gd name="T36" fmla="*/ 1590 w 1602"/>
                  <a:gd name="T37" fmla="*/ 390 h 696"/>
                  <a:gd name="T38" fmla="*/ 1596 w 1602"/>
                  <a:gd name="T39" fmla="*/ 414 h 696"/>
                  <a:gd name="T40" fmla="*/ 1596 w 1602"/>
                  <a:gd name="T41" fmla="*/ 438 h 696"/>
                  <a:gd name="T42" fmla="*/ 1602 w 1602"/>
                  <a:gd name="T43" fmla="*/ 462 h 696"/>
                  <a:gd name="T44" fmla="*/ 1602 w 1602"/>
                  <a:gd name="T45" fmla="*/ 486 h 696"/>
                  <a:gd name="T46" fmla="*/ 1596 w 1602"/>
                  <a:gd name="T47" fmla="*/ 510 h 696"/>
                  <a:gd name="T48" fmla="*/ 1596 w 1602"/>
                  <a:gd name="T49" fmla="*/ 534 h 696"/>
                  <a:gd name="T50" fmla="*/ 1590 w 1602"/>
                  <a:gd name="T51" fmla="*/ 558 h 696"/>
                  <a:gd name="T52" fmla="*/ 1578 w 1602"/>
                  <a:gd name="T53" fmla="*/ 576 h 696"/>
                  <a:gd name="T54" fmla="*/ 1572 w 1602"/>
                  <a:gd name="T55" fmla="*/ 600 h 696"/>
                  <a:gd name="T56" fmla="*/ 1560 w 1602"/>
                  <a:gd name="T57" fmla="*/ 624 h 696"/>
                  <a:gd name="T58" fmla="*/ 1548 w 1602"/>
                  <a:gd name="T59" fmla="*/ 648 h 696"/>
                  <a:gd name="T60" fmla="*/ 1530 w 1602"/>
                  <a:gd name="T61" fmla="*/ 672 h 696"/>
                  <a:gd name="T62" fmla="*/ 1512 w 1602"/>
                  <a:gd name="T63" fmla="*/ 696 h 696"/>
                  <a:gd name="T64" fmla="*/ 1152 w 1602"/>
                  <a:gd name="T6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2" h="696">
                    <a:moveTo>
                      <a:pt x="1152" y="0"/>
                    </a:moveTo>
                    <a:lnTo>
                      <a:pt x="1170" y="12"/>
                    </a:lnTo>
                    <a:lnTo>
                      <a:pt x="1188" y="18"/>
                    </a:lnTo>
                    <a:lnTo>
                      <a:pt x="1206" y="30"/>
                    </a:lnTo>
                    <a:lnTo>
                      <a:pt x="1224" y="36"/>
                    </a:lnTo>
                    <a:lnTo>
                      <a:pt x="1242" y="48"/>
                    </a:lnTo>
                    <a:lnTo>
                      <a:pt x="1260" y="54"/>
                    </a:lnTo>
                    <a:lnTo>
                      <a:pt x="1278" y="66"/>
                    </a:lnTo>
                    <a:lnTo>
                      <a:pt x="1296" y="72"/>
                    </a:lnTo>
                    <a:lnTo>
                      <a:pt x="1314" y="84"/>
                    </a:lnTo>
                    <a:lnTo>
                      <a:pt x="1326" y="96"/>
                    </a:lnTo>
                    <a:lnTo>
                      <a:pt x="1344" y="102"/>
                    </a:lnTo>
                    <a:lnTo>
                      <a:pt x="1356" y="114"/>
                    </a:lnTo>
                    <a:lnTo>
                      <a:pt x="1374" y="126"/>
                    </a:lnTo>
                    <a:lnTo>
                      <a:pt x="1386" y="132"/>
                    </a:lnTo>
                    <a:lnTo>
                      <a:pt x="1398" y="144"/>
                    </a:lnTo>
                    <a:lnTo>
                      <a:pt x="1416" y="156"/>
                    </a:lnTo>
                    <a:lnTo>
                      <a:pt x="1428" y="162"/>
                    </a:lnTo>
                    <a:lnTo>
                      <a:pt x="1440" y="174"/>
                    </a:lnTo>
                    <a:lnTo>
                      <a:pt x="1452" y="186"/>
                    </a:lnTo>
                    <a:lnTo>
                      <a:pt x="1464" y="198"/>
                    </a:lnTo>
                    <a:lnTo>
                      <a:pt x="1476" y="210"/>
                    </a:lnTo>
                    <a:lnTo>
                      <a:pt x="1482" y="216"/>
                    </a:lnTo>
                    <a:lnTo>
                      <a:pt x="1494" y="228"/>
                    </a:lnTo>
                    <a:lnTo>
                      <a:pt x="1506" y="240"/>
                    </a:lnTo>
                    <a:lnTo>
                      <a:pt x="1512" y="252"/>
                    </a:lnTo>
                    <a:lnTo>
                      <a:pt x="1524" y="264"/>
                    </a:lnTo>
                    <a:lnTo>
                      <a:pt x="1530" y="276"/>
                    </a:lnTo>
                    <a:lnTo>
                      <a:pt x="1536" y="288"/>
                    </a:lnTo>
                    <a:lnTo>
                      <a:pt x="1548" y="300"/>
                    </a:lnTo>
                    <a:lnTo>
                      <a:pt x="1554" y="306"/>
                    </a:lnTo>
                    <a:lnTo>
                      <a:pt x="1560" y="318"/>
                    </a:lnTo>
                    <a:lnTo>
                      <a:pt x="1566" y="330"/>
                    </a:lnTo>
                    <a:lnTo>
                      <a:pt x="1572" y="342"/>
                    </a:lnTo>
                    <a:lnTo>
                      <a:pt x="1578" y="354"/>
                    </a:lnTo>
                    <a:lnTo>
                      <a:pt x="1578" y="366"/>
                    </a:lnTo>
                    <a:lnTo>
                      <a:pt x="1584" y="378"/>
                    </a:lnTo>
                    <a:lnTo>
                      <a:pt x="1590" y="390"/>
                    </a:lnTo>
                    <a:lnTo>
                      <a:pt x="1590" y="402"/>
                    </a:lnTo>
                    <a:lnTo>
                      <a:pt x="1596" y="414"/>
                    </a:lnTo>
                    <a:lnTo>
                      <a:pt x="1596" y="426"/>
                    </a:lnTo>
                    <a:lnTo>
                      <a:pt x="1596" y="438"/>
                    </a:lnTo>
                    <a:lnTo>
                      <a:pt x="1602" y="450"/>
                    </a:lnTo>
                    <a:lnTo>
                      <a:pt x="1602" y="462"/>
                    </a:lnTo>
                    <a:lnTo>
                      <a:pt x="1602" y="474"/>
                    </a:lnTo>
                    <a:lnTo>
                      <a:pt x="1602" y="486"/>
                    </a:lnTo>
                    <a:lnTo>
                      <a:pt x="1602" y="498"/>
                    </a:lnTo>
                    <a:lnTo>
                      <a:pt x="1596" y="510"/>
                    </a:lnTo>
                    <a:lnTo>
                      <a:pt x="1596" y="522"/>
                    </a:lnTo>
                    <a:lnTo>
                      <a:pt x="1596" y="534"/>
                    </a:lnTo>
                    <a:lnTo>
                      <a:pt x="1590" y="546"/>
                    </a:lnTo>
                    <a:lnTo>
                      <a:pt x="1590" y="558"/>
                    </a:lnTo>
                    <a:lnTo>
                      <a:pt x="1584" y="564"/>
                    </a:lnTo>
                    <a:lnTo>
                      <a:pt x="1578" y="576"/>
                    </a:lnTo>
                    <a:lnTo>
                      <a:pt x="1578" y="588"/>
                    </a:lnTo>
                    <a:lnTo>
                      <a:pt x="1572" y="600"/>
                    </a:lnTo>
                    <a:lnTo>
                      <a:pt x="1566" y="612"/>
                    </a:lnTo>
                    <a:lnTo>
                      <a:pt x="1560" y="624"/>
                    </a:lnTo>
                    <a:lnTo>
                      <a:pt x="1554" y="636"/>
                    </a:lnTo>
                    <a:lnTo>
                      <a:pt x="1548" y="648"/>
                    </a:lnTo>
                    <a:lnTo>
                      <a:pt x="1536" y="660"/>
                    </a:lnTo>
                    <a:lnTo>
                      <a:pt x="1530" y="672"/>
                    </a:lnTo>
                    <a:lnTo>
                      <a:pt x="1524" y="684"/>
                    </a:lnTo>
                    <a:lnTo>
                      <a:pt x="1512" y="696"/>
                    </a:lnTo>
                    <a:lnTo>
                      <a:pt x="0" y="474"/>
                    </a:lnTo>
                    <a:lnTo>
                      <a:pt x="1152" y="0"/>
                    </a:lnTo>
                    <a:close/>
                  </a:path>
                </a:pathLst>
              </a:custGeom>
              <a:gradFill rotWithShape="0">
                <a:gsLst>
                  <a:gs pos="100000">
                    <a:srgbClr val="FF6600"/>
                  </a:gs>
                  <a:gs pos="100000">
                    <a:srgbClr val="99CC00">
                      <a:gamma/>
                      <a:shade val="46275"/>
                      <a:invGamma/>
                    </a:srgbClr>
                  </a:gs>
                </a:gsLst>
                <a:lin ang="2700000" scaled="1"/>
              </a:gradFill>
              <a:ln>
                <a:noFill/>
              </a:ln>
              <a:scene3d>
                <a:camera prst="orthographicFront"/>
                <a:lightRig rig="threePt" dir="t"/>
              </a:scene3d>
              <a:sp3d>
                <a:bevelT w="165100" prst="coolSlant"/>
              </a:sp3d>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zh-CN" altLang="en-US"/>
              </a:p>
            </p:txBody>
          </p:sp>
          <p:sp>
            <p:nvSpPr>
              <p:cNvPr id="21" name="Freeform 83"/>
              <p:cNvSpPr>
                <a:spLocks/>
              </p:cNvSpPr>
              <p:nvPr/>
            </p:nvSpPr>
            <p:spPr bwMode="auto">
              <a:xfrm>
                <a:off x="164" y="1086"/>
                <a:ext cx="2041" cy="757"/>
              </a:xfrm>
              <a:custGeom>
                <a:avLst/>
                <a:gdLst>
                  <a:gd name="T0" fmla="*/ 3078 w 3108"/>
                  <a:gd name="T1" fmla="*/ 726 h 1152"/>
                  <a:gd name="T2" fmla="*/ 3036 w 3108"/>
                  <a:gd name="T3" fmla="*/ 768 h 1152"/>
                  <a:gd name="T4" fmla="*/ 2982 w 3108"/>
                  <a:gd name="T5" fmla="*/ 810 h 1152"/>
                  <a:gd name="T6" fmla="*/ 2922 w 3108"/>
                  <a:gd name="T7" fmla="*/ 852 h 1152"/>
                  <a:gd name="T8" fmla="*/ 2856 w 3108"/>
                  <a:gd name="T9" fmla="*/ 888 h 1152"/>
                  <a:gd name="T10" fmla="*/ 2784 w 3108"/>
                  <a:gd name="T11" fmla="*/ 924 h 1152"/>
                  <a:gd name="T12" fmla="*/ 2706 w 3108"/>
                  <a:gd name="T13" fmla="*/ 960 h 1152"/>
                  <a:gd name="T14" fmla="*/ 2628 w 3108"/>
                  <a:gd name="T15" fmla="*/ 990 h 1152"/>
                  <a:gd name="T16" fmla="*/ 2538 w 3108"/>
                  <a:gd name="T17" fmla="*/ 1020 h 1152"/>
                  <a:gd name="T18" fmla="*/ 2442 w 3108"/>
                  <a:gd name="T19" fmla="*/ 1050 h 1152"/>
                  <a:gd name="T20" fmla="*/ 2346 w 3108"/>
                  <a:gd name="T21" fmla="*/ 1074 h 1152"/>
                  <a:gd name="T22" fmla="*/ 2250 w 3108"/>
                  <a:gd name="T23" fmla="*/ 1092 h 1152"/>
                  <a:gd name="T24" fmla="*/ 2142 w 3108"/>
                  <a:gd name="T25" fmla="*/ 1110 h 1152"/>
                  <a:gd name="T26" fmla="*/ 2064 w 3108"/>
                  <a:gd name="T27" fmla="*/ 1122 h 1152"/>
                  <a:gd name="T28" fmla="*/ 1956 w 3108"/>
                  <a:gd name="T29" fmla="*/ 1134 h 1152"/>
                  <a:gd name="T30" fmla="*/ 1848 w 3108"/>
                  <a:gd name="T31" fmla="*/ 1140 h 1152"/>
                  <a:gd name="T32" fmla="*/ 1734 w 3108"/>
                  <a:gd name="T33" fmla="*/ 1146 h 1152"/>
                  <a:gd name="T34" fmla="*/ 1626 w 3108"/>
                  <a:gd name="T35" fmla="*/ 1152 h 1152"/>
                  <a:gd name="T36" fmla="*/ 1512 w 3108"/>
                  <a:gd name="T37" fmla="*/ 1152 h 1152"/>
                  <a:gd name="T38" fmla="*/ 1404 w 3108"/>
                  <a:gd name="T39" fmla="*/ 1146 h 1152"/>
                  <a:gd name="T40" fmla="*/ 1290 w 3108"/>
                  <a:gd name="T41" fmla="*/ 1140 h 1152"/>
                  <a:gd name="T42" fmla="*/ 1182 w 3108"/>
                  <a:gd name="T43" fmla="*/ 1128 h 1152"/>
                  <a:gd name="T44" fmla="*/ 1074 w 3108"/>
                  <a:gd name="T45" fmla="*/ 1116 h 1152"/>
                  <a:gd name="T46" fmla="*/ 972 w 3108"/>
                  <a:gd name="T47" fmla="*/ 1098 h 1152"/>
                  <a:gd name="T48" fmla="*/ 870 w 3108"/>
                  <a:gd name="T49" fmla="*/ 1074 h 1152"/>
                  <a:gd name="T50" fmla="*/ 774 w 3108"/>
                  <a:gd name="T51" fmla="*/ 1056 h 1152"/>
                  <a:gd name="T52" fmla="*/ 678 w 3108"/>
                  <a:gd name="T53" fmla="*/ 1026 h 1152"/>
                  <a:gd name="T54" fmla="*/ 594 w 3108"/>
                  <a:gd name="T55" fmla="*/ 1002 h 1152"/>
                  <a:gd name="T56" fmla="*/ 504 w 3108"/>
                  <a:gd name="T57" fmla="*/ 966 h 1152"/>
                  <a:gd name="T58" fmla="*/ 426 w 3108"/>
                  <a:gd name="T59" fmla="*/ 936 h 1152"/>
                  <a:gd name="T60" fmla="*/ 354 w 3108"/>
                  <a:gd name="T61" fmla="*/ 900 h 1152"/>
                  <a:gd name="T62" fmla="*/ 288 w 3108"/>
                  <a:gd name="T63" fmla="*/ 864 h 1152"/>
                  <a:gd name="T64" fmla="*/ 228 w 3108"/>
                  <a:gd name="T65" fmla="*/ 822 h 1152"/>
                  <a:gd name="T66" fmla="*/ 174 w 3108"/>
                  <a:gd name="T67" fmla="*/ 780 h 1152"/>
                  <a:gd name="T68" fmla="*/ 126 w 3108"/>
                  <a:gd name="T69" fmla="*/ 738 h 1152"/>
                  <a:gd name="T70" fmla="*/ 84 w 3108"/>
                  <a:gd name="T71" fmla="*/ 696 h 1152"/>
                  <a:gd name="T72" fmla="*/ 54 w 3108"/>
                  <a:gd name="T73" fmla="*/ 648 h 1152"/>
                  <a:gd name="T74" fmla="*/ 30 w 3108"/>
                  <a:gd name="T75" fmla="*/ 600 h 1152"/>
                  <a:gd name="T76" fmla="*/ 12 w 3108"/>
                  <a:gd name="T77" fmla="*/ 558 h 1152"/>
                  <a:gd name="T78" fmla="*/ 0 w 3108"/>
                  <a:gd name="T79" fmla="*/ 522 h 1152"/>
                  <a:gd name="T80" fmla="*/ 0 w 3108"/>
                  <a:gd name="T81" fmla="*/ 474 h 1152"/>
                  <a:gd name="T82" fmla="*/ 0 w 3108"/>
                  <a:gd name="T83" fmla="*/ 426 h 1152"/>
                  <a:gd name="T84" fmla="*/ 12 w 3108"/>
                  <a:gd name="T85" fmla="*/ 378 h 1152"/>
                  <a:gd name="T86" fmla="*/ 36 w 3108"/>
                  <a:gd name="T87" fmla="*/ 330 h 1152"/>
                  <a:gd name="T88" fmla="*/ 60 w 3108"/>
                  <a:gd name="T89" fmla="*/ 288 h 1152"/>
                  <a:gd name="T90" fmla="*/ 96 w 3108"/>
                  <a:gd name="T91" fmla="*/ 240 h 1152"/>
                  <a:gd name="T92" fmla="*/ 138 w 3108"/>
                  <a:gd name="T93" fmla="*/ 198 h 1152"/>
                  <a:gd name="T94" fmla="*/ 186 w 3108"/>
                  <a:gd name="T95" fmla="*/ 156 h 1152"/>
                  <a:gd name="T96" fmla="*/ 240 w 3108"/>
                  <a:gd name="T97" fmla="*/ 114 h 1152"/>
                  <a:gd name="T98" fmla="*/ 306 w 3108"/>
                  <a:gd name="T99" fmla="*/ 72 h 1152"/>
                  <a:gd name="T100" fmla="*/ 372 w 3108"/>
                  <a:gd name="T101" fmla="*/ 36 h 1152"/>
                  <a:gd name="T102" fmla="*/ 450 w 3108"/>
                  <a:gd name="T103"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08" h="1152">
                    <a:moveTo>
                      <a:pt x="3108" y="696"/>
                    </a:moveTo>
                    <a:lnTo>
                      <a:pt x="3102" y="702"/>
                    </a:lnTo>
                    <a:lnTo>
                      <a:pt x="3090" y="714"/>
                    </a:lnTo>
                    <a:lnTo>
                      <a:pt x="3078" y="726"/>
                    </a:lnTo>
                    <a:lnTo>
                      <a:pt x="3072" y="738"/>
                    </a:lnTo>
                    <a:lnTo>
                      <a:pt x="3060" y="750"/>
                    </a:lnTo>
                    <a:lnTo>
                      <a:pt x="3048" y="762"/>
                    </a:lnTo>
                    <a:lnTo>
                      <a:pt x="3036" y="768"/>
                    </a:lnTo>
                    <a:lnTo>
                      <a:pt x="3024" y="780"/>
                    </a:lnTo>
                    <a:lnTo>
                      <a:pt x="3012" y="792"/>
                    </a:lnTo>
                    <a:lnTo>
                      <a:pt x="2994" y="804"/>
                    </a:lnTo>
                    <a:lnTo>
                      <a:pt x="2982" y="810"/>
                    </a:lnTo>
                    <a:lnTo>
                      <a:pt x="2970" y="822"/>
                    </a:lnTo>
                    <a:lnTo>
                      <a:pt x="2952" y="834"/>
                    </a:lnTo>
                    <a:lnTo>
                      <a:pt x="2940" y="840"/>
                    </a:lnTo>
                    <a:lnTo>
                      <a:pt x="2922" y="852"/>
                    </a:lnTo>
                    <a:lnTo>
                      <a:pt x="2910" y="864"/>
                    </a:lnTo>
                    <a:lnTo>
                      <a:pt x="2892" y="870"/>
                    </a:lnTo>
                    <a:lnTo>
                      <a:pt x="2874" y="882"/>
                    </a:lnTo>
                    <a:lnTo>
                      <a:pt x="2856" y="888"/>
                    </a:lnTo>
                    <a:lnTo>
                      <a:pt x="2838" y="900"/>
                    </a:lnTo>
                    <a:lnTo>
                      <a:pt x="2820" y="906"/>
                    </a:lnTo>
                    <a:lnTo>
                      <a:pt x="2802" y="918"/>
                    </a:lnTo>
                    <a:lnTo>
                      <a:pt x="2784" y="924"/>
                    </a:lnTo>
                    <a:lnTo>
                      <a:pt x="2766" y="936"/>
                    </a:lnTo>
                    <a:lnTo>
                      <a:pt x="2748" y="942"/>
                    </a:lnTo>
                    <a:lnTo>
                      <a:pt x="2730" y="954"/>
                    </a:lnTo>
                    <a:lnTo>
                      <a:pt x="2706" y="960"/>
                    </a:lnTo>
                    <a:lnTo>
                      <a:pt x="2688" y="966"/>
                    </a:lnTo>
                    <a:lnTo>
                      <a:pt x="2670" y="978"/>
                    </a:lnTo>
                    <a:lnTo>
                      <a:pt x="2646" y="984"/>
                    </a:lnTo>
                    <a:lnTo>
                      <a:pt x="2628" y="990"/>
                    </a:lnTo>
                    <a:lnTo>
                      <a:pt x="2604" y="1002"/>
                    </a:lnTo>
                    <a:lnTo>
                      <a:pt x="2580" y="1008"/>
                    </a:lnTo>
                    <a:lnTo>
                      <a:pt x="2562" y="1014"/>
                    </a:lnTo>
                    <a:lnTo>
                      <a:pt x="2538" y="1020"/>
                    </a:lnTo>
                    <a:lnTo>
                      <a:pt x="2514" y="1026"/>
                    </a:lnTo>
                    <a:lnTo>
                      <a:pt x="2490" y="1032"/>
                    </a:lnTo>
                    <a:lnTo>
                      <a:pt x="2466" y="1044"/>
                    </a:lnTo>
                    <a:lnTo>
                      <a:pt x="2442" y="1050"/>
                    </a:lnTo>
                    <a:lnTo>
                      <a:pt x="2424" y="1056"/>
                    </a:lnTo>
                    <a:lnTo>
                      <a:pt x="2400" y="1062"/>
                    </a:lnTo>
                    <a:lnTo>
                      <a:pt x="2370" y="1068"/>
                    </a:lnTo>
                    <a:lnTo>
                      <a:pt x="2346" y="1074"/>
                    </a:lnTo>
                    <a:lnTo>
                      <a:pt x="2322" y="1074"/>
                    </a:lnTo>
                    <a:lnTo>
                      <a:pt x="2298" y="1080"/>
                    </a:lnTo>
                    <a:lnTo>
                      <a:pt x="2274" y="1086"/>
                    </a:lnTo>
                    <a:lnTo>
                      <a:pt x="2250" y="1092"/>
                    </a:lnTo>
                    <a:lnTo>
                      <a:pt x="2220" y="1098"/>
                    </a:lnTo>
                    <a:lnTo>
                      <a:pt x="2196" y="1104"/>
                    </a:lnTo>
                    <a:lnTo>
                      <a:pt x="2172" y="1104"/>
                    </a:lnTo>
                    <a:lnTo>
                      <a:pt x="2142" y="1110"/>
                    </a:lnTo>
                    <a:lnTo>
                      <a:pt x="2142" y="1110"/>
                    </a:lnTo>
                    <a:lnTo>
                      <a:pt x="2118" y="1116"/>
                    </a:lnTo>
                    <a:lnTo>
                      <a:pt x="2094" y="1116"/>
                    </a:lnTo>
                    <a:lnTo>
                      <a:pt x="2064" y="1122"/>
                    </a:lnTo>
                    <a:lnTo>
                      <a:pt x="2040" y="1122"/>
                    </a:lnTo>
                    <a:lnTo>
                      <a:pt x="2010" y="1128"/>
                    </a:lnTo>
                    <a:lnTo>
                      <a:pt x="1986" y="1128"/>
                    </a:lnTo>
                    <a:lnTo>
                      <a:pt x="1956" y="1134"/>
                    </a:lnTo>
                    <a:lnTo>
                      <a:pt x="1932" y="1134"/>
                    </a:lnTo>
                    <a:lnTo>
                      <a:pt x="1902" y="1140"/>
                    </a:lnTo>
                    <a:lnTo>
                      <a:pt x="1878" y="1140"/>
                    </a:lnTo>
                    <a:lnTo>
                      <a:pt x="1848" y="1140"/>
                    </a:lnTo>
                    <a:lnTo>
                      <a:pt x="1818" y="1146"/>
                    </a:lnTo>
                    <a:lnTo>
                      <a:pt x="1794" y="1146"/>
                    </a:lnTo>
                    <a:lnTo>
                      <a:pt x="1764" y="1146"/>
                    </a:lnTo>
                    <a:lnTo>
                      <a:pt x="1734" y="1146"/>
                    </a:lnTo>
                    <a:lnTo>
                      <a:pt x="1710" y="1146"/>
                    </a:lnTo>
                    <a:lnTo>
                      <a:pt x="1680" y="1152"/>
                    </a:lnTo>
                    <a:lnTo>
                      <a:pt x="1656" y="1152"/>
                    </a:lnTo>
                    <a:lnTo>
                      <a:pt x="1626" y="1152"/>
                    </a:lnTo>
                    <a:lnTo>
                      <a:pt x="1596" y="1152"/>
                    </a:lnTo>
                    <a:lnTo>
                      <a:pt x="1572" y="1152"/>
                    </a:lnTo>
                    <a:lnTo>
                      <a:pt x="1542" y="1152"/>
                    </a:lnTo>
                    <a:lnTo>
                      <a:pt x="1512" y="1152"/>
                    </a:lnTo>
                    <a:lnTo>
                      <a:pt x="1488" y="1146"/>
                    </a:lnTo>
                    <a:lnTo>
                      <a:pt x="1458" y="1146"/>
                    </a:lnTo>
                    <a:lnTo>
                      <a:pt x="1428" y="1146"/>
                    </a:lnTo>
                    <a:lnTo>
                      <a:pt x="1404" y="1146"/>
                    </a:lnTo>
                    <a:lnTo>
                      <a:pt x="1374" y="1146"/>
                    </a:lnTo>
                    <a:lnTo>
                      <a:pt x="1350" y="1140"/>
                    </a:lnTo>
                    <a:lnTo>
                      <a:pt x="1320" y="1140"/>
                    </a:lnTo>
                    <a:lnTo>
                      <a:pt x="1290" y="1140"/>
                    </a:lnTo>
                    <a:lnTo>
                      <a:pt x="1266" y="1134"/>
                    </a:lnTo>
                    <a:lnTo>
                      <a:pt x="1236" y="1134"/>
                    </a:lnTo>
                    <a:lnTo>
                      <a:pt x="1212" y="1128"/>
                    </a:lnTo>
                    <a:lnTo>
                      <a:pt x="1182" y="1128"/>
                    </a:lnTo>
                    <a:lnTo>
                      <a:pt x="1158" y="1122"/>
                    </a:lnTo>
                    <a:lnTo>
                      <a:pt x="1128" y="1122"/>
                    </a:lnTo>
                    <a:lnTo>
                      <a:pt x="1104" y="1116"/>
                    </a:lnTo>
                    <a:lnTo>
                      <a:pt x="1074" y="1116"/>
                    </a:lnTo>
                    <a:lnTo>
                      <a:pt x="1050" y="1110"/>
                    </a:lnTo>
                    <a:lnTo>
                      <a:pt x="1026" y="1104"/>
                    </a:lnTo>
                    <a:lnTo>
                      <a:pt x="996" y="1104"/>
                    </a:lnTo>
                    <a:lnTo>
                      <a:pt x="972" y="1098"/>
                    </a:lnTo>
                    <a:lnTo>
                      <a:pt x="948" y="1092"/>
                    </a:lnTo>
                    <a:lnTo>
                      <a:pt x="924" y="1086"/>
                    </a:lnTo>
                    <a:lnTo>
                      <a:pt x="894" y="1080"/>
                    </a:lnTo>
                    <a:lnTo>
                      <a:pt x="870" y="1074"/>
                    </a:lnTo>
                    <a:lnTo>
                      <a:pt x="846" y="1074"/>
                    </a:lnTo>
                    <a:lnTo>
                      <a:pt x="822" y="1068"/>
                    </a:lnTo>
                    <a:lnTo>
                      <a:pt x="798" y="1062"/>
                    </a:lnTo>
                    <a:lnTo>
                      <a:pt x="774" y="1056"/>
                    </a:lnTo>
                    <a:lnTo>
                      <a:pt x="750" y="1050"/>
                    </a:lnTo>
                    <a:lnTo>
                      <a:pt x="726" y="1044"/>
                    </a:lnTo>
                    <a:lnTo>
                      <a:pt x="702" y="1032"/>
                    </a:lnTo>
                    <a:lnTo>
                      <a:pt x="678" y="1026"/>
                    </a:lnTo>
                    <a:lnTo>
                      <a:pt x="660" y="1020"/>
                    </a:lnTo>
                    <a:lnTo>
                      <a:pt x="636" y="1014"/>
                    </a:lnTo>
                    <a:lnTo>
                      <a:pt x="612" y="1008"/>
                    </a:lnTo>
                    <a:lnTo>
                      <a:pt x="594" y="1002"/>
                    </a:lnTo>
                    <a:lnTo>
                      <a:pt x="570" y="990"/>
                    </a:lnTo>
                    <a:lnTo>
                      <a:pt x="546" y="984"/>
                    </a:lnTo>
                    <a:lnTo>
                      <a:pt x="528" y="978"/>
                    </a:lnTo>
                    <a:lnTo>
                      <a:pt x="504" y="966"/>
                    </a:lnTo>
                    <a:lnTo>
                      <a:pt x="486" y="960"/>
                    </a:lnTo>
                    <a:lnTo>
                      <a:pt x="468" y="954"/>
                    </a:lnTo>
                    <a:lnTo>
                      <a:pt x="450" y="942"/>
                    </a:lnTo>
                    <a:lnTo>
                      <a:pt x="426" y="936"/>
                    </a:lnTo>
                    <a:lnTo>
                      <a:pt x="408" y="924"/>
                    </a:lnTo>
                    <a:lnTo>
                      <a:pt x="390" y="918"/>
                    </a:lnTo>
                    <a:lnTo>
                      <a:pt x="372" y="906"/>
                    </a:lnTo>
                    <a:lnTo>
                      <a:pt x="354" y="900"/>
                    </a:lnTo>
                    <a:lnTo>
                      <a:pt x="336" y="888"/>
                    </a:lnTo>
                    <a:lnTo>
                      <a:pt x="318" y="882"/>
                    </a:lnTo>
                    <a:lnTo>
                      <a:pt x="306" y="870"/>
                    </a:lnTo>
                    <a:lnTo>
                      <a:pt x="288" y="864"/>
                    </a:lnTo>
                    <a:lnTo>
                      <a:pt x="270" y="852"/>
                    </a:lnTo>
                    <a:lnTo>
                      <a:pt x="258" y="840"/>
                    </a:lnTo>
                    <a:lnTo>
                      <a:pt x="240" y="834"/>
                    </a:lnTo>
                    <a:lnTo>
                      <a:pt x="228" y="822"/>
                    </a:lnTo>
                    <a:lnTo>
                      <a:pt x="210" y="810"/>
                    </a:lnTo>
                    <a:lnTo>
                      <a:pt x="198" y="804"/>
                    </a:lnTo>
                    <a:lnTo>
                      <a:pt x="186" y="792"/>
                    </a:lnTo>
                    <a:lnTo>
                      <a:pt x="174" y="780"/>
                    </a:lnTo>
                    <a:lnTo>
                      <a:pt x="162" y="768"/>
                    </a:lnTo>
                    <a:lnTo>
                      <a:pt x="150" y="762"/>
                    </a:lnTo>
                    <a:lnTo>
                      <a:pt x="138" y="750"/>
                    </a:lnTo>
                    <a:lnTo>
                      <a:pt x="126" y="738"/>
                    </a:lnTo>
                    <a:lnTo>
                      <a:pt x="114" y="726"/>
                    </a:lnTo>
                    <a:lnTo>
                      <a:pt x="102" y="714"/>
                    </a:lnTo>
                    <a:lnTo>
                      <a:pt x="96" y="702"/>
                    </a:lnTo>
                    <a:lnTo>
                      <a:pt x="84" y="696"/>
                    </a:lnTo>
                    <a:lnTo>
                      <a:pt x="78" y="684"/>
                    </a:lnTo>
                    <a:lnTo>
                      <a:pt x="66" y="672"/>
                    </a:lnTo>
                    <a:lnTo>
                      <a:pt x="60" y="660"/>
                    </a:lnTo>
                    <a:lnTo>
                      <a:pt x="54" y="648"/>
                    </a:lnTo>
                    <a:lnTo>
                      <a:pt x="48" y="636"/>
                    </a:lnTo>
                    <a:lnTo>
                      <a:pt x="42" y="624"/>
                    </a:lnTo>
                    <a:lnTo>
                      <a:pt x="36" y="612"/>
                    </a:lnTo>
                    <a:lnTo>
                      <a:pt x="30" y="600"/>
                    </a:lnTo>
                    <a:lnTo>
                      <a:pt x="24" y="588"/>
                    </a:lnTo>
                    <a:lnTo>
                      <a:pt x="18" y="576"/>
                    </a:lnTo>
                    <a:lnTo>
                      <a:pt x="12" y="564"/>
                    </a:lnTo>
                    <a:lnTo>
                      <a:pt x="12" y="558"/>
                    </a:lnTo>
                    <a:lnTo>
                      <a:pt x="12" y="558"/>
                    </a:lnTo>
                    <a:lnTo>
                      <a:pt x="6" y="546"/>
                    </a:lnTo>
                    <a:lnTo>
                      <a:pt x="6" y="534"/>
                    </a:lnTo>
                    <a:lnTo>
                      <a:pt x="0" y="522"/>
                    </a:lnTo>
                    <a:lnTo>
                      <a:pt x="0" y="510"/>
                    </a:lnTo>
                    <a:lnTo>
                      <a:pt x="0" y="498"/>
                    </a:lnTo>
                    <a:lnTo>
                      <a:pt x="0" y="486"/>
                    </a:lnTo>
                    <a:lnTo>
                      <a:pt x="0" y="474"/>
                    </a:lnTo>
                    <a:lnTo>
                      <a:pt x="0" y="462"/>
                    </a:lnTo>
                    <a:lnTo>
                      <a:pt x="0" y="450"/>
                    </a:lnTo>
                    <a:lnTo>
                      <a:pt x="0" y="438"/>
                    </a:lnTo>
                    <a:lnTo>
                      <a:pt x="0" y="426"/>
                    </a:lnTo>
                    <a:lnTo>
                      <a:pt x="6" y="414"/>
                    </a:lnTo>
                    <a:lnTo>
                      <a:pt x="6" y="402"/>
                    </a:lnTo>
                    <a:lnTo>
                      <a:pt x="12" y="390"/>
                    </a:lnTo>
                    <a:lnTo>
                      <a:pt x="12" y="378"/>
                    </a:lnTo>
                    <a:lnTo>
                      <a:pt x="18" y="366"/>
                    </a:lnTo>
                    <a:lnTo>
                      <a:pt x="24" y="354"/>
                    </a:lnTo>
                    <a:lnTo>
                      <a:pt x="30" y="342"/>
                    </a:lnTo>
                    <a:lnTo>
                      <a:pt x="36" y="330"/>
                    </a:lnTo>
                    <a:lnTo>
                      <a:pt x="42" y="318"/>
                    </a:lnTo>
                    <a:lnTo>
                      <a:pt x="48" y="306"/>
                    </a:lnTo>
                    <a:lnTo>
                      <a:pt x="54" y="300"/>
                    </a:lnTo>
                    <a:lnTo>
                      <a:pt x="60" y="288"/>
                    </a:lnTo>
                    <a:lnTo>
                      <a:pt x="66" y="276"/>
                    </a:lnTo>
                    <a:lnTo>
                      <a:pt x="78" y="264"/>
                    </a:lnTo>
                    <a:lnTo>
                      <a:pt x="84" y="252"/>
                    </a:lnTo>
                    <a:lnTo>
                      <a:pt x="96" y="240"/>
                    </a:lnTo>
                    <a:lnTo>
                      <a:pt x="102" y="228"/>
                    </a:lnTo>
                    <a:lnTo>
                      <a:pt x="114" y="216"/>
                    </a:lnTo>
                    <a:lnTo>
                      <a:pt x="126" y="210"/>
                    </a:lnTo>
                    <a:lnTo>
                      <a:pt x="138" y="198"/>
                    </a:lnTo>
                    <a:lnTo>
                      <a:pt x="150" y="186"/>
                    </a:lnTo>
                    <a:lnTo>
                      <a:pt x="162" y="174"/>
                    </a:lnTo>
                    <a:lnTo>
                      <a:pt x="174" y="162"/>
                    </a:lnTo>
                    <a:lnTo>
                      <a:pt x="186" y="156"/>
                    </a:lnTo>
                    <a:lnTo>
                      <a:pt x="198" y="144"/>
                    </a:lnTo>
                    <a:lnTo>
                      <a:pt x="210" y="132"/>
                    </a:lnTo>
                    <a:lnTo>
                      <a:pt x="228" y="126"/>
                    </a:lnTo>
                    <a:lnTo>
                      <a:pt x="240" y="114"/>
                    </a:lnTo>
                    <a:lnTo>
                      <a:pt x="258" y="102"/>
                    </a:lnTo>
                    <a:lnTo>
                      <a:pt x="270" y="96"/>
                    </a:lnTo>
                    <a:lnTo>
                      <a:pt x="288" y="84"/>
                    </a:lnTo>
                    <a:lnTo>
                      <a:pt x="306" y="72"/>
                    </a:lnTo>
                    <a:lnTo>
                      <a:pt x="318" y="66"/>
                    </a:lnTo>
                    <a:lnTo>
                      <a:pt x="336" y="54"/>
                    </a:lnTo>
                    <a:lnTo>
                      <a:pt x="354" y="48"/>
                    </a:lnTo>
                    <a:lnTo>
                      <a:pt x="372" y="36"/>
                    </a:lnTo>
                    <a:lnTo>
                      <a:pt x="390" y="30"/>
                    </a:lnTo>
                    <a:lnTo>
                      <a:pt x="408" y="18"/>
                    </a:lnTo>
                    <a:lnTo>
                      <a:pt x="426" y="12"/>
                    </a:lnTo>
                    <a:lnTo>
                      <a:pt x="450" y="0"/>
                    </a:lnTo>
                    <a:lnTo>
                      <a:pt x="1596" y="474"/>
                    </a:lnTo>
                    <a:lnTo>
                      <a:pt x="3108" y="696"/>
                    </a:lnTo>
                    <a:close/>
                  </a:path>
                </a:pathLst>
              </a:custGeom>
              <a:gradFill rotWithShape="0">
                <a:gsLst>
                  <a:gs pos="0">
                    <a:srgbClr val="FF6600"/>
                  </a:gs>
                  <a:gs pos="100000">
                    <a:srgbClr val="FF6600">
                      <a:gamma/>
                      <a:shade val="46275"/>
                      <a:invGamma/>
                    </a:srgbClr>
                  </a:gs>
                </a:gsLst>
                <a:lin ang="2700000" scaled="1"/>
              </a:gradFill>
              <a:ln>
                <a:noFill/>
              </a:ln>
              <a:scene3d>
                <a:camera prst="orthographicFront"/>
                <a:lightRig rig="threePt" dir="t"/>
              </a:scene3d>
              <a:sp3d>
                <a:bevelT w="165100" prst="coolSlant"/>
              </a:sp3d>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zh-CN" altLang="en-US"/>
              </a:p>
            </p:txBody>
          </p:sp>
          <p:sp>
            <p:nvSpPr>
              <p:cNvPr id="22" name="Oval 84"/>
              <p:cNvSpPr>
                <a:spLocks noChangeArrowheads="1"/>
              </p:cNvSpPr>
              <p:nvPr/>
            </p:nvSpPr>
            <p:spPr bwMode="auto">
              <a:xfrm>
                <a:off x="650" y="1212"/>
                <a:ext cx="1110" cy="331"/>
              </a:xfrm>
              <a:prstGeom prst="ellipse">
                <a:avLst/>
              </a:prstGeom>
              <a:gradFill rotWithShape="1">
                <a:gsLst>
                  <a:gs pos="0">
                    <a:srgbClr val="FFFFFF"/>
                  </a:gs>
                  <a:gs pos="3501">
                    <a:srgbClr val="E6E6E6"/>
                  </a:gs>
                  <a:gs pos="16000">
                    <a:srgbClr val="7D8496"/>
                  </a:gs>
                  <a:gs pos="23500">
                    <a:srgbClr val="E6E6E6"/>
                  </a:gs>
                  <a:gs pos="42501">
                    <a:srgbClr val="7D8496"/>
                  </a:gs>
                  <a:gs pos="50000">
                    <a:srgbClr val="E6E6E6"/>
                  </a:gs>
                  <a:gs pos="57500">
                    <a:srgbClr val="7D8496"/>
                  </a:gs>
                  <a:gs pos="76500">
                    <a:srgbClr val="E6E6E6"/>
                  </a:gs>
                  <a:gs pos="84000">
                    <a:srgbClr val="7D8496"/>
                  </a:gs>
                  <a:gs pos="96500">
                    <a:srgbClr val="E6E6E6"/>
                  </a:gs>
                  <a:gs pos="100000">
                    <a:srgbClr val="FFFFFF"/>
                  </a:gs>
                </a:gsLst>
                <a:lin ang="0" scaled="1"/>
              </a:gradFill>
              <a:ln>
                <a:noFill/>
              </a:ln>
              <a:effectLst/>
              <a:scene3d>
                <a:camera prst="orthographicFront"/>
                <a:lightRig rig="threePt" dir="t"/>
              </a:scene3d>
              <a:sp3d>
                <a:bevelT w="165100" prst="coolSlant"/>
              </a:sp3d>
              <a:extLst>
                <a:ext uri="{91240B29-F687-4F45-9708-019B960494DF}">
                  <a14:hiddenLine xmlns:a14="http://schemas.microsoft.com/office/drawing/2010/main" xmlns="" w="9525" algn="ctr">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3" name="Oval 85"/>
              <p:cNvSpPr>
                <a:spLocks noChangeArrowheads="1"/>
              </p:cNvSpPr>
              <p:nvPr/>
            </p:nvSpPr>
            <p:spPr bwMode="auto">
              <a:xfrm>
                <a:off x="756" y="1323"/>
                <a:ext cx="912" cy="229"/>
              </a:xfrm>
              <a:prstGeom prst="ellipse">
                <a:avLst/>
              </a:prstGeom>
              <a:gradFill rotWithShape="1">
                <a:gsLst>
                  <a:gs pos="0">
                    <a:srgbClr val="CC3300"/>
                  </a:gs>
                  <a:gs pos="100000">
                    <a:srgbClr val="CC3300">
                      <a:gamma/>
                      <a:shade val="46275"/>
                      <a:invGamma/>
                    </a:srgbClr>
                  </a:gs>
                </a:gsLst>
                <a:lin ang="2700000" scaled="1"/>
              </a:gradFill>
              <a:ln>
                <a:noFill/>
              </a:ln>
              <a:effectLst/>
              <a:scene3d>
                <a:camera prst="orthographicFront"/>
                <a:lightRig rig="threePt" dir="t"/>
              </a:scene3d>
              <a:sp3d>
                <a:bevelT w="165100" prst="coolSlant"/>
              </a:sp3d>
              <a:extLst>
                <a:ext uri="{91240B29-F687-4F45-9708-019B960494DF}">
                  <a14:hiddenLine xmlns:a14="http://schemas.microsoft.com/office/drawing/2010/main" xmlns="" w="9525" algn="ctr">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zh-CN" altLang="en-US" sz="2400" b="1" dirty="0" smtClean="0">
                    <a:effectLst>
                      <a:outerShdw blurRad="38100" dist="38100" dir="2700000" algn="tl">
                        <a:srgbClr val="000000">
                          <a:alpha val="43137"/>
                        </a:srgbClr>
                      </a:outerShdw>
                    </a:effectLst>
                    <a:latin typeface="微软雅黑" pitchFamily="34" charset="-122"/>
                    <a:ea typeface="微软雅黑" pitchFamily="34" charset="-122"/>
                  </a:rPr>
                  <a:t>课程成绩</a:t>
                </a:r>
                <a:endParaRPr lang="zh-CN" altLang="en-US" sz="24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4" name="Text Box 86"/>
              <p:cNvSpPr txBox="1">
                <a:spLocks noChangeArrowheads="1"/>
              </p:cNvSpPr>
              <p:nvPr/>
            </p:nvSpPr>
            <p:spPr bwMode="auto">
              <a:xfrm>
                <a:off x="581" y="1578"/>
                <a:ext cx="709" cy="157"/>
              </a:xfrm>
              <a:prstGeom prst="rect">
                <a:avLst/>
              </a:prstGeom>
              <a:noFill/>
              <a:ln>
                <a:noFill/>
              </a:ln>
              <a:effectLst/>
              <a:scene3d>
                <a:camera prst="orthographicFront"/>
                <a:lightRig rig="threePt" dir="t"/>
              </a:scene3d>
              <a:sp3d>
                <a:bevelT w="165100" prst="coolSlant"/>
              </a:sp3d>
              <a:extLst>
                <a:ext uri="{909E8E84-426E-40DD-AFC4-6F175D3DCCD1}">
                  <a14:hiddenFill xmlns:a14="http://schemas.microsoft.com/office/drawing/2010/main" xmlns="">
                    <a:solidFill>
                      <a:srgbClr val="7067A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latinLnBrk="1"/>
                <a:r>
                  <a:rPr kumimoji="1" lang="en-US" altLang="ko-KR" sz="2400" b="1" dirty="0" smtClean="0">
                    <a:solidFill>
                      <a:srgbClr val="FFFFFF"/>
                    </a:solidFill>
                    <a:ea typeface="Gulim" pitchFamily="34" charset="-127"/>
                  </a:rPr>
                  <a:t>60</a:t>
                </a:r>
                <a:r>
                  <a:rPr kumimoji="1" lang="en-US" altLang="zh-CN" sz="2400" b="1" dirty="0" smtClean="0">
                    <a:solidFill>
                      <a:srgbClr val="FFFFFF"/>
                    </a:solidFill>
                    <a:ea typeface="Gulim" pitchFamily="34" charset="-127"/>
                  </a:rPr>
                  <a:t>%-70</a:t>
                </a:r>
                <a:r>
                  <a:rPr kumimoji="1" lang="en-US" altLang="ko-KR" sz="2400" b="1" dirty="0" smtClean="0">
                    <a:solidFill>
                      <a:srgbClr val="FFFFFF"/>
                    </a:solidFill>
                    <a:ea typeface="Gulim" pitchFamily="34" charset="-127"/>
                  </a:rPr>
                  <a:t>%</a:t>
                </a:r>
                <a:endParaRPr kumimoji="1" lang="en-US" altLang="ko-KR" sz="2400" b="1" dirty="0">
                  <a:solidFill>
                    <a:srgbClr val="FFFFFF"/>
                  </a:solidFill>
                  <a:ea typeface="Gulim" pitchFamily="34" charset="-127"/>
                </a:endParaRPr>
              </a:p>
            </p:txBody>
          </p:sp>
          <p:sp>
            <p:nvSpPr>
              <p:cNvPr id="25" name="Text Box 87"/>
              <p:cNvSpPr txBox="1">
                <a:spLocks noChangeArrowheads="1"/>
              </p:cNvSpPr>
              <p:nvPr/>
            </p:nvSpPr>
            <p:spPr bwMode="auto">
              <a:xfrm>
                <a:off x="777" y="1031"/>
                <a:ext cx="332" cy="136"/>
              </a:xfrm>
              <a:prstGeom prst="rect">
                <a:avLst/>
              </a:prstGeom>
              <a:noFill/>
              <a:ln>
                <a:noFill/>
              </a:ln>
              <a:effectLst/>
              <a:scene3d>
                <a:camera prst="orthographicFront"/>
                <a:lightRig rig="threePt" dir="t"/>
              </a:scene3d>
              <a:sp3d>
                <a:bevelT w="165100" prst="coolSlant"/>
              </a:sp3d>
              <a:extLst>
                <a:ext uri="{909E8E84-426E-40DD-AFC4-6F175D3DCCD1}">
                  <a14:hiddenFill xmlns:a14="http://schemas.microsoft.com/office/drawing/2010/main" xmlns="">
                    <a:solidFill>
                      <a:srgbClr val="7067A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latinLnBrk="1"/>
                <a:r>
                  <a:rPr kumimoji="1" lang="en-US" altLang="ko-KR" sz="2000" b="1" dirty="0" smtClean="0">
                    <a:solidFill>
                      <a:srgbClr val="FFFFFF"/>
                    </a:solidFill>
                    <a:ea typeface="Gulim" pitchFamily="34" charset="-127"/>
                  </a:rPr>
                  <a:t>10%</a:t>
                </a:r>
                <a:endParaRPr kumimoji="1" lang="en-US" altLang="ko-KR" sz="2000" b="1" dirty="0">
                  <a:solidFill>
                    <a:srgbClr val="FFFFFF"/>
                  </a:solidFill>
                  <a:ea typeface="Gulim" pitchFamily="34" charset="-127"/>
                </a:endParaRPr>
              </a:p>
            </p:txBody>
          </p:sp>
          <p:sp>
            <p:nvSpPr>
              <p:cNvPr id="26" name="Text Box 88"/>
              <p:cNvSpPr txBox="1">
                <a:spLocks noChangeArrowheads="1"/>
              </p:cNvSpPr>
              <p:nvPr/>
            </p:nvSpPr>
            <p:spPr bwMode="auto">
              <a:xfrm>
                <a:off x="1290" y="1038"/>
                <a:ext cx="332" cy="136"/>
              </a:xfrm>
              <a:prstGeom prst="rect">
                <a:avLst/>
              </a:prstGeom>
              <a:noFill/>
              <a:ln>
                <a:noFill/>
              </a:ln>
              <a:effectLst/>
              <a:scene3d>
                <a:camera prst="orthographicFront"/>
                <a:lightRig rig="threePt" dir="t"/>
              </a:scene3d>
              <a:sp3d>
                <a:bevelT w="165100" prst="coolSlant"/>
              </a:sp3d>
              <a:extLst>
                <a:ext uri="{909E8E84-426E-40DD-AFC4-6F175D3DCCD1}">
                  <a14:hiddenFill xmlns:a14="http://schemas.microsoft.com/office/drawing/2010/main" xmlns="">
                    <a:solidFill>
                      <a:srgbClr val="7067A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latinLnBrk="1"/>
                <a:r>
                  <a:rPr kumimoji="1" lang="en-US" altLang="ko-KR" sz="2000" b="1" dirty="0" smtClean="0">
                    <a:solidFill>
                      <a:srgbClr val="FFFFFF"/>
                    </a:solidFill>
                    <a:ea typeface="Gulim" pitchFamily="34" charset="-127"/>
                  </a:rPr>
                  <a:t>10%</a:t>
                </a:r>
                <a:endParaRPr kumimoji="1" lang="en-US" altLang="ko-KR" sz="2000" b="1" dirty="0">
                  <a:solidFill>
                    <a:srgbClr val="FFFFFF"/>
                  </a:solidFill>
                  <a:ea typeface="Gulim" pitchFamily="34" charset="-127"/>
                </a:endParaRPr>
              </a:p>
            </p:txBody>
          </p:sp>
          <p:sp>
            <p:nvSpPr>
              <p:cNvPr id="28" name="Text Box 89"/>
              <p:cNvSpPr txBox="1">
                <a:spLocks noChangeArrowheads="1"/>
              </p:cNvSpPr>
              <p:nvPr/>
            </p:nvSpPr>
            <p:spPr bwMode="auto">
              <a:xfrm>
                <a:off x="1760" y="1284"/>
                <a:ext cx="470" cy="113"/>
              </a:xfrm>
              <a:prstGeom prst="rect">
                <a:avLst/>
              </a:prstGeom>
              <a:noFill/>
              <a:ln>
                <a:noFill/>
              </a:ln>
              <a:effectLst/>
              <a:scene3d>
                <a:camera prst="orthographicFront"/>
                <a:lightRig rig="threePt" dir="t"/>
              </a:scene3d>
              <a:sp3d>
                <a:bevelT w="165100" prst="coolSlant"/>
              </a:sp3d>
              <a:extLst>
                <a:ext uri="{909E8E84-426E-40DD-AFC4-6F175D3DCCD1}">
                  <a14:hiddenFill xmlns:a14="http://schemas.microsoft.com/office/drawing/2010/main" xmlns="">
                    <a:solidFill>
                      <a:srgbClr val="7067A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latinLnBrk="1"/>
                <a:r>
                  <a:rPr kumimoji="1" lang="en-US" altLang="ko-KR" sz="2000" b="1" dirty="0" smtClean="0">
                    <a:solidFill>
                      <a:srgbClr val="FFFFFF"/>
                    </a:solidFill>
                    <a:ea typeface="Gulim" pitchFamily="34" charset="-127"/>
                  </a:rPr>
                  <a:t>10</a:t>
                </a:r>
                <a:r>
                  <a:rPr kumimoji="1" lang="en-US" altLang="zh-CN" sz="2000" b="1" dirty="0" smtClean="0">
                    <a:solidFill>
                      <a:srgbClr val="FFFFFF"/>
                    </a:solidFill>
                    <a:ea typeface="Gulim" pitchFamily="34" charset="-127"/>
                  </a:rPr>
                  <a:t>%-20</a:t>
                </a:r>
                <a:r>
                  <a:rPr kumimoji="1" lang="en-US" altLang="ko-KR" sz="2000" b="1" dirty="0" smtClean="0">
                    <a:solidFill>
                      <a:srgbClr val="FFFFFF"/>
                    </a:solidFill>
                    <a:ea typeface="Gulim" pitchFamily="34" charset="-127"/>
                  </a:rPr>
                  <a:t>%</a:t>
                </a:r>
                <a:endParaRPr kumimoji="1" lang="en-US" altLang="ko-KR" sz="2000" b="1" dirty="0">
                  <a:solidFill>
                    <a:srgbClr val="FFFFFF"/>
                  </a:solidFill>
                  <a:ea typeface="Gulim" pitchFamily="34" charset="-127"/>
                </a:endParaRPr>
              </a:p>
            </p:txBody>
          </p:sp>
        </p:grpSp>
        <p:cxnSp>
          <p:nvCxnSpPr>
            <p:cNvPr id="8" name="直接连接符 7"/>
            <p:cNvCxnSpPr>
              <a:stCxn id="18" idx="20"/>
            </p:cNvCxnSpPr>
            <p:nvPr/>
          </p:nvCxnSpPr>
          <p:spPr>
            <a:xfrm flipV="1">
              <a:off x="6935096" y="1493982"/>
              <a:ext cx="608704" cy="57992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543800" y="1493982"/>
              <a:ext cx="352901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9" idx="26"/>
            </p:cNvCxnSpPr>
            <p:nvPr/>
          </p:nvCxnSpPr>
          <p:spPr>
            <a:xfrm flipH="1" flipV="1">
              <a:off x="4538453" y="1694037"/>
              <a:ext cx="631068" cy="393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343025" y="1694037"/>
              <a:ext cx="31954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0" idx="18"/>
            </p:cNvCxnSpPr>
            <p:nvPr/>
          </p:nvCxnSpPr>
          <p:spPr>
            <a:xfrm>
              <a:off x="8660219" y="3369267"/>
              <a:ext cx="648087" cy="895930"/>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直接连接符 40"/>
            <p:cNvCxnSpPr/>
            <p:nvPr/>
          </p:nvCxnSpPr>
          <p:spPr>
            <a:xfrm>
              <a:off x="9308306" y="4265197"/>
              <a:ext cx="252174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直接连接符 42"/>
            <p:cNvCxnSpPr/>
            <p:nvPr/>
          </p:nvCxnSpPr>
          <p:spPr>
            <a:xfrm flipH="1">
              <a:off x="3147908" y="4265197"/>
              <a:ext cx="623992" cy="493016"/>
            </a:xfrm>
            <a:prstGeom prst="line">
              <a:avLst/>
            </a:prstGeom>
            <a:ln w="12700"/>
          </p:spPr>
          <p:style>
            <a:lnRef idx="3">
              <a:schemeClr val="accent2"/>
            </a:lnRef>
            <a:fillRef idx="0">
              <a:schemeClr val="accent2"/>
            </a:fillRef>
            <a:effectRef idx="2">
              <a:schemeClr val="accent2"/>
            </a:effectRef>
            <a:fontRef idx="minor">
              <a:schemeClr val="tx1"/>
            </a:fontRef>
          </p:style>
        </p:cxnSp>
        <p:cxnSp>
          <p:nvCxnSpPr>
            <p:cNvPr id="45" name="直接连接符 44"/>
            <p:cNvCxnSpPr/>
            <p:nvPr/>
          </p:nvCxnSpPr>
          <p:spPr>
            <a:xfrm>
              <a:off x="328613" y="4758213"/>
              <a:ext cx="2815591" cy="0"/>
            </a:xfrm>
            <a:prstGeom prst="line">
              <a:avLst/>
            </a:prstGeom>
            <a:ln/>
          </p:spPr>
          <p:style>
            <a:lnRef idx="3">
              <a:schemeClr val="accent2"/>
            </a:lnRef>
            <a:fillRef idx="0">
              <a:schemeClr val="accent2"/>
            </a:fillRef>
            <a:effectRef idx="2">
              <a:schemeClr val="accent2"/>
            </a:effectRef>
            <a:fontRef idx="minor">
              <a:schemeClr val="tx1"/>
            </a:fontRef>
          </p:style>
        </p:cxnSp>
        <p:sp>
          <p:nvSpPr>
            <p:cNvPr id="46" name="TextBox 45"/>
            <p:cNvSpPr txBox="1"/>
            <p:nvPr/>
          </p:nvSpPr>
          <p:spPr>
            <a:xfrm>
              <a:off x="8282351" y="1032317"/>
              <a:ext cx="2357437" cy="461665"/>
            </a:xfrm>
            <a:prstGeom prst="rect">
              <a:avLst/>
            </a:prstGeom>
            <a:noFill/>
          </p:spPr>
          <p:txBody>
            <a:bodyPr wrap="square" rtlCol="0">
              <a:spAutoFit/>
            </a:bodyPr>
            <a:lstStyle/>
            <a:p>
              <a:r>
                <a:rPr lang="zh-CN" altLang="en-US" sz="2400" b="1" dirty="0" smtClean="0">
                  <a:solidFill>
                    <a:srgbClr val="7030A0"/>
                  </a:solidFill>
                  <a:latin typeface="方正小标宋简体" pitchFamily="2" charset="-122"/>
                  <a:ea typeface="方正小标宋简体" pitchFamily="2" charset="-122"/>
                </a:rPr>
                <a:t>课堂出勤率</a:t>
              </a:r>
              <a:endParaRPr lang="zh-CN" altLang="en-US" sz="2400" b="1" dirty="0">
                <a:solidFill>
                  <a:srgbClr val="7030A0"/>
                </a:solidFill>
                <a:latin typeface="方正小标宋简体" pitchFamily="2" charset="-122"/>
                <a:ea typeface="方正小标宋简体" pitchFamily="2" charset="-122"/>
              </a:endParaRPr>
            </a:p>
          </p:txBody>
        </p:sp>
        <p:sp>
          <p:nvSpPr>
            <p:cNvPr id="47" name="TextBox 46"/>
            <p:cNvSpPr txBox="1"/>
            <p:nvPr/>
          </p:nvSpPr>
          <p:spPr>
            <a:xfrm>
              <a:off x="1234440" y="1184716"/>
              <a:ext cx="3104197" cy="461665"/>
            </a:xfrm>
            <a:prstGeom prst="rect">
              <a:avLst/>
            </a:prstGeom>
            <a:noFill/>
          </p:spPr>
          <p:txBody>
            <a:bodyPr wrap="square" rtlCol="0">
              <a:spAutoFit/>
            </a:bodyPr>
            <a:lstStyle/>
            <a:p>
              <a:r>
                <a:rPr lang="zh-CN" altLang="en-US" sz="2400" b="1" dirty="0" smtClean="0">
                  <a:solidFill>
                    <a:srgbClr val="007AD6"/>
                  </a:solidFill>
                  <a:latin typeface="方正小标宋简体" pitchFamily="2" charset="-122"/>
                  <a:ea typeface="方正小标宋简体" pitchFamily="2" charset="-122"/>
                </a:rPr>
                <a:t>课堂表现与参与度</a:t>
              </a:r>
              <a:endParaRPr lang="zh-CN" altLang="en-US" sz="2400" b="1" dirty="0">
                <a:solidFill>
                  <a:srgbClr val="007AD6"/>
                </a:solidFill>
                <a:latin typeface="方正小标宋简体" pitchFamily="2" charset="-122"/>
                <a:ea typeface="方正小标宋简体" pitchFamily="2" charset="-122"/>
              </a:endParaRPr>
            </a:p>
          </p:txBody>
        </p:sp>
        <p:sp>
          <p:nvSpPr>
            <p:cNvPr id="49" name="TextBox 48"/>
            <p:cNvSpPr txBox="1"/>
            <p:nvPr/>
          </p:nvSpPr>
          <p:spPr>
            <a:xfrm>
              <a:off x="328613" y="4232424"/>
              <a:ext cx="2963227" cy="461665"/>
            </a:xfrm>
            <a:prstGeom prst="rect">
              <a:avLst/>
            </a:prstGeom>
            <a:noFill/>
          </p:spPr>
          <p:txBody>
            <a:bodyPr wrap="square" rtlCol="0">
              <a:spAutoFit/>
            </a:bodyPr>
            <a:lstStyle/>
            <a:p>
              <a:r>
                <a:rPr lang="zh-CN" altLang="en-US" sz="2400" b="1" dirty="0" smtClean="0">
                  <a:solidFill>
                    <a:srgbClr val="FF3300"/>
                  </a:solidFill>
                  <a:latin typeface="方正小标宋简体" pitchFamily="2" charset="-122"/>
                  <a:ea typeface="方正小标宋简体" pitchFamily="2" charset="-122"/>
                </a:rPr>
                <a:t>小组实训任务成绩</a:t>
              </a:r>
              <a:endParaRPr lang="zh-CN" altLang="en-US" sz="2400" b="1" dirty="0">
                <a:solidFill>
                  <a:srgbClr val="FF3300"/>
                </a:solidFill>
                <a:latin typeface="方正小标宋简体" pitchFamily="2" charset="-122"/>
                <a:ea typeface="方正小标宋简体" pitchFamily="2" charset="-122"/>
              </a:endParaRPr>
            </a:p>
          </p:txBody>
        </p:sp>
        <p:sp>
          <p:nvSpPr>
            <p:cNvPr id="51" name="TextBox 50"/>
            <p:cNvSpPr txBox="1"/>
            <p:nvPr/>
          </p:nvSpPr>
          <p:spPr>
            <a:xfrm>
              <a:off x="9308306" y="3726873"/>
              <a:ext cx="3011854" cy="479453"/>
            </a:xfrm>
            <a:prstGeom prst="rect">
              <a:avLst/>
            </a:prstGeom>
            <a:noFill/>
          </p:spPr>
          <p:txBody>
            <a:bodyPr wrap="square" rtlCol="0">
              <a:spAutoFit/>
            </a:bodyPr>
            <a:lstStyle/>
            <a:p>
              <a:r>
                <a:rPr lang="zh-CN" altLang="en-US" sz="2400" b="1" dirty="0">
                  <a:solidFill>
                    <a:srgbClr val="FF6600"/>
                  </a:solidFill>
                  <a:latin typeface="方正小标宋简体" pitchFamily="2" charset="-122"/>
                  <a:ea typeface="方正小标宋简体" pitchFamily="2" charset="-122"/>
                </a:rPr>
                <a:t>个人</a:t>
              </a:r>
              <a:r>
                <a:rPr lang="zh-CN" altLang="en-US" sz="2400" b="1" dirty="0" smtClean="0">
                  <a:solidFill>
                    <a:srgbClr val="FF6600"/>
                  </a:solidFill>
                  <a:latin typeface="方正小标宋简体" pitchFamily="2" charset="-122"/>
                  <a:ea typeface="方正小标宋简体" pitchFamily="2" charset="-122"/>
                </a:rPr>
                <a:t>实训任务成绩</a:t>
              </a:r>
              <a:endParaRPr lang="zh-CN" altLang="en-US" sz="2400" b="1" dirty="0">
                <a:solidFill>
                  <a:srgbClr val="FF6600"/>
                </a:solidFill>
                <a:latin typeface="方正小标宋简体" pitchFamily="2" charset="-122"/>
                <a:ea typeface="方正小标宋简体" pitchFamily="2" charset="-122"/>
              </a:endParaRPr>
            </a:p>
          </p:txBody>
        </p:sp>
      </p:grpSp>
      <p:grpSp>
        <p:nvGrpSpPr>
          <p:cNvPr id="53" name="组合 52"/>
          <p:cNvGrpSpPr/>
          <p:nvPr/>
        </p:nvGrpSpPr>
        <p:grpSpPr>
          <a:xfrm>
            <a:off x="411833" y="905693"/>
            <a:ext cx="5871171" cy="555937"/>
            <a:chOff x="2086236" y="848671"/>
            <a:chExt cx="4847983" cy="504056"/>
          </a:xfrm>
        </p:grpSpPr>
        <p:sp>
          <p:nvSpPr>
            <p:cNvPr id="54" name="六边形 53"/>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6-2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55" name="直接箭头连接符 54"/>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56" name="TextBox 55"/>
            <p:cNvSpPr txBox="1"/>
            <p:nvPr/>
          </p:nvSpPr>
          <p:spPr>
            <a:xfrm>
              <a:off x="3013682" y="936054"/>
              <a:ext cx="3920537" cy="3382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课程成绩构成比例图</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sp>
        <p:nvSpPr>
          <p:cNvPr id="7" name="TextBox 6"/>
          <p:cNvSpPr txBox="1"/>
          <p:nvPr/>
        </p:nvSpPr>
        <p:spPr>
          <a:xfrm>
            <a:off x="411833" y="5504452"/>
            <a:ext cx="11518230" cy="923330"/>
          </a:xfrm>
          <a:prstGeom prst="rect">
            <a:avLst/>
          </a:prstGeom>
          <a:noFill/>
        </p:spPr>
        <p:txBody>
          <a:bodyPr wrap="square" rtlCol="0">
            <a:spAutoFit/>
          </a:bodyPr>
          <a:lstStyle/>
          <a:p>
            <a:r>
              <a:rPr lang="zh-CN" altLang="en-US" b="1" dirty="0" smtClean="0">
                <a:latin typeface="仿宋" pitchFamily="49" charset="-122"/>
                <a:ea typeface="仿宋" pitchFamily="49" charset="-122"/>
              </a:rPr>
              <a:t>备注：本课程成绩构成虽为出勤率</a:t>
            </a:r>
            <a:r>
              <a:rPr lang="zh-CN" altLang="en-US" b="1" dirty="0">
                <a:latin typeface="仿宋" pitchFamily="49" charset="-122"/>
                <a:ea typeface="仿宋" pitchFamily="49" charset="-122"/>
              </a:rPr>
              <a:t>（</a:t>
            </a:r>
            <a:r>
              <a:rPr lang="en-US" altLang="zh-CN" b="1" dirty="0">
                <a:latin typeface="仿宋" pitchFamily="49" charset="-122"/>
                <a:ea typeface="仿宋" pitchFamily="49" charset="-122"/>
              </a:rPr>
              <a:t>10%</a:t>
            </a:r>
            <a:r>
              <a:rPr lang="zh-CN" altLang="en-US" b="1" dirty="0">
                <a:latin typeface="仿宋" pitchFamily="49" charset="-122"/>
                <a:ea typeface="仿宋" pitchFamily="49" charset="-122"/>
              </a:rPr>
              <a:t>）</a:t>
            </a:r>
            <a:r>
              <a:rPr lang="en-US" altLang="zh-CN" b="1" dirty="0">
                <a:latin typeface="仿宋" pitchFamily="49" charset="-122"/>
                <a:ea typeface="仿宋" pitchFamily="49" charset="-122"/>
              </a:rPr>
              <a:t>+</a:t>
            </a:r>
            <a:r>
              <a:rPr lang="zh-CN" altLang="en-US" b="1" dirty="0">
                <a:latin typeface="仿宋" pitchFamily="49" charset="-122"/>
                <a:ea typeface="仿宋" pitchFamily="49" charset="-122"/>
              </a:rPr>
              <a:t>课堂表现（</a:t>
            </a:r>
            <a:r>
              <a:rPr lang="en-US" altLang="zh-CN" b="1" dirty="0">
                <a:latin typeface="仿宋" pitchFamily="49" charset="-122"/>
                <a:ea typeface="仿宋" pitchFamily="49" charset="-122"/>
              </a:rPr>
              <a:t>10%</a:t>
            </a:r>
            <a:r>
              <a:rPr lang="zh-CN" altLang="en-US" b="1" dirty="0">
                <a:latin typeface="仿宋" pitchFamily="49" charset="-122"/>
                <a:ea typeface="仿宋" pitchFamily="49" charset="-122"/>
              </a:rPr>
              <a:t>）</a:t>
            </a:r>
            <a:r>
              <a:rPr lang="en-US" altLang="zh-CN" b="1" dirty="0">
                <a:latin typeface="仿宋" pitchFamily="49" charset="-122"/>
                <a:ea typeface="仿宋" pitchFamily="49" charset="-122"/>
              </a:rPr>
              <a:t>+</a:t>
            </a:r>
            <a:r>
              <a:rPr lang="zh-CN" altLang="en-US" b="1" dirty="0">
                <a:latin typeface="仿宋" pitchFamily="49" charset="-122"/>
                <a:ea typeface="仿宋" pitchFamily="49" charset="-122"/>
              </a:rPr>
              <a:t>实训成绩（</a:t>
            </a:r>
            <a:r>
              <a:rPr lang="en-US" altLang="zh-CN" b="1" dirty="0">
                <a:latin typeface="仿宋" pitchFamily="49" charset="-122"/>
                <a:ea typeface="仿宋" pitchFamily="49" charset="-122"/>
              </a:rPr>
              <a:t>80%</a:t>
            </a:r>
            <a:r>
              <a:rPr lang="zh-CN" altLang="en-US" b="1" dirty="0" smtClean="0">
                <a:latin typeface="仿宋" pitchFamily="49" charset="-122"/>
                <a:ea typeface="仿宋" pitchFamily="49" charset="-122"/>
              </a:rPr>
              <a:t>），但如出勤率达不到</a:t>
            </a:r>
            <a:r>
              <a:rPr lang="en-US" altLang="zh-CN" b="1" dirty="0" smtClean="0">
                <a:latin typeface="仿宋" pitchFamily="49" charset="-122"/>
                <a:ea typeface="仿宋" pitchFamily="49" charset="-122"/>
              </a:rPr>
              <a:t>2/3</a:t>
            </a:r>
            <a:r>
              <a:rPr lang="zh-CN" altLang="en-US" b="1" dirty="0" smtClean="0">
                <a:latin typeface="仿宋" pitchFamily="49" charset="-122"/>
                <a:ea typeface="仿宋" pitchFamily="49" charset="-122"/>
              </a:rPr>
              <a:t>，按学校规定本门课程不能参加考核。如果学生因顶岗实习未能参与</a:t>
            </a:r>
            <a:r>
              <a:rPr lang="en-US" altLang="zh-CN" b="1" dirty="0" smtClean="0">
                <a:latin typeface="仿宋" pitchFamily="49" charset="-122"/>
                <a:ea typeface="仿宋" pitchFamily="49" charset="-122"/>
              </a:rPr>
              <a:t>1-2</a:t>
            </a:r>
            <a:r>
              <a:rPr lang="zh-CN" altLang="en-US" b="1" dirty="0" smtClean="0">
                <a:latin typeface="仿宋" pitchFamily="49" charset="-122"/>
                <a:ea typeface="仿宋" pitchFamily="49" charset="-122"/>
              </a:rPr>
              <a:t>次实训任务，在实习结束后，可通过实习汇报和感受分享等灵活方式获得实训成绩。</a:t>
            </a:r>
            <a:endParaRPr lang="zh-CN" altLang="en-US" b="1" dirty="0">
              <a:latin typeface="仿宋" pitchFamily="49" charset="-122"/>
              <a:ea typeface="仿宋" pitchFamily="49" charset="-122"/>
            </a:endParaRPr>
          </a:p>
        </p:txBody>
      </p:sp>
      <p:sp>
        <p:nvSpPr>
          <p:cNvPr id="48" name="圆角矩形 47">
            <a:hlinkClick r:id="rId3" action="ppaction://hlinksldjump"/>
          </p:cNvPr>
          <p:cNvSpPr/>
          <p:nvPr/>
        </p:nvSpPr>
        <p:spPr>
          <a:xfrm>
            <a:off x="10448693" y="6367346"/>
            <a:ext cx="1676360" cy="490653"/>
          </a:xfrm>
          <a:prstGeom prst="roundRect">
            <a:avLst/>
          </a:prstGeom>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rPr>
              <a:t>返回目录</a:t>
            </a:r>
            <a:endParaRPr lang="zh-CN" altLang="en-US" sz="2000" b="1" dirty="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endParaRPr>
          </a:p>
        </p:txBody>
      </p:sp>
    </p:spTree>
    <p:extLst>
      <p:ext uri="{BB962C8B-B14F-4D97-AF65-F5344CB8AC3E}">
        <p14:creationId xmlns:p14="http://schemas.microsoft.com/office/powerpoint/2010/main" xmlns="" val="841642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3" name="矩形 2"/>
          <p:cNvSpPr/>
          <p:nvPr/>
        </p:nvSpPr>
        <p:spPr>
          <a:xfrm>
            <a:off x="313615" y="1032317"/>
            <a:ext cx="7837402" cy="923330"/>
          </a:xfrm>
          <a:prstGeom prst="rect">
            <a:avLst/>
          </a:prstGeom>
          <a:noFill/>
          <a:scene3d>
            <a:camera prst="orthographicFront">
              <a:rot lat="20999999" lon="0" rev="0"/>
            </a:camera>
            <a:lightRig rig="threePt" dir="t"/>
          </a:scene3d>
        </p:spPr>
        <p:txBody>
          <a:bodyPr vert="horz"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七</a:t>
            </a:r>
            <a:r>
              <a:rPr lang="zh-CN" altLang="en-US" sz="5400" b="1" cap="all" dirty="0" smtClean="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zh-CN" altLang="en-US" sz="5400" b="1" cap="all"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课程</a:t>
            </a:r>
            <a:r>
              <a:rPr lang="zh-CN" altLang="en-US" sz="5400" b="1" cap="all" dirty="0" smtClean="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创新与教学效果</a:t>
            </a:r>
            <a:endParaRPr lang="zh-CN" altLang="en-US" sz="5400" b="1" cap="all" spc="0"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36</a:t>
            </a:fld>
            <a:endParaRPr lang="zh-CN" altLang="en-US"/>
          </a:p>
        </p:txBody>
      </p:sp>
      <p:grpSp>
        <p:nvGrpSpPr>
          <p:cNvPr id="41" name="组合 40"/>
          <p:cNvGrpSpPr/>
          <p:nvPr/>
        </p:nvGrpSpPr>
        <p:grpSpPr>
          <a:xfrm>
            <a:off x="1871322" y="2646619"/>
            <a:ext cx="5002534" cy="805364"/>
            <a:chOff x="2086236" y="848671"/>
            <a:chExt cx="4176920" cy="504056"/>
          </a:xfrm>
        </p:grpSpPr>
        <p:sp>
          <p:nvSpPr>
            <p:cNvPr id="67" name="六边形 6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a:latin typeface="Calibri"/>
                  <a:ea typeface="微软雅黑" pitchFamily="34" charset="-122"/>
                </a:rPr>
                <a:t>7</a:t>
              </a:r>
              <a:r>
                <a:rPr lang="en-US" altLang="zh-CN" sz="2400" b="1" kern="0" noProof="0" dirty="0" smtClean="0">
                  <a:latin typeface="Calibri"/>
                  <a:ea typeface="微软雅黑" pitchFamily="34" charset="-122"/>
                </a:rPr>
                <a:t>-1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a:off x="2662300" y="1347614"/>
              <a:ext cx="3600856" cy="5113"/>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071995" y="894919"/>
              <a:ext cx="2602477" cy="3274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74" name="组合 73"/>
          <p:cNvGrpSpPr/>
          <p:nvPr/>
        </p:nvGrpSpPr>
        <p:grpSpPr>
          <a:xfrm>
            <a:off x="1871322" y="3908779"/>
            <a:ext cx="6201115" cy="779741"/>
            <a:chOff x="2086236" y="848671"/>
            <a:chExt cx="4847983" cy="504056"/>
          </a:xfrm>
        </p:grpSpPr>
        <p:sp>
          <p:nvSpPr>
            <p:cNvPr id="75" name="六边形 74"/>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a:latin typeface="Calibri"/>
                  <a:ea typeface="微软雅黑" pitchFamily="34" charset="-122"/>
                </a:rPr>
                <a:t>7</a:t>
              </a:r>
              <a:r>
                <a:rPr lang="en-US" altLang="zh-CN" sz="2400" b="1" kern="0" noProof="0" dirty="0" smtClean="0">
                  <a:latin typeface="Calibri"/>
                  <a:ea typeface="微软雅黑" pitchFamily="34" charset="-122"/>
                </a:rPr>
                <a:t>-2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76" name="直接箭头连接符 75"/>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77" name="TextBox 76"/>
            <p:cNvSpPr txBox="1"/>
            <p:nvPr/>
          </p:nvSpPr>
          <p:spPr>
            <a:xfrm>
              <a:off x="3013682" y="936054"/>
              <a:ext cx="3920537" cy="3382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教学效果</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sp>
        <p:nvSpPr>
          <p:cNvPr id="26" name="TextBox 25"/>
          <p:cNvSpPr txBox="1"/>
          <p:nvPr/>
        </p:nvSpPr>
        <p:spPr>
          <a:xfrm>
            <a:off x="3001676" y="2787690"/>
            <a:ext cx="5014807" cy="523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rPr>
              <a:t>课程创新</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13777" y="2228285"/>
            <a:ext cx="4173411" cy="3360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4138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37</a:t>
            </a:fld>
            <a:endParaRPr lang="zh-CN" altLang="en-US"/>
          </a:p>
        </p:txBody>
      </p:sp>
      <p:grpSp>
        <p:nvGrpSpPr>
          <p:cNvPr id="41" name="组合 40"/>
          <p:cNvGrpSpPr/>
          <p:nvPr/>
        </p:nvGrpSpPr>
        <p:grpSpPr>
          <a:xfrm>
            <a:off x="808520" y="926977"/>
            <a:ext cx="5321511" cy="914399"/>
            <a:chOff x="2086236" y="848671"/>
            <a:chExt cx="3588236" cy="504056"/>
          </a:xfrm>
        </p:grpSpPr>
        <p:sp>
          <p:nvSpPr>
            <p:cNvPr id="67" name="六边形 6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a:latin typeface="Calibri"/>
                  <a:ea typeface="微软雅黑" pitchFamily="34" charset="-122"/>
                </a:rPr>
                <a:t>7</a:t>
              </a:r>
              <a:r>
                <a:rPr lang="en-US" altLang="zh-CN" sz="2400" b="1" kern="0" noProof="0" dirty="0" smtClean="0">
                  <a:latin typeface="Calibri"/>
                  <a:ea typeface="微软雅黑" pitchFamily="34" charset="-122"/>
                </a:rPr>
                <a:t>-1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a:off x="2662300" y="1347614"/>
              <a:ext cx="221237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071995" y="894919"/>
              <a:ext cx="2602477" cy="3274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sp>
        <p:nvSpPr>
          <p:cNvPr id="26" name="TextBox 25"/>
          <p:cNvSpPr txBox="1"/>
          <p:nvPr/>
        </p:nvSpPr>
        <p:spPr>
          <a:xfrm>
            <a:off x="2436499" y="1102130"/>
            <a:ext cx="5014807" cy="523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rPr>
              <a:t>课程创新</a:t>
            </a:r>
          </a:p>
        </p:txBody>
      </p:sp>
      <p:grpSp>
        <p:nvGrpSpPr>
          <p:cNvPr id="27" name="组合 26"/>
          <p:cNvGrpSpPr/>
          <p:nvPr/>
        </p:nvGrpSpPr>
        <p:grpSpPr>
          <a:xfrm>
            <a:off x="1349553" y="1894092"/>
            <a:ext cx="8708847" cy="3871028"/>
            <a:chOff x="2007780" y="525220"/>
            <a:chExt cx="5479353" cy="2855694"/>
          </a:xfrm>
        </p:grpSpPr>
        <p:sp>
          <p:nvSpPr>
            <p:cNvPr id="28" name="平行四边形 33"/>
            <p:cNvSpPr/>
            <p:nvPr/>
          </p:nvSpPr>
          <p:spPr>
            <a:xfrm rot="10800000" flipH="1">
              <a:off x="6763568" y="1551879"/>
              <a:ext cx="291229" cy="948371"/>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487387"/>
                <a:gd name="connsiteY0" fmla="*/ 1587128 h 1587128"/>
                <a:gd name="connsiteX1" fmla="*/ 326044 w 487387"/>
                <a:gd name="connsiteY1" fmla="*/ 80169 h 1587128"/>
                <a:gd name="connsiteX2" fmla="*/ 487387 w 487387"/>
                <a:gd name="connsiteY2" fmla="*/ 0 h 1587128"/>
                <a:gd name="connsiteX3" fmla="*/ 158168 w 487387"/>
                <a:gd name="connsiteY3" fmla="*/ 1506165 h 1587128"/>
                <a:gd name="connsiteX4" fmla="*/ 0 w 487387"/>
                <a:gd name="connsiteY4" fmla="*/ 1587128 h 1587128"/>
                <a:gd name="connsiteX0" fmla="*/ 0 w 487387"/>
                <a:gd name="connsiteY0" fmla="*/ 1587146 h 1587146"/>
                <a:gd name="connsiteX1" fmla="*/ 326044 w 487387"/>
                <a:gd name="connsiteY1" fmla="*/ 80187 h 1587146"/>
                <a:gd name="connsiteX2" fmla="*/ 487387 w 487387"/>
                <a:gd name="connsiteY2" fmla="*/ 18 h 1587146"/>
                <a:gd name="connsiteX3" fmla="*/ 158168 w 487387"/>
                <a:gd name="connsiteY3" fmla="*/ 1506183 h 1587146"/>
                <a:gd name="connsiteX4" fmla="*/ 0 w 487387"/>
                <a:gd name="connsiteY4" fmla="*/ 1587146 h 158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chemeClr val="tx1">
                    <a:lumMod val="50000"/>
                    <a:lumOff val="50000"/>
                  </a:schemeClr>
                </a:gs>
                <a:gs pos="46000">
                  <a:schemeClr val="tx1">
                    <a:lumMod val="95000"/>
                    <a:lumOff val="5000"/>
                  </a:schemeClr>
                </a:gs>
                <a:gs pos="62000">
                  <a:schemeClr val="tx1">
                    <a:lumMod val="85000"/>
                    <a:lumOff val="15000"/>
                  </a:schemeClr>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3"/>
            <p:cNvSpPr/>
            <p:nvPr/>
          </p:nvSpPr>
          <p:spPr>
            <a:xfrm rot="10800000" flipH="1">
              <a:off x="6300192" y="2432543"/>
              <a:ext cx="291229" cy="948371"/>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487387"/>
                <a:gd name="connsiteY0" fmla="*/ 1587128 h 1587128"/>
                <a:gd name="connsiteX1" fmla="*/ 326044 w 487387"/>
                <a:gd name="connsiteY1" fmla="*/ 80169 h 1587128"/>
                <a:gd name="connsiteX2" fmla="*/ 487387 w 487387"/>
                <a:gd name="connsiteY2" fmla="*/ 0 h 1587128"/>
                <a:gd name="connsiteX3" fmla="*/ 158168 w 487387"/>
                <a:gd name="connsiteY3" fmla="*/ 1506165 h 1587128"/>
                <a:gd name="connsiteX4" fmla="*/ 0 w 487387"/>
                <a:gd name="connsiteY4" fmla="*/ 1587128 h 1587128"/>
                <a:gd name="connsiteX0" fmla="*/ 0 w 487387"/>
                <a:gd name="connsiteY0" fmla="*/ 1587146 h 1587146"/>
                <a:gd name="connsiteX1" fmla="*/ 326044 w 487387"/>
                <a:gd name="connsiteY1" fmla="*/ 80187 h 1587146"/>
                <a:gd name="connsiteX2" fmla="*/ 487387 w 487387"/>
                <a:gd name="connsiteY2" fmla="*/ 18 h 1587146"/>
                <a:gd name="connsiteX3" fmla="*/ 158168 w 487387"/>
                <a:gd name="connsiteY3" fmla="*/ 1506183 h 1587146"/>
                <a:gd name="connsiteX4" fmla="*/ 0 w 487387"/>
                <a:gd name="connsiteY4" fmla="*/ 1587146 h 158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0">
                  <a:srgbClr val="03D4A8"/>
                </a:gs>
                <a:gs pos="25000">
                  <a:srgbClr val="21D6E0"/>
                </a:gs>
                <a:gs pos="75000">
                  <a:srgbClr val="0087E6"/>
                </a:gs>
                <a:gs pos="100000">
                  <a:srgbClr val="005CBF"/>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2007780" y="525220"/>
              <a:ext cx="5479353" cy="2786588"/>
              <a:chOff x="2007780" y="525220"/>
              <a:chExt cx="5479353" cy="2786588"/>
            </a:xfrm>
          </p:grpSpPr>
          <p:grpSp>
            <p:nvGrpSpPr>
              <p:cNvPr id="33" name="组合 32"/>
              <p:cNvGrpSpPr/>
              <p:nvPr/>
            </p:nvGrpSpPr>
            <p:grpSpPr>
              <a:xfrm>
                <a:off x="2797436" y="525220"/>
                <a:ext cx="4689697" cy="1197271"/>
                <a:chOff x="1933340" y="510706"/>
                <a:chExt cx="4689697" cy="1197271"/>
              </a:xfrm>
            </p:grpSpPr>
            <p:grpSp>
              <p:nvGrpSpPr>
                <p:cNvPr id="45" name="组合 44"/>
                <p:cNvGrpSpPr/>
                <p:nvPr/>
              </p:nvGrpSpPr>
              <p:grpSpPr>
                <a:xfrm>
                  <a:off x="1933340" y="510706"/>
                  <a:ext cx="297209" cy="1038921"/>
                  <a:chOff x="1733243" y="794574"/>
                  <a:chExt cx="497394" cy="1738686"/>
                </a:xfrm>
              </p:grpSpPr>
              <p:sp>
                <p:nvSpPr>
                  <p:cNvPr id="50" name="平行四边形 33"/>
                  <p:cNvSpPr/>
                  <p:nvPr/>
                </p:nvSpPr>
                <p:spPr>
                  <a:xfrm flipH="1">
                    <a:off x="1743250" y="946114"/>
                    <a:ext cx="487387" cy="1587146"/>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487387"/>
                      <a:gd name="connsiteY0" fmla="*/ 1587128 h 1587128"/>
                      <a:gd name="connsiteX1" fmla="*/ 326044 w 487387"/>
                      <a:gd name="connsiteY1" fmla="*/ 80169 h 1587128"/>
                      <a:gd name="connsiteX2" fmla="*/ 487387 w 487387"/>
                      <a:gd name="connsiteY2" fmla="*/ 0 h 1587128"/>
                      <a:gd name="connsiteX3" fmla="*/ 158168 w 487387"/>
                      <a:gd name="connsiteY3" fmla="*/ 1506165 h 1587128"/>
                      <a:gd name="connsiteX4" fmla="*/ 0 w 487387"/>
                      <a:gd name="connsiteY4" fmla="*/ 1587128 h 1587128"/>
                      <a:gd name="connsiteX0" fmla="*/ 0 w 487387"/>
                      <a:gd name="connsiteY0" fmla="*/ 1587146 h 1587146"/>
                      <a:gd name="connsiteX1" fmla="*/ 326044 w 487387"/>
                      <a:gd name="connsiteY1" fmla="*/ 80187 h 1587146"/>
                      <a:gd name="connsiteX2" fmla="*/ 487387 w 487387"/>
                      <a:gd name="connsiteY2" fmla="*/ 18 h 1587146"/>
                      <a:gd name="connsiteX3" fmla="*/ 158168 w 487387"/>
                      <a:gd name="connsiteY3" fmla="*/ 1506183 h 1587146"/>
                      <a:gd name="connsiteX4" fmla="*/ 0 w 487387"/>
                      <a:gd name="connsiteY4" fmla="*/ 1587146 h 158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弦形 50"/>
                  <p:cNvSpPr/>
                  <p:nvPr/>
                </p:nvSpPr>
                <p:spPr>
                  <a:xfrm rot="1800000">
                    <a:off x="1733243" y="794574"/>
                    <a:ext cx="288051" cy="248795"/>
                  </a:xfrm>
                  <a:prstGeom prst="chord">
                    <a:avLst>
                      <a:gd name="adj1" fmla="val 2700000"/>
                      <a:gd name="adj2" fmla="val 13906918"/>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平行四边形 45"/>
                <p:cNvSpPr/>
                <p:nvPr/>
              </p:nvSpPr>
              <p:spPr>
                <a:xfrm rot="10800000" flipH="1">
                  <a:off x="2033416" y="669057"/>
                  <a:ext cx="4503561" cy="879264"/>
                </a:xfrm>
                <a:prstGeom prst="parallelogram">
                  <a:avLst>
                    <a:gd name="adj" fmla="val 21620"/>
                  </a:avLst>
                </a:prstGeom>
                <a:gradFill>
                  <a:gsLst>
                    <a:gs pos="87000">
                      <a:srgbClr val="F55C4E"/>
                    </a:gs>
                    <a:gs pos="11000">
                      <a:srgbClr val="F55C4E"/>
                    </a:gs>
                    <a:gs pos="100000">
                      <a:srgbClr val="880A00"/>
                    </a:gs>
                    <a:gs pos="0">
                      <a:srgbClr val="881300"/>
                    </a:gs>
                  </a:gsLst>
                  <a:lin ang="78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rot="10800000">
                  <a:off x="6325828" y="669056"/>
                  <a:ext cx="297209" cy="1038921"/>
                  <a:chOff x="1733243" y="794574"/>
                  <a:chExt cx="497394" cy="1738686"/>
                </a:xfrm>
              </p:grpSpPr>
              <p:sp>
                <p:nvSpPr>
                  <p:cNvPr id="48" name="平行四边形 33"/>
                  <p:cNvSpPr/>
                  <p:nvPr/>
                </p:nvSpPr>
                <p:spPr>
                  <a:xfrm flipH="1">
                    <a:off x="1743250" y="946114"/>
                    <a:ext cx="487387" cy="1587146"/>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46262 w 504056"/>
                      <a:gd name="connsiteY3" fmla="*/ 1656184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504056"/>
                      <a:gd name="connsiteY0" fmla="*/ 1656184 h 1656184"/>
                      <a:gd name="connsiteX1" fmla="*/ 326044 w 504056"/>
                      <a:gd name="connsiteY1" fmla="*/ 149225 h 1656184"/>
                      <a:gd name="connsiteX2" fmla="*/ 504056 w 504056"/>
                      <a:gd name="connsiteY2" fmla="*/ 0 h 1656184"/>
                      <a:gd name="connsiteX3" fmla="*/ 158168 w 504056"/>
                      <a:gd name="connsiteY3" fmla="*/ 1575221 h 1656184"/>
                      <a:gd name="connsiteX4" fmla="*/ 0 w 504056"/>
                      <a:gd name="connsiteY4" fmla="*/ 1656184 h 1656184"/>
                      <a:gd name="connsiteX0" fmla="*/ 0 w 487387"/>
                      <a:gd name="connsiteY0" fmla="*/ 1587128 h 1587128"/>
                      <a:gd name="connsiteX1" fmla="*/ 326044 w 487387"/>
                      <a:gd name="connsiteY1" fmla="*/ 80169 h 1587128"/>
                      <a:gd name="connsiteX2" fmla="*/ 487387 w 487387"/>
                      <a:gd name="connsiteY2" fmla="*/ 0 h 1587128"/>
                      <a:gd name="connsiteX3" fmla="*/ 158168 w 487387"/>
                      <a:gd name="connsiteY3" fmla="*/ 1506165 h 1587128"/>
                      <a:gd name="connsiteX4" fmla="*/ 0 w 487387"/>
                      <a:gd name="connsiteY4" fmla="*/ 1587128 h 1587128"/>
                      <a:gd name="connsiteX0" fmla="*/ 0 w 487387"/>
                      <a:gd name="connsiteY0" fmla="*/ 1587146 h 1587146"/>
                      <a:gd name="connsiteX1" fmla="*/ 326044 w 487387"/>
                      <a:gd name="connsiteY1" fmla="*/ 80187 h 1587146"/>
                      <a:gd name="connsiteX2" fmla="*/ 487387 w 487387"/>
                      <a:gd name="connsiteY2" fmla="*/ 18 h 1587146"/>
                      <a:gd name="connsiteX3" fmla="*/ 158168 w 487387"/>
                      <a:gd name="connsiteY3" fmla="*/ 1506183 h 1587146"/>
                      <a:gd name="connsiteX4" fmla="*/ 0 w 487387"/>
                      <a:gd name="connsiteY4" fmla="*/ 1587146 h 158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弦形 48"/>
                  <p:cNvSpPr/>
                  <p:nvPr/>
                </p:nvSpPr>
                <p:spPr>
                  <a:xfrm rot="1800000">
                    <a:off x="1733243" y="794574"/>
                    <a:ext cx="288051" cy="248795"/>
                  </a:xfrm>
                  <a:prstGeom prst="chord">
                    <a:avLst>
                      <a:gd name="adj1" fmla="val 2700000"/>
                      <a:gd name="adj2" fmla="val 13906918"/>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4" name="平行四边形 33"/>
              <p:cNvSpPr/>
              <p:nvPr/>
            </p:nvSpPr>
            <p:spPr>
              <a:xfrm rot="10800000" flipH="1">
                <a:off x="2471156" y="1551880"/>
                <a:ext cx="4503561" cy="879264"/>
              </a:xfrm>
              <a:prstGeom prst="parallelogram">
                <a:avLst>
                  <a:gd name="adj" fmla="val 21620"/>
                </a:avLst>
              </a:prstGeom>
              <a:gradFill>
                <a:gsLst>
                  <a:gs pos="87000">
                    <a:srgbClr val="40373A"/>
                  </a:gs>
                  <a:gs pos="12000">
                    <a:srgbClr val="40373A"/>
                  </a:gs>
                  <a:gs pos="100000">
                    <a:schemeClr val="tx1"/>
                  </a:gs>
                  <a:gs pos="0">
                    <a:schemeClr val="tx1"/>
                  </a:gs>
                </a:gsLst>
                <a:lin ang="78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rot="10800000" flipH="1">
                <a:off x="2007780" y="2432544"/>
                <a:ext cx="4503561" cy="879264"/>
              </a:xfrm>
              <a:prstGeom prst="parallelogram">
                <a:avLst>
                  <a:gd name="adj" fmla="val 21620"/>
                </a:avLst>
              </a:prstGeom>
              <a:solidFill>
                <a:schemeClr val="accent1">
                  <a:lumMod val="75000"/>
                </a:schemeClr>
              </a:solidFill>
              <a:ln>
                <a:noFill/>
              </a:ln>
              <a:effectLst>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3987856" y="885526"/>
                <a:ext cx="2917974" cy="385984"/>
              </a:xfrm>
              <a:prstGeom prst="rect">
                <a:avLst/>
              </a:prstGeom>
              <a:noFill/>
              <a:ln w="3175">
                <a:noFill/>
              </a:ln>
            </p:spPr>
            <p:txBody>
              <a:bodyPr wrap="square" rtlCol="0">
                <a:spAutoFit/>
              </a:bodyPr>
              <a:lstStyle/>
              <a:p>
                <a:r>
                  <a:rPr lang="zh-CN" altLang="en-US" sz="2800" b="1" dirty="0" smtClean="0">
                    <a:solidFill>
                      <a:schemeClr val="bg1"/>
                    </a:solidFill>
                    <a:latin typeface="黑体" pitchFamily="49" charset="-122"/>
                    <a:ea typeface="黑体" pitchFamily="49" charset="-122"/>
                  </a:rPr>
                  <a:t>推崇开放式的</a:t>
                </a:r>
                <a:r>
                  <a:rPr lang="zh-CN" altLang="en-US" sz="2800" b="1" dirty="0">
                    <a:solidFill>
                      <a:schemeClr val="bg1"/>
                    </a:solidFill>
                    <a:latin typeface="黑体" pitchFamily="49" charset="-122"/>
                    <a:ea typeface="黑体" pitchFamily="49" charset="-122"/>
                  </a:rPr>
                  <a:t>教学理念</a:t>
                </a:r>
                <a:r>
                  <a:rPr lang="zh-CN" altLang="en-US" sz="2800" b="1" dirty="0" smtClean="0">
                    <a:solidFill>
                      <a:schemeClr val="bg1"/>
                    </a:solidFill>
                    <a:latin typeface="黑体" pitchFamily="49" charset="-122"/>
                    <a:ea typeface="黑体" pitchFamily="49" charset="-122"/>
                  </a:rPr>
                  <a:t>。</a:t>
                </a:r>
                <a:endParaRPr lang="en-US" altLang="zh-CN" sz="2800" b="1" dirty="0">
                  <a:solidFill>
                    <a:schemeClr val="bg1"/>
                  </a:solidFill>
                  <a:latin typeface="黑体" pitchFamily="49" charset="-122"/>
                  <a:ea typeface="黑体" pitchFamily="49" charset="-122"/>
                </a:endParaRPr>
              </a:p>
            </p:txBody>
          </p:sp>
          <p:sp>
            <p:nvSpPr>
              <p:cNvPr id="38" name="TextBox 37"/>
              <p:cNvSpPr txBox="1"/>
              <p:nvPr/>
            </p:nvSpPr>
            <p:spPr>
              <a:xfrm>
                <a:off x="3131840" y="1059582"/>
                <a:ext cx="542136" cy="425758"/>
              </a:xfrm>
              <a:prstGeom prst="rect">
                <a:avLst/>
              </a:prstGeom>
              <a:noFill/>
            </p:spPr>
            <p:txBody>
              <a:bodyPr wrap="none" rtlCol="0">
                <a:spAutoFit/>
              </a:bodyPr>
              <a:lstStyle/>
              <a:p>
                <a:pPr>
                  <a:lnSpc>
                    <a:spcPts val="1300"/>
                  </a:lnSpc>
                </a:pPr>
                <a:r>
                  <a:rPr lang="en-US" altLang="zh-CN" sz="4400" dirty="0" smtClean="0">
                    <a:solidFill>
                      <a:schemeClr val="bg1"/>
                    </a:solidFill>
                    <a:effectLst>
                      <a:outerShdw blurRad="50800" dist="38100" dir="2700000" algn="tl" rotWithShape="0">
                        <a:prstClr val="black">
                          <a:alpha val="40000"/>
                        </a:prstClr>
                      </a:outerShdw>
                    </a:effectLst>
                    <a:latin typeface="Haettenschweiler" pitchFamily="34" charset="0"/>
                  </a:rPr>
                  <a:t>01</a:t>
                </a:r>
              </a:p>
              <a:p>
                <a:pPr algn="ctr">
                  <a:lnSpc>
                    <a:spcPts val="1300"/>
                  </a:lnSpc>
                </a:pPr>
                <a:r>
                  <a:rPr lang="en-US" altLang="zh-CN" sz="1600" dirty="0" smtClean="0">
                    <a:solidFill>
                      <a:schemeClr val="bg1"/>
                    </a:solidFill>
                    <a:effectLst>
                      <a:outerShdw blurRad="50800" dist="38100" dir="2700000" algn="tl" rotWithShape="0">
                        <a:prstClr val="black">
                          <a:alpha val="40000"/>
                        </a:prstClr>
                      </a:outerShdw>
                    </a:effectLst>
                    <a:latin typeface="Haettenschweiler" pitchFamily="34" charset="0"/>
                  </a:rPr>
                  <a:t>STEP</a:t>
                </a:r>
                <a:endParaRPr lang="zh-CN" altLang="en-US" sz="2000" dirty="0">
                  <a:solidFill>
                    <a:schemeClr val="bg1"/>
                  </a:solidFill>
                  <a:effectLst>
                    <a:outerShdw blurRad="50800" dist="38100" dir="2700000" algn="tl" rotWithShape="0">
                      <a:prstClr val="black">
                        <a:alpha val="40000"/>
                      </a:prstClr>
                    </a:outerShdw>
                  </a:effectLst>
                  <a:latin typeface="Haettenschweiler" pitchFamily="34" charset="0"/>
                </a:endParaRPr>
              </a:p>
            </p:txBody>
          </p:sp>
          <p:sp>
            <p:nvSpPr>
              <p:cNvPr id="40" name="TextBox 39"/>
              <p:cNvSpPr txBox="1"/>
              <p:nvPr/>
            </p:nvSpPr>
            <p:spPr>
              <a:xfrm>
                <a:off x="3387673" y="1707654"/>
                <a:ext cx="3140603" cy="385984"/>
              </a:xfrm>
              <a:prstGeom prst="rect">
                <a:avLst/>
              </a:prstGeom>
              <a:noFill/>
              <a:ln w="3175">
                <a:noFill/>
              </a:ln>
            </p:spPr>
            <p:txBody>
              <a:bodyPr wrap="square" rtlCol="0">
                <a:spAutoFit/>
              </a:bodyPr>
              <a:lstStyle/>
              <a:p>
                <a:r>
                  <a:rPr lang="zh-CN" altLang="en-US" sz="2800" b="1" dirty="0" smtClean="0">
                    <a:solidFill>
                      <a:schemeClr val="bg1"/>
                    </a:solidFill>
                    <a:latin typeface="黑体" pitchFamily="49" charset="-122"/>
                    <a:ea typeface="黑体" pitchFamily="49" charset="-122"/>
                  </a:rPr>
                  <a:t>采用</a:t>
                </a:r>
                <a:r>
                  <a:rPr lang="zh-CN" altLang="en-US" sz="2800" b="1" dirty="0">
                    <a:solidFill>
                      <a:schemeClr val="bg1"/>
                    </a:solidFill>
                    <a:latin typeface="黑体" pitchFamily="49" charset="-122"/>
                    <a:ea typeface="黑体" pitchFamily="49" charset="-122"/>
                  </a:rPr>
                  <a:t>体验感悟式的</a:t>
                </a:r>
                <a:r>
                  <a:rPr lang="zh-CN" altLang="en-US" sz="2800" b="1" dirty="0" smtClean="0">
                    <a:solidFill>
                      <a:schemeClr val="bg1"/>
                    </a:solidFill>
                    <a:latin typeface="黑体" pitchFamily="49" charset="-122"/>
                    <a:ea typeface="黑体" pitchFamily="49" charset="-122"/>
                  </a:rPr>
                  <a:t>教学方式。</a:t>
                </a:r>
                <a:endParaRPr lang="zh-CN" altLang="en-US" sz="2800" dirty="0">
                  <a:solidFill>
                    <a:schemeClr val="bg1"/>
                  </a:solidFill>
                  <a:latin typeface="黑体" pitchFamily="49" charset="-122"/>
                  <a:ea typeface="黑体" pitchFamily="49" charset="-122"/>
                </a:endParaRPr>
              </a:p>
            </p:txBody>
          </p:sp>
          <p:sp>
            <p:nvSpPr>
              <p:cNvPr id="42" name="TextBox 41"/>
              <p:cNvSpPr txBox="1"/>
              <p:nvPr/>
            </p:nvSpPr>
            <p:spPr>
              <a:xfrm>
                <a:off x="2771800" y="1947778"/>
                <a:ext cx="615874" cy="425758"/>
              </a:xfrm>
              <a:prstGeom prst="rect">
                <a:avLst/>
              </a:prstGeom>
              <a:noFill/>
            </p:spPr>
            <p:txBody>
              <a:bodyPr wrap="none" rtlCol="0">
                <a:spAutoFit/>
              </a:bodyPr>
              <a:lstStyle/>
              <a:p>
                <a:pPr>
                  <a:lnSpc>
                    <a:spcPts val="1300"/>
                  </a:lnSpc>
                </a:pPr>
                <a:r>
                  <a:rPr lang="en-US" altLang="zh-CN" sz="4400" dirty="0" smtClean="0">
                    <a:solidFill>
                      <a:schemeClr val="bg1"/>
                    </a:solidFill>
                    <a:effectLst>
                      <a:outerShdw blurRad="50800" dist="38100" dir="2700000" algn="tl" rotWithShape="0">
                        <a:prstClr val="black">
                          <a:alpha val="40000"/>
                        </a:prstClr>
                      </a:outerShdw>
                    </a:effectLst>
                    <a:latin typeface="Haettenschweiler" pitchFamily="34" charset="0"/>
                  </a:rPr>
                  <a:t>02</a:t>
                </a:r>
              </a:p>
              <a:p>
                <a:pPr algn="ctr">
                  <a:lnSpc>
                    <a:spcPts val="1300"/>
                  </a:lnSpc>
                </a:pPr>
                <a:r>
                  <a:rPr lang="en-US" altLang="zh-CN" sz="1600" dirty="0" smtClean="0">
                    <a:solidFill>
                      <a:schemeClr val="bg1"/>
                    </a:solidFill>
                    <a:effectLst>
                      <a:outerShdw blurRad="50800" dist="38100" dir="2700000" algn="tl" rotWithShape="0">
                        <a:prstClr val="black">
                          <a:alpha val="40000"/>
                        </a:prstClr>
                      </a:outerShdw>
                    </a:effectLst>
                    <a:latin typeface="Haettenschweiler" pitchFamily="34" charset="0"/>
                  </a:rPr>
                  <a:t>STEP</a:t>
                </a:r>
                <a:endParaRPr lang="zh-CN" altLang="en-US" sz="2000" dirty="0">
                  <a:solidFill>
                    <a:schemeClr val="bg1"/>
                  </a:solidFill>
                  <a:effectLst>
                    <a:outerShdw blurRad="50800" dist="38100" dir="2700000" algn="tl" rotWithShape="0">
                      <a:prstClr val="black">
                        <a:alpha val="40000"/>
                      </a:prstClr>
                    </a:outerShdw>
                  </a:effectLst>
                  <a:latin typeface="Haettenschweiler" pitchFamily="34" charset="0"/>
                </a:endParaRPr>
              </a:p>
            </p:txBody>
          </p:sp>
          <p:sp>
            <p:nvSpPr>
              <p:cNvPr id="43" name="TextBox 42"/>
              <p:cNvSpPr txBox="1"/>
              <p:nvPr/>
            </p:nvSpPr>
            <p:spPr>
              <a:xfrm>
                <a:off x="2758334" y="2689566"/>
                <a:ext cx="3655348" cy="340575"/>
              </a:xfrm>
              <a:prstGeom prst="rect">
                <a:avLst/>
              </a:prstGeom>
              <a:noFill/>
              <a:ln w="3175">
                <a:noFill/>
              </a:ln>
            </p:spPr>
            <p:txBody>
              <a:bodyPr wrap="square" rtlCol="0">
                <a:spAutoFit/>
              </a:bodyPr>
              <a:lstStyle/>
              <a:p>
                <a:r>
                  <a:rPr lang="zh-CN" altLang="en-US" sz="2400" b="1" dirty="0" smtClean="0">
                    <a:solidFill>
                      <a:schemeClr val="bg1"/>
                    </a:solidFill>
                    <a:latin typeface="黑体" pitchFamily="49" charset="-122"/>
                    <a:ea typeface="黑体" pitchFamily="49" charset="-122"/>
                  </a:rPr>
                  <a:t>追求“师生共进、教学相长”</a:t>
                </a:r>
                <a:r>
                  <a:rPr lang="zh-CN" altLang="en-US" sz="2400" b="1" dirty="0">
                    <a:solidFill>
                      <a:schemeClr val="bg1"/>
                    </a:solidFill>
                    <a:latin typeface="黑体" pitchFamily="49" charset="-122"/>
                    <a:ea typeface="黑体" pitchFamily="49" charset="-122"/>
                  </a:rPr>
                  <a:t>的教学效果</a:t>
                </a:r>
                <a:r>
                  <a:rPr lang="zh-CN" altLang="en-US" sz="2400" b="1" dirty="0" smtClean="0">
                    <a:solidFill>
                      <a:schemeClr val="bg1"/>
                    </a:solidFill>
                    <a:latin typeface="黑体" pitchFamily="49" charset="-122"/>
                    <a:ea typeface="黑体" pitchFamily="49" charset="-122"/>
                  </a:rPr>
                  <a:t>。</a:t>
                </a:r>
                <a:endParaRPr lang="zh-CN" altLang="en-US" sz="2400" dirty="0">
                  <a:solidFill>
                    <a:schemeClr val="bg1"/>
                  </a:solidFill>
                  <a:latin typeface="黑体" pitchFamily="49" charset="-122"/>
                  <a:ea typeface="黑体" pitchFamily="49" charset="-122"/>
                </a:endParaRPr>
              </a:p>
            </p:txBody>
          </p:sp>
          <p:sp>
            <p:nvSpPr>
              <p:cNvPr id="44" name="TextBox 43"/>
              <p:cNvSpPr txBox="1"/>
              <p:nvPr/>
            </p:nvSpPr>
            <p:spPr>
              <a:xfrm>
                <a:off x="2297768" y="2811874"/>
                <a:ext cx="615874" cy="425758"/>
              </a:xfrm>
              <a:prstGeom prst="rect">
                <a:avLst/>
              </a:prstGeom>
              <a:noFill/>
            </p:spPr>
            <p:txBody>
              <a:bodyPr wrap="none" rtlCol="0">
                <a:spAutoFit/>
              </a:bodyPr>
              <a:lstStyle/>
              <a:p>
                <a:pPr>
                  <a:lnSpc>
                    <a:spcPts val="1300"/>
                  </a:lnSpc>
                </a:pPr>
                <a:r>
                  <a:rPr lang="en-US" altLang="zh-CN" sz="4400" dirty="0" smtClean="0">
                    <a:solidFill>
                      <a:schemeClr val="bg1"/>
                    </a:solidFill>
                    <a:effectLst>
                      <a:outerShdw blurRad="50800" dist="38100" dir="2700000" algn="tl" rotWithShape="0">
                        <a:prstClr val="black">
                          <a:alpha val="40000"/>
                        </a:prstClr>
                      </a:outerShdw>
                    </a:effectLst>
                    <a:latin typeface="Haettenschweiler" pitchFamily="34" charset="0"/>
                  </a:rPr>
                  <a:t>03</a:t>
                </a:r>
              </a:p>
              <a:p>
                <a:pPr algn="ctr">
                  <a:lnSpc>
                    <a:spcPts val="1300"/>
                  </a:lnSpc>
                </a:pPr>
                <a:r>
                  <a:rPr lang="en-US" altLang="zh-CN" sz="1600" dirty="0" smtClean="0">
                    <a:solidFill>
                      <a:schemeClr val="bg1"/>
                    </a:solidFill>
                    <a:effectLst>
                      <a:outerShdw blurRad="50800" dist="38100" dir="2700000" algn="tl" rotWithShape="0">
                        <a:prstClr val="black">
                          <a:alpha val="40000"/>
                        </a:prstClr>
                      </a:outerShdw>
                    </a:effectLst>
                    <a:latin typeface="Haettenschweiler" pitchFamily="34" charset="0"/>
                  </a:rPr>
                  <a:t>STEP</a:t>
                </a:r>
                <a:endParaRPr lang="zh-CN" altLang="en-US" sz="2000" dirty="0">
                  <a:solidFill>
                    <a:schemeClr val="bg1"/>
                  </a:solidFill>
                  <a:effectLst>
                    <a:outerShdw blurRad="50800" dist="38100" dir="2700000" algn="tl" rotWithShape="0">
                      <a:prstClr val="black">
                        <a:alpha val="40000"/>
                      </a:prstClr>
                    </a:outerShdw>
                  </a:effectLst>
                  <a:latin typeface="Haettenschweiler" pitchFamily="34" charset="0"/>
                </a:endParaRPr>
              </a:p>
            </p:txBody>
          </p:sp>
        </p:grpSp>
      </p:grpSp>
      <p:sp>
        <p:nvSpPr>
          <p:cNvPr id="52" name="圆角矩形 51">
            <a:hlinkClick r:id="rId4" action="ppaction://hlinksldjump"/>
          </p:cNvPr>
          <p:cNvSpPr/>
          <p:nvPr/>
        </p:nvSpPr>
        <p:spPr>
          <a:xfrm>
            <a:off x="10194130" y="5584490"/>
            <a:ext cx="1785937" cy="604337"/>
          </a:xfrm>
          <a:prstGeom prst="roundRect">
            <a:avLst/>
          </a:prstGeom>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rPr>
              <a:t>返回目录</a:t>
            </a:r>
            <a:endParaRPr lang="zh-CN" altLang="en-US" sz="2000" b="1" dirty="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endParaRPr>
          </a:p>
        </p:txBody>
      </p:sp>
    </p:spTree>
    <p:extLst>
      <p:ext uri="{BB962C8B-B14F-4D97-AF65-F5344CB8AC3E}">
        <p14:creationId xmlns:p14="http://schemas.microsoft.com/office/powerpoint/2010/main" xmlns="" val="1809985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38</a:t>
            </a:fld>
            <a:endParaRPr lang="zh-CN" altLang="en-US"/>
          </a:p>
        </p:txBody>
      </p:sp>
      <p:grpSp>
        <p:nvGrpSpPr>
          <p:cNvPr id="41" name="组合 40"/>
          <p:cNvGrpSpPr/>
          <p:nvPr/>
        </p:nvGrpSpPr>
        <p:grpSpPr>
          <a:xfrm>
            <a:off x="146935" y="1156154"/>
            <a:ext cx="4297490" cy="805364"/>
            <a:chOff x="2086236" y="848671"/>
            <a:chExt cx="3588236" cy="504056"/>
          </a:xfrm>
        </p:grpSpPr>
        <p:sp>
          <p:nvSpPr>
            <p:cNvPr id="67" name="六边形 6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smtClean="0">
                  <a:latin typeface="Calibri"/>
                  <a:ea typeface="微软雅黑" pitchFamily="34" charset="-122"/>
                </a:rPr>
                <a:t>7</a:t>
              </a:r>
              <a:r>
                <a:rPr lang="en-US" altLang="zh-CN" sz="2400" b="1" kern="0" noProof="0" dirty="0" smtClean="0">
                  <a:latin typeface="Calibri"/>
                  <a:ea typeface="微软雅黑" pitchFamily="34" charset="-122"/>
                </a:rPr>
                <a:t>-2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flipV="1">
              <a:off x="2662300" y="1333764"/>
              <a:ext cx="1934140" cy="13851"/>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071995" y="894919"/>
              <a:ext cx="2602477" cy="3274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sp>
        <p:nvSpPr>
          <p:cNvPr id="26" name="TextBox 25"/>
          <p:cNvSpPr txBox="1"/>
          <p:nvPr/>
        </p:nvSpPr>
        <p:spPr>
          <a:xfrm>
            <a:off x="1281743" y="1286883"/>
            <a:ext cx="196370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教学效果</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nvGrpSpPr>
          <p:cNvPr id="28" name="组合 27"/>
          <p:cNvGrpSpPr/>
          <p:nvPr/>
        </p:nvGrpSpPr>
        <p:grpSpPr>
          <a:xfrm>
            <a:off x="2372579" y="854857"/>
            <a:ext cx="9192797" cy="5108383"/>
            <a:chOff x="1195935" y="1205944"/>
            <a:chExt cx="9192797" cy="5108383"/>
          </a:xfrm>
        </p:grpSpPr>
        <p:grpSp>
          <p:nvGrpSpPr>
            <p:cNvPr id="31" name="组合 30"/>
            <p:cNvGrpSpPr/>
            <p:nvPr/>
          </p:nvGrpSpPr>
          <p:grpSpPr>
            <a:xfrm>
              <a:off x="1195935" y="3452907"/>
              <a:ext cx="504654" cy="504654"/>
              <a:chOff x="764003" y="3440758"/>
              <a:chExt cx="551162" cy="551162"/>
            </a:xfrm>
          </p:grpSpPr>
          <p:sp>
            <p:nvSpPr>
              <p:cNvPr id="94" name="泪滴形 93"/>
              <p:cNvSpPr/>
              <p:nvPr/>
            </p:nvSpPr>
            <p:spPr>
              <a:xfrm rot="2700000">
                <a:off x="764003" y="3440758"/>
                <a:ext cx="551162" cy="551162"/>
              </a:xfrm>
              <a:prstGeom prst="teardrop">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泪滴形 94"/>
              <p:cNvSpPr/>
              <p:nvPr/>
            </p:nvSpPr>
            <p:spPr>
              <a:xfrm rot="2700000">
                <a:off x="800099" y="3476852"/>
                <a:ext cx="478971" cy="478971"/>
              </a:xfrm>
              <a:prstGeom prst="teardrop">
                <a:avLst/>
              </a:prstGeom>
              <a:gradFill>
                <a:gsLst>
                  <a:gs pos="0">
                    <a:schemeClr val="accent5">
                      <a:lumMod val="60000"/>
                      <a:lumOff val="40000"/>
                    </a:schemeClr>
                  </a:gs>
                  <a:gs pos="100000">
                    <a:schemeClr val="accent5">
                      <a:lumMod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877659" y="3554412"/>
                <a:ext cx="323850" cy="323850"/>
              </a:xfrm>
              <a:prstGeom prst="ellipse">
                <a:avLst/>
              </a:prstGeom>
              <a:gradFill flip="none" rotWithShape="1">
                <a:gsLst>
                  <a:gs pos="100000">
                    <a:schemeClr val="accent5">
                      <a:lumMod val="60000"/>
                      <a:lumOff val="40000"/>
                    </a:schemeClr>
                  </a:gs>
                  <a:gs pos="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2" name="直接连接符 31"/>
            <p:cNvCxnSpPr>
              <a:stCxn id="95" idx="7"/>
            </p:cNvCxnSpPr>
            <p:nvPr/>
          </p:nvCxnSpPr>
          <p:spPr>
            <a:xfrm>
              <a:off x="1758367" y="3705233"/>
              <a:ext cx="8630365" cy="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泪滴形 32"/>
            <p:cNvSpPr/>
            <p:nvPr/>
          </p:nvSpPr>
          <p:spPr>
            <a:xfrm rot="18900000">
              <a:off x="2379955" y="4618343"/>
              <a:ext cx="1502361" cy="1502362"/>
            </a:xfrm>
            <a:prstGeom prst="teardrop">
              <a:avLst>
                <a:gd name="adj" fmla="val 127047"/>
              </a:avLst>
            </a:prstGeom>
            <a:gradFill>
              <a:gsLst>
                <a:gs pos="0">
                  <a:srgbClr val="00B0F0"/>
                </a:gs>
                <a:gs pos="100000">
                  <a:schemeClr val="accent5">
                    <a:lumMod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2538627" y="4777016"/>
              <a:ext cx="1185017" cy="1185017"/>
              <a:chOff x="2538627" y="4777016"/>
              <a:chExt cx="1185017" cy="1185017"/>
            </a:xfrm>
          </p:grpSpPr>
          <p:sp>
            <p:nvSpPr>
              <p:cNvPr id="92" name="椭圆 91"/>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16"/>
            <p:cNvSpPr txBox="1"/>
            <p:nvPr/>
          </p:nvSpPr>
          <p:spPr>
            <a:xfrm>
              <a:off x="2964400" y="4148003"/>
              <a:ext cx="333470" cy="479070"/>
            </a:xfrm>
            <a:prstGeom prst="rect">
              <a:avLst/>
            </a:prstGeom>
            <a:noFill/>
          </p:spPr>
          <p:txBody>
            <a:bodyPr wrap="none" rtlCol="0">
              <a:spAutoFit/>
            </a:bodyPr>
            <a:lstStyle/>
            <a:p>
              <a:r>
                <a:rPr lang="en-US" altLang="zh-CN" sz="2800" b="1" dirty="0" smtClean="0">
                  <a:solidFill>
                    <a:schemeClr val="bg1"/>
                  </a:solidFill>
                  <a:latin typeface="DotumChe" panose="020B0609000101010101" pitchFamily="49" charset="-127"/>
                  <a:ea typeface="DotumChe" panose="020B0609000101010101" pitchFamily="49" charset="-127"/>
                </a:rPr>
                <a:t>1</a:t>
              </a:r>
              <a:endParaRPr lang="zh-CN" altLang="en-US" sz="2800" b="1" dirty="0">
                <a:solidFill>
                  <a:schemeClr val="bg1"/>
                </a:solidFill>
                <a:latin typeface="DotumChe" panose="020B0609000101010101" pitchFamily="49" charset="-127"/>
                <a:ea typeface="DotumChe" panose="020B0609000101010101" pitchFamily="49" charset="-127"/>
              </a:endParaRPr>
            </a:p>
          </p:txBody>
        </p:sp>
        <p:sp>
          <p:nvSpPr>
            <p:cNvPr id="37" name="泪滴形 36"/>
            <p:cNvSpPr/>
            <p:nvPr/>
          </p:nvSpPr>
          <p:spPr>
            <a:xfrm rot="18900000">
              <a:off x="6396385" y="4618343"/>
              <a:ext cx="1502361" cy="1502362"/>
            </a:xfrm>
            <a:prstGeom prst="teardrop">
              <a:avLst>
                <a:gd name="adj" fmla="val 127047"/>
              </a:avLst>
            </a:prstGeom>
            <a:gradFill>
              <a:gsLst>
                <a:gs pos="0">
                  <a:srgbClr val="00B0F0"/>
                </a:gs>
                <a:gs pos="100000">
                  <a:srgbClr val="004A8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18"/>
            <p:cNvSpPr txBox="1"/>
            <p:nvPr/>
          </p:nvSpPr>
          <p:spPr>
            <a:xfrm>
              <a:off x="6980830" y="4148003"/>
              <a:ext cx="333470" cy="479070"/>
            </a:xfrm>
            <a:prstGeom prst="rect">
              <a:avLst/>
            </a:prstGeom>
            <a:noFill/>
          </p:spPr>
          <p:txBody>
            <a:bodyPr wrap="none" rtlCol="0">
              <a:spAutoFit/>
            </a:bodyPr>
            <a:lstStyle/>
            <a:p>
              <a:r>
                <a:rPr lang="en-US" altLang="zh-CN" sz="2800" b="1" dirty="0" smtClean="0">
                  <a:solidFill>
                    <a:schemeClr val="bg1"/>
                  </a:solidFill>
                  <a:latin typeface="DotumChe" panose="020B0609000101010101" pitchFamily="49" charset="-127"/>
                  <a:ea typeface="DotumChe" panose="020B0609000101010101" pitchFamily="49" charset="-127"/>
                </a:rPr>
                <a:t>3</a:t>
              </a:r>
              <a:endParaRPr lang="zh-CN" altLang="en-US" sz="2800" b="1" dirty="0">
                <a:solidFill>
                  <a:schemeClr val="bg1"/>
                </a:solidFill>
                <a:latin typeface="DotumChe" panose="020B0609000101010101" pitchFamily="49" charset="-127"/>
                <a:ea typeface="DotumChe" panose="020B0609000101010101" pitchFamily="49" charset="-127"/>
              </a:endParaRPr>
            </a:p>
          </p:txBody>
        </p:sp>
        <p:sp>
          <p:nvSpPr>
            <p:cNvPr id="40" name="泪滴形 39"/>
            <p:cNvSpPr/>
            <p:nvPr/>
          </p:nvSpPr>
          <p:spPr>
            <a:xfrm rot="2700000" flipV="1">
              <a:off x="4272164" y="1214224"/>
              <a:ext cx="1714413" cy="1714413"/>
            </a:xfrm>
            <a:prstGeom prst="teardrop">
              <a:avLst>
                <a:gd name="adj" fmla="val 127047"/>
              </a:avLst>
            </a:prstGeom>
            <a:solidFill>
              <a:schemeClr val="bg1"/>
            </a:solidFill>
            <a:ln>
              <a:noFill/>
            </a:ln>
            <a:effectLst>
              <a:outerShdw blurRad="190500" sx="111000" sy="11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泪滴形 41"/>
            <p:cNvSpPr/>
            <p:nvPr/>
          </p:nvSpPr>
          <p:spPr>
            <a:xfrm rot="2700000" flipV="1">
              <a:off x="4378190" y="1320250"/>
              <a:ext cx="1502361" cy="1502362"/>
            </a:xfrm>
            <a:prstGeom prst="teardrop">
              <a:avLst>
                <a:gd name="adj" fmla="val 127047"/>
              </a:avLst>
            </a:prstGeom>
            <a:gradFill>
              <a:gsLst>
                <a:gs pos="0">
                  <a:srgbClr val="00B0F0"/>
                </a:gs>
                <a:gs pos="100000">
                  <a:srgbClr val="0070C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21"/>
            <p:cNvSpPr txBox="1"/>
            <p:nvPr/>
          </p:nvSpPr>
          <p:spPr>
            <a:xfrm>
              <a:off x="4948349" y="2813882"/>
              <a:ext cx="333470" cy="479070"/>
            </a:xfrm>
            <a:prstGeom prst="rect">
              <a:avLst/>
            </a:prstGeom>
            <a:noFill/>
          </p:spPr>
          <p:txBody>
            <a:bodyPr wrap="none" rtlCol="0">
              <a:spAutoFit/>
            </a:bodyPr>
            <a:lstStyle/>
            <a:p>
              <a:r>
                <a:rPr lang="en-US" altLang="zh-CN" sz="2800" b="1" dirty="0" smtClean="0">
                  <a:solidFill>
                    <a:schemeClr val="bg1"/>
                  </a:solidFill>
                  <a:latin typeface="DotumChe" panose="020B0609000101010101" pitchFamily="49" charset="-127"/>
                  <a:ea typeface="DotumChe" panose="020B0609000101010101" pitchFamily="49" charset="-127"/>
                </a:rPr>
                <a:t>2</a:t>
              </a:r>
              <a:endParaRPr lang="zh-CN" altLang="en-US" sz="2800" b="1" dirty="0">
                <a:solidFill>
                  <a:schemeClr val="bg1"/>
                </a:solidFill>
                <a:latin typeface="DotumChe" panose="020B0609000101010101" pitchFamily="49" charset="-127"/>
                <a:ea typeface="DotumChe" panose="020B0609000101010101" pitchFamily="49" charset="-127"/>
              </a:endParaRPr>
            </a:p>
          </p:txBody>
        </p:sp>
        <p:sp>
          <p:nvSpPr>
            <p:cNvPr id="44" name="泪滴形 43"/>
            <p:cNvSpPr/>
            <p:nvPr/>
          </p:nvSpPr>
          <p:spPr>
            <a:xfrm rot="2700000" flipV="1">
              <a:off x="8249061" y="1205944"/>
              <a:ext cx="1714413" cy="1714413"/>
            </a:xfrm>
            <a:prstGeom prst="teardrop">
              <a:avLst>
                <a:gd name="adj" fmla="val 127047"/>
              </a:avLst>
            </a:prstGeom>
            <a:solidFill>
              <a:schemeClr val="bg1"/>
            </a:solidFill>
            <a:ln>
              <a:noFill/>
            </a:ln>
            <a:effectLst>
              <a:outerShdw blurRad="190500" sx="111000" sy="11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泪滴形 44"/>
            <p:cNvSpPr/>
            <p:nvPr/>
          </p:nvSpPr>
          <p:spPr>
            <a:xfrm rot="2700000" flipV="1">
              <a:off x="8355087" y="1311970"/>
              <a:ext cx="1502361" cy="1502362"/>
            </a:xfrm>
            <a:prstGeom prst="teardrop">
              <a:avLst>
                <a:gd name="adj" fmla="val 127047"/>
              </a:avLst>
            </a:prstGeom>
            <a:gradFill>
              <a:gsLst>
                <a:gs pos="0">
                  <a:srgbClr val="00B0F0"/>
                </a:gs>
                <a:gs pos="100000">
                  <a:srgbClr val="0070C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24"/>
            <p:cNvSpPr txBox="1"/>
            <p:nvPr/>
          </p:nvSpPr>
          <p:spPr>
            <a:xfrm>
              <a:off x="8920482" y="2805602"/>
              <a:ext cx="333470" cy="479070"/>
            </a:xfrm>
            <a:prstGeom prst="rect">
              <a:avLst/>
            </a:prstGeom>
            <a:noFill/>
          </p:spPr>
          <p:txBody>
            <a:bodyPr wrap="none" rtlCol="0">
              <a:spAutoFit/>
            </a:bodyPr>
            <a:lstStyle/>
            <a:p>
              <a:r>
                <a:rPr lang="en-US" altLang="zh-CN" sz="2800" b="1" dirty="0" smtClean="0">
                  <a:solidFill>
                    <a:schemeClr val="bg1"/>
                  </a:solidFill>
                  <a:latin typeface="DotumChe" panose="020B0609000101010101" pitchFamily="49" charset="-127"/>
                  <a:ea typeface="DotumChe" panose="020B0609000101010101" pitchFamily="49" charset="-127"/>
                </a:rPr>
                <a:t>4</a:t>
              </a:r>
              <a:endParaRPr lang="zh-CN" altLang="en-US" sz="2800" b="1" dirty="0">
                <a:solidFill>
                  <a:schemeClr val="bg1"/>
                </a:solidFill>
                <a:latin typeface="DotumChe" panose="020B0609000101010101" pitchFamily="49" charset="-127"/>
                <a:ea typeface="DotumChe" panose="020B0609000101010101" pitchFamily="49" charset="-127"/>
              </a:endParaRPr>
            </a:p>
          </p:txBody>
        </p:sp>
        <p:sp>
          <p:nvSpPr>
            <p:cNvPr id="47" name="椭圆 46"/>
            <p:cNvSpPr/>
            <p:nvPr/>
          </p:nvSpPr>
          <p:spPr>
            <a:xfrm>
              <a:off x="3026481" y="3608029"/>
              <a:ext cx="209310" cy="20931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024715" y="3608029"/>
              <a:ext cx="209310" cy="20931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059555" y="3581367"/>
              <a:ext cx="209310" cy="20931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9001613" y="3608029"/>
              <a:ext cx="209310" cy="20931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2129835" y="1351912"/>
              <a:ext cx="2032532" cy="2372210"/>
              <a:chOff x="1783970" y="1146142"/>
              <a:chExt cx="2219847" cy="2590829"/>
            </a:xfrm>
          </p:grpSpPr>
          <p:grpSp>
            <p:nvGrpSpPr>
              <p:cNvPr id="85" name="组合 84"/>
              <p:cNvGrpSpPr/>
              <p:nvPr/>
            </p:nvGrpSpPr>
            <p:grpSpPr>
              <a:xfrm>
                <a:off x="1783970" y="1180273"/>
                <a:ext cx="597933" cy="841799"/>
                <a:chOff x="4913024" y="2008831"/>
                <a:chExt cx="475380" cy="669261"/>
              </a:xfrm>
              <a:solidFill>
                <a:schemeClr val="bg1">
                  <a:lumMod val="50000"/>
                </a:schemeClr>
              </a:solidFill>
              <a:scene3d>
                <a:camera prst="orthographicFront">
                  <a:rot lat="0" lon="0" rev="0"/>
                </a:camera>
                <a:lightRig rig="threePt" dir="t"/>
              </a:scene3d>
            </p:grpSpPr>
            <p:sp>
              <p:nvSpPr>
                <p:cNvPr id="88" name="Freeform 108"/>
                <p:cNvSpPr>
                  <a:spLocks/>
                </p:cNvSpPr>
                <p:nvPr/>
              </p:nvSpPr>
              <p:spPr bwMode="auto">
                <a:xfrm flipH="1">
                  <a:off x="5190582" y="262547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90" name="Rectangle 110"/>
                <p:cNvSpPr>
                  <a:spLocks noChangeArrowheads="1"/>
                </p:cNvSpPr>
                <p:nvPr/>
              </p:nvSpPr>
              <p:spPr bwMode="auto">
                <a:xfrm flipH="1">
                  <a:off x="5190582" y="2469015"/>
                  <a:ext cx="51923" cy="5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91" name="Rectangle 111"/>
                <p:cNvSpPr>
                  <a:spLocks noChangeArrowheads="1"/>
                </p:cNvSpPr>
                <p:nvPr/>
              </p:nvSpPr>
              <p:spPr bwMode="auto">
                <a:xfrm flipH="1">
                  <a:off x="5190582" y="2547246"/>
                  <a:ext cx="51923" cy="526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89" name="Freeform 109"/>
                <p:cNvSpPr>
                  <a:spLocks noEditPoints="1"/>
                </p:cNvSpPr>
                <p:nvPr/>
              </p:nvSpPr>
              <p:spPr bwMode="auto">
                <a:xfrm flipH="1">
                  <a:off x="4913024" y="2008831"/>
                  <a:ext cx="475380" cy="563131"/>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effectLst/>
                    <a:uLnTx/>
                    <a:uFillTx/>
                    <a:latin typeface="Calibri"/>
                    <a:ea typeface="宋体"/>
                  </a:endParaRPr>
                </a:p>
              </p:txBody>
            </p:sp>
          </p:grpSp>
          <p:sp>
            <p:nvSpPr>
              <p:cNvPr id="86" name="文本框 31"/>
              <p:cNvSpPr txBox="1"/>
              <p:nvPr/>
            </p:nvSpPr>
            <p:spPr>
              <a:xfrm>
                <a:off x="2450700" y="1146142"/>
                <a:ext cx="1210107" cy="907580"/>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课堂气</a:t>
                </a:r>
                <a:endParaRPr lang="en-US" altLang="zh-CN" sz="2400" b="1" dirty="0" smtClean="0">
                  <a:solidFill>
                    <a:srgbClr val="C00000"/>
                  </a:solidFill>
                  <a:latin typeface="微软雅黑" panose="020B0503020204020204" pitchFamily="34" charset="-122"/>
                  <a:ea typeface="微软雅黑" panose="020B0503020204020204" pitchFamily="34" charset="-122"/>
                </a:endParaRPr>
              </a:p>
              <a:p>
                <a:r>
                  <a:rPr lang="zh-CN" altLang="en-US" sz="2400" b="1" dirty="0" smtClean="0">
                    <a:solidFill>
                      <a:srgbClr val="C00000"/>
                    </a:solidFill>
                    <a:latin typeface="微软雅黑" panose="020B0503020204020204" pitchFamily="34" charset="-122"/>
                    <a:ea typeface="微软雅黑" panose="020B0503020204020204" pitchFamily="34" charset="-122"/>
                  </a:rPr>
                  <a:t>氛活跃</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87" name="文本框 32"/>
              <p:cNvSpPr txBox="1"/>
              <p:nvPr/>
            </p:nvSpPr>
            <p:spPr>
              <a:xfrm>
                <a:off x="1984767" y="2123495"/>
                <a:ext cx="2019050" cy="1613476"/>
              </a:xfrm>
              <a:prstGeom prst="rect">
                <a:avLst/>
              </a:prstGeom>
              <a:noFill/>
            </p:spPr>
            <p:txBody>
              <a:bodyPr wrap="square" rtlCol="0">
                <a:spAutoFit/>
              </a:bodyPr>
              <a:lstStyle/>
              <a:p>
                <a:pPr marL="285750" indent="-285750">
                  <a:buFont typeface="Arial" pitchFamily="34" charset="0"/>
                  <a:buChar char="•"/>
                </a:pPr>
                <a:r>
                  <a:rPr lang="zh-CN" altLang="en-US" b="1" dirty="0" smtClean="0">
                    <a:latin typeface="仿宋_GB2312" pitchFamily="49" charset="-122"/>
                    <a:ea typeface="仿宋_GB2312" pitchFamily="49" charset="-122"/>
                  </a:rPr>
                  <a:t>学生课堂参与度、关注度大幅提高，课堂气氛活跃。</a:t>
                </a:r>
                <a:endParaRPr lang="zh-CN" altLang="en-US" b="1" dirty="0">
                  <a:latin typeface="仿宋_GB2312" pitchFamily="49" charset="-122"/>
                  <a:ea typeface="仿宋_GB2312" pitchFamily="49" charset="-122"/>
                </a:endParaRPr>
              </a:p>
            </p:txBody>
          </p:sp>
        </p:grpSp>
        <p:grpSp>
          <p:nvGrpSpPr>
            <p:cNvPr id="52" name="组合 51"/>
            <p:cNvGrpSpPr/>
            <p:nvPr/>
          </p:nvGrpSpPr>
          <p:grpSpPr>
            <a:xfrm>
              <a:off x="6216615" y="1373642"/>
              <a:ext cx="2014335" cy="1919145"/>
              <a:chOff x="6247376" y="1169873"/>
              <a:chExt cx="2199971" cy="2096010"/>
            </a:xfrm>
          </p:grpSpPr>
          <p:sp>
            <p:nvSpPr>
              <p:cNvPr id="80" name="文本框 38"/>
              <p:cNvSpPr txBox="1"/>
              <p:nvPr/>
            </p:nvSpPr>
            <p:spPr>
              <a:xfrm>
                <a:off x="6771995" y="1233721"/>
                <a:ext cx="1631046" cy="907580"/>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学习积</a:t>
                </a:r>
                <a:endParaRPr lang="en-US" altLang="zh-CN" sz="2400" b="1" dirty="0" smtClean="0">
                  <a:solidFill>
                    <a:srgbClr val="C00000"/>
                  </a:solidFill>
                  <a:latin typeface="微软雅黑" panose="020B0503020204020204" pitchFamily="34" charset="-122"/>
                  <a:ea typeface="微软雅黑" panose="020B0503020204020204" pitchFamily="34" charset="-122"/>
                </a:endParaRPr>
              </a:p>
              <a:p>
                <a:r>
                  <a:rPr lang="zh-CN" altLang="en-US" sz="2400" b="1" dirty="0" smtClean="0">
                    <a:solidFill>
                      <a:srgbClr val="C00000"/>
                    </a:solidFill>
                    <a:latin typeface="微软雅黑" panose="020B0503020204020204" pitchFamily="34" charset="-122"/>
                    <a:ea typeface="微软雅黑" panose="020B0503020204020204" pitchFamily="34" charset="-122"/>
                  </a:rPr>
                  <a:t>极性高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81" name="文本框 39"/>
              <p:cNvSpPr txBox="1"/>
              <p:nvPr/>
            </p:nvSpPr>
            <p:spPr>
              <a:xfrm>
                <a:off x="6247376" y="2257461"/>
                <a:ext cx="2199971" cy="1008422"/>
              </a:xfrm>
              <a:prstGeom prst="rect">
                <a:avLst/>
              </a:prstGeom>
              <a:noFill/>
            </p:spPr>
            <p:txBody>
              <a:bodyPr wrap="square" rtlCol="0">
                <a:spAutoFit/>
              </a:bodyPr>
              <a:lstStyle/>
              <a:p>
                <a:pPr marL="285750" indent="-285750">
                  <a:buFont typeface="Arial" pitchFamily="34" charset="0"/>
                  <a:buChar char="•"/>
                </a:pPr>
                <a:r>
                  <a:rPr lang="zh-CN" altLang="en-US" b="1" dirty="0" smtClean="0">
                    <a:latin typeface="仿宋_GB2312" pitchFamily="49" charset="-122"/>
                    <a:ea typeface="仿宋_GB2312" pitchFamily="49" charset="-122"/>
                  </a:rPr>
                  <a:t>由原来的“要我学”转变为“我要学”。</a:t>
                </a:r>
                <a:endParaRPr lang="zh-CN" altLang="en-US" b="1" dirty="0">
                  <a:latin typeface="仿宋_GB2312" pitchFamily="49" charset="-122"/>
                  <a:ea typeface="仿宋_GB2312" pitchFamily="49" charset="-122"/>
                </a:endParaRPr>
              </a:p>
            </p:txBody>
          </p:sp>
          <p:grpSp>
            <p:nvGrpSpPr>
              <p:cNvPr id="82" name="组合 81"/>
              <p:cNvGrpSpPr/>
              <p:nvPr/>
            </p:nvGrpSpPr>
            <p:grpSpPr>
              <a:xfrm>
                <a:off x="6330538" y="1169873"/>
                <a:ext cx="461421" cy="700321"/>
                <a:chOff x="5599712" y="3505084"/>
                <a:chExt cx="314729" cy="477680"/>
              </a:xfrm>
              <a:solidFill>
                <a:schemeClr val="bg1">
                  <a:lumMod val="50000"/>
                </a:schemeClr>
              </a:solidFill>
              <a:scene3d>
                <a:camera prst="orthographicFront">
                  <a:rot lat="0" lon="0" rev="0"/>
                </a:camera>
                <a:lightRig rig="threePt" dir="t"/>
              </a:scene3d>
            </p:grpSpPr>
            <p:sp>
              <p:nvSpPr>
                <p:cNvPr id="83" name="Freeform 36"/>
                <p:cNvSpPr>
                  <a:spLocks/>
                </p:cNvSpPr>
                <p:nvPr/>
              </p:nvSpPr>
              <p:spPr bwMode="auto">
                <a:xfrm flipH="1">
                  <a:off x="5666417" y="3904583"/>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84" name="Freeform 37"/>
                <p:cNvSpPr>
                  <a:spLocks noEditPoints="1"/>
                </p:cNvSpPr>
                <p:nvPr/>
              </p:nvSpPr>
              <p:spPr bwMode="auto">
                <a:xfrm flipH="1">
                  <a:off x="5599712" y="3505084"/>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grpSp>
        <p:grpSp>
          <p:nvGrpSpPr>
            <p:cNvPr id="53" name="组合 52"/>
            <p:cNvGrpSpPr/>
            <p:nvPr/>
          </p:nvGrpSpPr>
          <p:grpSpPr>
            <a:xfrm>
              <a:off x="3952917" y="3943407"/>
              <a:ext cx="2575932" cy="2370920"/>
              <a:chOff x="3775061" y="3976468"/>
              <a:chExt cx="2813323" cy="2589424"/>
            </a:xfrm>
          </p:grpSpPr>
          <p:sp>
            <p:nvSpPr>
              <p:cNvPr id="70" name="文本框 44"/>
              <p:cNvSpPr txBox="1"/>
              <p:nvPr/>
            </p:nvSpPr>
            <p:spPr>
              <a:xfrm>
                <a:off x="4439545" y="3976468"/>
                <a:ext cx="2148839" cy="907580"/>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企业实习适应度提升</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71" name="文本框 45"/>
              <p:cNvSpPr txBox="1"/>
              <p:nvPr/>
            </p:nvSpPr>
            <p:spPr>
              <a:xfrm>
                <a:off x="3775061" y="4851572"/>
                <a:ext cx="2445103" cy="1714320"/>
              </a:xfrm>
              <a:prstGeom prst="rect">
                <a:avLst/>
              </a:prstGeom>
              <a:noFill/>
            </p:spPr>
            <p:txBody>
              <a:bodyPr wrap="square" rtlCol="0">
                <a:spAutoFit/>
              </a:bodyPr>
              <a:lstStyle/>
              <a:p>
                <a:pPr marL="285750" indent="-285750">
                  <a:buFont typeface="Arial" pitchFamily="34" charset="0"/>
                  <a:buChar char="•"/>
                </a:pPr>
                <a:r>
                  <a:rPr lang="zh-CN" altLang="en-US" sz="1600" b="1" dirty="0" smtClean="0">
                    <a:latin typeface="仿宋_GB2312" pitchFamily="49" charset="-122"/>
                    <a:ea typeface="仿宋_GB2312" pitchFamily="49" charset="-122"/>
                  </a:rPr>
                  <a:t>通过课程学生沟通、团队合作，创新能力等都得到提升，这为学生参与企业实习的奠定了基础，入职后适应度加快。</a:t>
                </a:r>
                <a:endParaRPr lang="zh-CN" altLang="en-US" sz="1600" b="1" dirty="0">
                  <a:latin typeface="仿宋_GB2312" pitchFamily="49" charset="-122"/>
                  <a:ea typeface="仿宋_GB2312" pitchFamily="49" charset="-122"/>
                </a:endParaRPr>
              </a:p>
            </p:txBody>
          </p:sp>
          <p:grpSp>
            <p:nvGrpSpPr>
              <p:cNvPr id="72" name="组合 71"/>
              <p:cNvGrpSpPr/>
              <p:nvPr/>
            </p:nvGrpSpPr>
            <p:grpSpPr>
              <a:xfrm>
                <a:off x="3888987" y="3996610"/>
                <a:ext cx="405040" cy="618025"/>
                <a:chOff x="4834956" y="3450655"/>
                <a:chExt cx="261606" cy="399169"/>
              </a:xfrm>
              <a:solidFill>
                <a:schemeClr val="bg1">
                  <a:lumMod val="50000"/>
                </a:schemeClr>
              </a:solidFill>
            </p:grpSpPr>
            <p:sp>
              <p:nvSpPr>
                <p:cNvPr id="73" name="Freeform 54"/>
                <p:cNvSpPr>
                  <a:spLocks/>
                </p:cNvSpPr>
                <p:nvPr/>
              </p:nvSpPr>
              <p:spPr bwMode="auto">
                <a:xfrm flipH="1">
                  <a:off x="4834956" y="3450655"/>
                  <a:ext cx="261606" cy="131304"/>
                </a:xfrm>
                <a:custGeom>
                  <a:avLst/>
                  <a:gdLst>
                    <a:gd name="T0" fmla="*/ 48 w 160"/>
                    <a:gd name="T1" fmla="*/ 56 h 80"/>
                    <a:gd name="T2" fmla="*/ 80 w 160"/>
                    <a:gd name="T3" fmla="*/ 24 h 80"/>
                    <a:gd name="T4" fmla="*/ 112 w 160"/>
                    <a:gd name="T5" fmla="*/ 56 h 80"/>
                    <a:gd name="T6" fmla="*/ 112 w 160"/>
                    <a:gd name="T7" fmla="*/ 80 h 80"/>
                    <a:gd name="T8" fmla="*/ 160 w 160"/>
                    <a:gd name="T9" fmla="*/ 80 h 80"/>
                    <a:gd name="T10" fmla="*/ 158 w 160"/>
                    <a:gd name="T11" fmla="*/ 64 h 80"/>
                    <a:gd name="T12" fmla="*/ 80 w 160"/>
                    <a:gd name="T13" fmla="*/ 0 h 80"/>
                    <a:gd name="T14" fmla="*/ 2 w 160"/>
                    <a:gd name="T15" fmla="*/ 64 h 80"/>
                    <a:gd name="T16" fmla="*/ 0 w 160"/>
                    <a:gd name="T17" fmla="*/ 80 h 80"/>
                    <a:gd name="T18" fmla="*/ 48 w 160"/>
                    <a:gd name="T19" fmla="*/ 80 h 80"/>
                    <a:gd name="T20" fmla="*/ 48 w 160"/>
                    <a:gd name="T21"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78" name="Freeform 55"/>
                <p:cNvSpPr>
                  <a:spLocks/>
                </p:cNvSpPr>
                <p:nvPr/>
              </p:nvSpPr>
              <p:spPr bwMode="auto">
                <a:xfrm flipH="1">
                  <a:off x="4834956" y="3588218"/>
                  <a:ext cx="261606" cy="261606"/>
                </a:xfrm>
                <a:custGeom>
                  <a:avLst/>
                  <a:gdLst>
                    <a:gd name="T0" fmla="*/ 108 w 160"/>
                    <a:gd name="T1" fmla="*/ 0 h 160"/>
                    <a:gd name="T2" fmla="*/ 100 w 160"/>
                    <a:gd name="T3" fmla="*/ 8 h 160"/>
                    <a:gd name="T4" fmla="*/ 99 w 160"/>
                    <a:gd name="T5" fmla="*/ 10 h 160"/>
                    <a:gd name="T6" fmla="*/ 97 w 160"/>
                    <a:gd name="T7" fmla="*/ 11 h 160"/>
                    <a:gd name="T8" fmla="*/ 94 w 160"/>
                    <a:gd name="T9" fmla="*/ 13 h 160"/>
                    <a:gd name="T10" fmla="*/ 92 w 160"/>
                    <a:gd name="T11" fmla="*/ 14 h 160"/>
                    <a:gd name="T12" fmla="*/ 87 w 160"/>
                    <a:gd name="T13" fmla="*/ 15 h 160"/>
                    <a:gd name="T14" fmla="*/ 86 w 160"/>
                    <a:gd name="T15" fmla="*/ 15 h 160"/>
                    <a:gd name="T16" fmla="*/ 80 w 160"/>
                    <a:gd name="T17" fmla="*/ 16 h 160"/>
                    <a:gd name="T18" fmla="*/ 74 w 160"/>
                    <a:gd name="T19" fmla="*/ 15 h 160"/>
                    <a:gd name="T20" fmla="*/ 73 w 160"/>
                    <a:gd name="T21" fmla="*/ 15 h 160"/>
                    <a:gd name="T22" fmla="*/ 68 w 160"/>
                    <a:gd name="T23" fmla="*/ 14 h 160"/>
                    <a:gd name="T24" fmla="*/ 66 w 160"/>
                    <a:gd name="T25" fmla="*/ 13 h 160"/>
                    <a:gd name="T26" fmla="*/ 63 w 160"/>
                    <a:gd name="T27" fmla="*/ 11 h 160"/>
                    <a:gd name="T28" fmla="*/ 61 w 160"/>
                    <a:gd name="T29" fmla="*/ 10 h 160"/>
                    <a:gd name="T30" fmla="*/ 60 w 160"/>
                    <a:gd name="T31" fmla="*/ 8 h 160"/>
                    <a:gd name="T32" fmla="*/ 52 w 160"/>
                    <a:gd name="T33" fmla="*/ 0 h 160"/>
                    <a:gd name="T34" fmla="*/ 48 w 160"/>
                    <a:gd name="T35" fmla="*/ 0 h 160"/>
                    <a:gd name="T36" fmla="*/ 0 w 160"/>
                    <a:gd name="T37" fmla="*/ 0 h 160"/>
                    <a:gd name="T38" fmla="*/ 0 w 160"/>
                    <a:gd name="T39" fmla="*/ 81 h 160"/>
                    <a:gd name="T40" fmla="*/ 80 w 160"/>
                    <a:gd name="T41" fmla="*/ 160 h 160"/>
                    <a:gd name="T42" fmla="*/ 160 w 160"/>
                    <a:gd name="T43" fmla="*/ 81 h 160"/>
                    <a:gd name="T44" fmla="*/ 160 w 160"/>
                    <a:gd name="T45" fmla="*/ 0 h 160"/>
                    <a:gd name="T46" fmla="*/ 112 w 160"/>
                    <a:gd name="T47" fmla="*/ 0 h 160"/>
                    <a:gd name="T48" fmla="*/ 108 w 160"/>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79" name="Freeform 56"/>
                <p:cNvSpPr>
                  <a:spLocks/>
                </p:cNvSpPr>
                <p:nvPr/>
              </p:nvSpPr>
              <p:spPr bwMode="auto">
                <a:xfrm flipH="1">
                  <a:off x="4931055" y="3494438"/>
                  <a:ext cx="53123" cy="92213"/>
                </a:xfrm>
                <a:custGeom>
                  <a:avLst/>
                  <a:gdLst>
                    <a:gd name="T0" fmla="*/ 0 w 32"/>
                    <a:gd name="T1" fmla="*/ 16 h 56"/>
                    <a:gd name="T2" fmla="*/ 0 w 32"/>
                    <a:gd name="T3" fmla="*/ 40 h 56"/>
                    <a:gd name="T4" fmla="*/ 2 w 32"/>
                    <a:gd name="T5" fmla="*/ 48 h 56"/>
                    <a:gd name="T6" fmla="*/ 2 w 32"/>
                    <a:gd name="T7" fmla="*/ 48 h 56"/>
                    <a:gd name="T8" fmla="*/ 8 w 32"/>
                    <a:gd name="T9" fmla="*/ 54 h 56"/>
                    <a:gd name="T10" fmla="*/ 8 w 32"/>
                    <a:gd name="T11" fmla="*/ 54 h 56"/>
                    <a:gd name="T12" fmla="*/ 11 w 32"/>
                    <a:gd name="T13" fmla="*/ 55 h 56"/>
                    <a:gd name="T14" fmla="*/ 12 w 32"/>
                    <a:gd name="T15" fmla="*/ 55 h 56"/>
                    <a:gd name="T16" fmla="*/ 16 w 32"/>
                    <a:gd name="T17" fmla="*/ 56 h 56"/>
                    <a:gd name="T18" fmla="*/ 20 w 32"/>
                    <a:gd name="T19" fmla="*/ 55 h 56"/>
                    <a:gd name="T20" fmla="*/ 21 w 32"/>
                    <a:gd name="T21" fmla="*/ 55 h 56"/>
                    <a:gd name="T22" fmla="*/ 24 w 32"/>
                    <a:gd name="T23" fmla="*/ 54 h 56"/>
                    <a:gd name="T24" fmla="*/ 24 w 32"/>
                    <a:gd name="T25" fmla="*/ 54 h 56"/>
                    <a:gd name="T26" fmla="*/ 30 w 32"/>
                    <a:gd name="T27" fmla="*/ 48 h 56"/>
                    <a:gd name="T28" fmla="*/ 30 w 32"/>
                    <a:gd name="T29" fmla="*/ 48 h 56"/>
                    <a:gd name="T30" fmla="*/ 32 w 32"/>
                    <a:gd name="T31" fmla="*/ 40 h 56"/>
                    <a:gd name="T32" fmla="*/ 32 w 32"/>
                    <a:gd name="T33" fmla="*/ 16 h 56"/>
                    <a:gd name="T34" fmla="*/ 16 w 32"/>
                    <a:gd name="T35" fmla="*/ 0 h 56"/>
                    <a:gd name="T36" fmla="*/ 0 w 32"/>
                    <a:gd name="T3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grpSp>
        <p:grpSp>
          <p:nvGrpSpPr>
            <p:cNvPr id="54" name="组合 53"/>
            <p:cNvGrpSpPr/>
            <p:nvPr/>
          </p:nvGrpSpPr>
          <p:grpSpPr>
            <a:xfrm>
              <a:off x="8000809" y="4077228"/>
              <a:ext cx="2286000" cy="1691931"/>
              <a:chOff x="8196004" y="4122618"/>
              <a:chExt cx="2496674" cy="1847858"/>
            </a:xfrm>
          </p:grpSpPr>
          <p:sp>
            <p:nvSpPr>
              <p:cNvPr id="64" name="文本框 51"/>
              <p:cNvSpPr txBox="1"/>
              <p:nvPr/>
            </p:nvSpPr>
            <p:spPr>
              <a:xfrm>
                <a:off x="8873142" y="4122618"/>
                <a:ext cx="1546247" cy="504212"/>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教学相长</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5" name="文本框 52"/>
              <p:cNvSpPr txBox="1"/>
              <p:nvPr/>
            </p:nvSpPr>
            <p:spPr>
              <a:xfrm>
                <a:off x="8196004" y="4793982"/>
                <a:ext cx="2496674" cy="1176494"/>
              </a:xfrm>
              <a:prstGeom prst="rect">
                <a:avLst/>
              </a:prstGeom>
              <a:noFill/>
            </p:spPr>
            <p:txBody>
              <a:bodyPr wrap="square" rtlCol="0">
                <a:spAutoFit/>
              </a:bodyPr>
              <a:lstStyle/>
              <a:p>
                <a:pPr marL="285750" indent="-285750">
                  <a:buFont typeface="Arial" pitchFamily="34" charset="0"/>
                  <a:buChar char="•"/>
                </a:pPr>
                <a:r>
                  <a:rPr lang="zh-CN" altLang="en-US" sz="1600" b="1" dirty="0" smtClean="0">
                    <a:latin typeface="仿宋_GB2312" pitchFamily="49" charset="-122"/>
                    <a:ea typeface="仿宋_GB2312" pitchFamily="49" charset="-122"/>
                  </a:rPr>
                  <a:t>交流沟通课不仅能提升学生沟通能力，对于教师更是挑战、机遇和进步。</a:t>
                </a:r>
                <a:endParaRPr lang="zh-CN" altLang="en-US" sz="1600" b="1" dirty="0">
                  <a:latin typeface="仿宋_GB2312" pitchFamily="49" charset="-122"/>
                  <a:ea typeface="仿宋_GB2312" pitchFamily="49" charset="-122"/>
                </a:endParaRPr>
              </a:p>
            </p:txBody>
          </p:sp>
          <p:sp>
            <p:nvSpPr>
              <p:cNvPr id="66" name="Freeform 119"/>
              <p:cNvSpPr>
                <a:spLocks/>
              </p:cNvSpPr>
              <p:nvPr/>
            </p:nvSpPr>
            <p:spPr bwMode="auto">
              <a:xfrm rot="2700000" flipH="1">
                <a:off x="8362160" y="4181737"/>
                <a:ext cx="568780" cy="521383"/>
              </a:xfrm>
              <a:custGeom>
                <a:avLst/>
                <a:gdLst>
                  <a:gd name="T0" fmla="*/ 195 w 269"/>
                  <a:gd name="T1" fmla="*/ 0 h 247"/>
                  <a:gd name="T2" fmla="*/ 192 w 269"/>
                  <a:gd name="T3" fmla="*/ 0 h 247"/>
                  <a:gd name="T4" fmla="*/ 144 w 269"/>
                  <a:gd name="T5" fmla="*/ 24 h 247"/>
                  <a:gd name="T6" fmla="*/ 21 w 269"/>
                  <a:gd name="T7" fmla="*/ 150 h 247"/>
                  <a:gd name="T8" fmla="*/ 21 w 269"/>
                  <a:gd name="T9" fmla="*/ 230 h 247"/>
                  <a:gd name="T10" fmla="*/ 60 w 269"/>
                  <a:gd name="T11" fmla="*/ 247 h 247"/>
                  <a:gd name="T12" fmla="*/ 99 w 269"/>
                  <a:gd name="T13" fmla="*/ 230 h 247"/>
                  <a:gd name="T14" fmla="*/ 217 w 269"/>
                  <a:gd name="T15" fmla="*/ 111 h 247"/>
                  <a:gd name="T16" fmla="*/ 223 w 269"/>
                  <a:gd name="T17" fmla="*/ 47 h 247"/>
                  <a:gd name="T18" fmla="*/ 197 w 269"/>
                  <a:gd name="T19" fmla="*/ 37 h 247"/>
                  <a:gd name="T20" fmla="*/ 161 w 269"/>
                  <a:gd name="T21" fmla="*/ 53 h 247"/>
                  <a:gd name="T22" fmla="*/ 46 w 269"/>
                  <a:gd name="T23" fmla="*/ 170 h 247"/>
                  <a:gd name="T24" fmla="*/ 46 w 269"/>
                  <a:gd name="T25" fmla="*/ 182 h 247"/>
                  <a:gd name="T26" fmla="*/ 52 w 269"/>
                  <a:gd name="T27" fmla="*/ 184 h 247"/>
                  <a:gd name="T28" fmla="*/ 57 w 269"/>
                  <a:gd name="T29" fmla="*/ 182 h 247"/>
                  <a:gd name="T30" fmla="*/ 172 w 269"/>
                  <a:gd name="T31" fmla="*/ 65 h 247"/>
                  <a:gd name="T32" fmla="*/ 197 w 269"/>
                  <a:gd name="T33" fmla="*/ 53 h 247"/>
                  <a:gd name="T34" fmla="*/ 211 w 269"/>
                  <a:gd name="T35" fmla="*/ 59 h 247"/>
                  <a:gd name="T36" fmla="*/ 205 w 269"/>
                  <a:gd name="T37" fmla="*/ 99 h 247"/>
                  <a:gd name="T38" fmla="*/ 88 w 269"/>
                  <a:gd name="T39" fmla="*/ 219 h 247"/>
                  <a:gd name="T40" fmla="*/ 60 w 269"/>
                  <a:gd name="T41" fmla="*/ 231 h 247"/>
                  <a:gd name="T42" fmla="*/ 32 w 269"/>
                  <a:gd name="T43" fmla="*/ 219 h 247"/>
                  <a:gd name="T44" fmla="*/ 32 w 269"/>
                  <a:gd name="T45" fmla="*/ 162 h 247"/>
                  <a:gd name="T46" fmla="*/ 156 w 269"/>
                  <a:gd name="T47" fmla="*/ 35 h 247"/>
                  <a:gd name="T48" fmla="*/ 193 w 269"/>
                  <a:gd name="T49" fmla="*/ 16 h 247"/>
                  <a:gd name="T50" fmla="*/ 195 w 269"/>
                  <a:gd name="T51" fmla="*/ 16 h 247"/>
                  <a:gd name="T52" fmla="*/ 234 w 269"/>
                  <a:gd name="T53" fmla="*/ 36 h 247"/>
                  <a:gd name="T54" fmla="*/ 253 w 269"/>
                  <a:gd name="T55" fmla="*/ 77 h 247"/>
                  <a:gd name="T56" fmla="*/ 234 w 269"/>
                  <a:gd name="T57" fmla="*/ 116 h 247"/>
                  <a:gd name="T58" fmla="*/ 165 w 269"/>
                  <a:gd name="T59" fmla="*/ 186 h 247"/>
                  <a:gd name="T60" fmla="*/ 165 w 269"/>
                  <a:gd name="T61" fmla="*/ 198 h 247"/>
                  <a:gd name="T62" fmla="*/ 171 w 269"/>
                  <a:gd name="T63" fmla="*/ 200 h 247"/>
                  <a:gd name="T64" fmla="*/ 176 w 269"/>
                  <a:gd name="T65" fmla="*/ 198 h 247"/>
                  <a:gd name="T66" fmla="*/ 244 w 269"/>
                  <a:gd name="T67" fmla="*/ 128 h 247"/>
                  <a:gd name="T68" fmla="*/ 269 w 269"/>
                  <a:gd name="T69" fmla="*/ 78 h 247"/>
                  <a:gd name="T70" fmla="*/ 245 w 269"/>
                  <a:gd name="T71" fmla="*/ 24 h 247"/>
                  <a:gd name="T72" fmla="*/ 195 w 269"/>
                  <a:gd name="T7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grpSp>
          <p:nvGrpSpPr>
            <p:cNvPr id="55" name="组合 54"/>
            <p:cNvGrpSpPr/>
            <p:nvPr/>
          </p:nvGrpSpPr>
          <p:grpSpPr>
            <a:xfrm>
              <a:off x="4525731" y="1443086"/>
              <a:ext cx="1185017" cy="1185017"/>
              <a:chOff x="2538627" y="4777016"/>
              <a:chExt cx="1185017" cy="1185017"/>
            </a:xfrm>
          </p:grpSpPr>
          <p:sp>
            <p:nvSpPr>
              <p:cNvPr id="62" name="椭圆 61"/>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6555056" y="4777016"/>
              <a:ext cx="1185017" cy="1185017"/>
              <a:chOff x="2538627" y="4777016"/>
              <a:chExt cx="1185017" cy="1185017"/>
            </a:xfrm>
          </p:grpSpPr>
          <p:sp>
            <p:nvSpPr>
              <p:cNvPr id="60" name="椭圆 59"/>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8512640" y="1443086"/>
              <a:ext cx="1185017" cy="1185017"/>
              <a:chOff x="2538627" y="4777016"/>
              <a:chExt cx="1185017" cy="1185017"/>
            </a:xfrm>
          </p:grpSpPr>
          <p:sp>
            <p:nvSpPr>
              <p:cNvPr id="58" name="椭圆 57"/>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xmlns="" val="2955995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3" name="矩形 2"/>
          <p:cNvSpPr/>
          <p:nvPr/>
        </p:nvSpPr>
        <p:spPr>
          <a:xfrm>
            <a:off x="1123563" y="1030576"/>
            <a:ext cx="5750293" cy="923330"/>
          </a:xfrm>
          <a:prstGeom prst="rect">
            <a:avLst/>
          </a:prstGeom>
          <a:noFill/>
          <a:scene3d>
            <a:camera prst="orthographicFront">
              <a:rot lat="20999999" lon="0" rev="0"/>
            </a:camera>
            <a:lightRig rig="threePt" dir="t"/>
          </a:scene3d>
        </p:spPr>
        <p:txBody>
          <a:bodyPr vert="horz"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八</a:t>
            </a:r>
            <a:r>
              <a:rPr lang="zh-CN" altLang="en-US" sz="5400" b="1" cap="all" dirty="0" smtClean="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、课程改进方向</a:t>
            </a:r>
            <a:endParaRPr lang="zh-CN" altLang="en-US" sz="5400" b="1" cap="all" spc="0"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39</a:t>
            </a:fld>
            <a:endParaRPr lang="zh-CN" altLang="en-US"/>
          </a:p>
        </p:txBody>
      </p:sp>
      <p:grpSp>
        <p:nvGrpSpPr>
          <p:cNvPr id="41" name="组合 40"/>
          <p:cNvGrpSpPr/>
          <p:nvPr/>
        </p:nvGrpSpPr>
        <p:grpSpPr>
          <a:xfrm>
            <a:off x="1871322" y="2646619"/>
            <a:ext cx="5002534" cy="805364"/>
            <a:chOff x="2086236" y="848671"/>
            <a:chExt cx="4176920" cy="504056"/>
          </a:xfrm>
        </p:grpSpPr>
        <p:sp>
          <p:nvSpPr>
            <p:cNvPr id="67" name="六边形 6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6-1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a:off x="2662300" y="1347614"/>
              <a:ext cx="3600856" cy="5113"/>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071995" y="894919"/>
              <a:ext cx="2602477" cy="3274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74" name="组合 73"/>
          <p:cNvGrpSpPr/>
          <p:nvPr/>
        </p:nvGrpSpPr>
        <p:grpSpPr>
          <a:xfrm>
            <a:off x="1871322" y="3908779"/>
            <a:ext cx="6201115" cy="779741"/>
            <a:chOff x="2086236" y="848671"/>
            <a:chExt cx="4847983" cy="504056"/>
          </a:xfrm>
        </p:grpSpPr>
        <p:sp>
          <p:nvSpPr>
            <p:cNvPr id="75" name="六边形 74"/>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6-2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76" name="直接箭头连接符 75"/>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77" name="TextBox 76"/>
            <p:cNvSpPr txBox="1"/>
            <p:nvPr/>
          </p:nvSpPr>
          <p:spPr>
            <a:xfrm>
              <a:off x="3013682" y="936054"/>
              <a:ext cx="3920537" cy="3382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noProof="0" dirty="0" smtClean="0">
                  <a:solidFill>
                    <a:prstClr val="black"/>
                  </a:solidFill>
                  <a:latin typeface="微软雅黑" pitchFamily="34" charset="-122"/>
                  <a:ea typeface="微软雅黑" pitchFamily="34" charset="-122"/>
                  <a:cs typeface="+mj-cs"/>
                </a:rPr>
                <a:t>课程改进方向</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sp>
        <p:nvSpPr>
          <p:cNvPr id="26" name="TextBox 25"/>
          <p:cNvSpPr txBox="1"/>
          <p:nvPr/>
        </p:nvSpPr>
        <p:spPr>
          <a:xfrm>
            <a:off x="3001676" y="2787690"/>
            <a:ext cx="5014807" cy="523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不足之处</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38484" y="1493982"/>
            <a:ext cx="2929566" cy="4183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1379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3" name="矩形 2"/>
          <p:cNvSpPr/>
          <p:nvPr/>
        </p:nvSpPr>
        <p:spPr>
          <a:xfrm>
            <a:off x="695000" y="1032317"/>
            <a:ext cx="6445996" cy="923330"/>
          </a:xfrm>
          <a:prstGeom prst="rect">
            <a:avLst/>
          </a:prstGeom>
          <a:noFill/>
          <a:scene3d>
            <a:camera prst="orthographicFront">
              <a:rot lat="20999999" lon="0" rev="0"/>
            </a:camera>
            <a:lightRig rig="threePt" dir="t"/>
          </a:scene3d>
        </p:spPr>
        <p:txBody>
          <a:bodyPr vert="horz"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smtClean="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一、课程定位与设计</a:t>
            </a:r>
            <a:endParaRPr lang="zh-CN" altLang="en-US" sz="5400" b="1" cap="all" spc="0"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4</a:t>
            </a:fld>
            <a:endParaRPr lang="zh-CN" altLang="en-US"/>
          </a:p>
        </p:txBody>
      </p:sp>
      <p:grpSp>
        <p:nvGrpSpPr>
          <p:cNvPr id="41" name="组合 40"/>
          <p:cNvGrpSpPr/>
          <p:nvPr/>
        </p:nvGrpSpPr>
        <p:grpSpPr>
          <a:xfrm>
            <a:off x="1926958" y="2452186"/>
            <a:ext cx="4343400" cy="640811"/>
            <a:chOff x="2086236" y="848671"/>
            <a:chExt cx="3997932" cy="504056"/>
          </a:xfrm>
        </p:grpSpPr>
        <p:sp>
          <p:nvSpPr>
            <p:cNvPr id="67" name="六边形 6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smtClean="0">
                  <a:latin typeface="Calibri"/>
                  <a:ea typeface="微软雅黑" pitchFamily="34" charset="-122"/>
                </a:rPr>
                <a:t>1-1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193660" y="915566"/>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rPr>
                <a:t>课程定位</a:t>
              </a:r>
            </a:p>
          </p:txBody>
        </p:sp>
      </p:grpSp>
      <p:grpSp>
        <p:nvGrpSpPr>
          <p:cNvPr id="74" name="组合 73"/>
          <p:cNvGrpSpPr/>
          <p:nvPr/>
        </p:nvGrpSpPr>
        <p:grpSpPr>
          <a:xfrm>
            <a:off x="1860283" y="3726873"/>
            <a:ext cx="4343400" cy="640811"/>
            <a:chOff x="2086236" y="848671"/>
            <a:chExt cx="3997932" cy="504056"/>
          </a:xfrm>
        </p:grpSpPr>
        <p:sp>
          <p:nvSpPr>
            <p:cNvPr id="75" name="六边形 74"/>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smtClean="0">
                  <a:latin typeface="Calibri"/>
                  <a:ea typeface="微软雅黑" pitchFamily="34" charset="-122"/>
                </a:rPr>
                <a:t>1-2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76" name="直接箭头连接符 75"/>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77" name="TextBox 76"/>
            <p:cNvSpPr txBox="1"/>
            <p:nvPr/>
          </p:nvSpPr>
          <p:spPr>
            <a:xfrm>
              <a:off x="3193660" y="915566"/>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rPr>
                <a:t>课程</a:t>
              </a:r>
              <a:r>
                <a:rPr lang="zh-CN" altLang="en-US" sz="2800" b="1" kern="0" dirty="0" smtClean="0">
                  <a:solidFill>
                    <a:prstClr val="black"/>
                  </a:solidFill>
                  <a:latin typeface="微软雅黑" pitchFamily="34" charset="-122"/>
                  <a:ea typeface="微软雅黑" pitchFamily="34" charset="-122"/>
                  <a:cs typeface="+mj-cs"/>
                </a:rPr>
                <a:t>设计</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pic>
        <p:nvPicPr>
          <p:cNvPr id="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6475" y="2398956"/>
            <a:ext cx="5428185" cy="3055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spTree>
    <p:extLst>
      <p:ext uri="{BB962C8B-B14F-4D97-AF65-F5344CB8AC3E}">
        <p14:creationId xmlns:p14="http://schemas.microsoft.com/office/powerpoint/2010/main" xmlns="" val="113941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40</a:t>
            </a:fld>
            <a:endParaRPr lang="zh-CN" altLang="en-US"/>
          </a:p>
        </p:txBody>
      </p:sp>
      <p:grpSp>
        <p:nvGrpSpPr>
          <p:cNvPr id="41" name="组合 40"/>
          <p:cNvGrpSpPr/>
          <p:nvPr/>
        </p:nvGrpSpPr>
        <p:grpSpPr>
          <a:xfrm>
            <a:off x="1234440" y="894735"/>
            <a:ext cx="5002534" cy="805364"/>
            <a:chOff x="2086236" y="848671"/>
            <a:chExt cx="4176920" cy="504056"/>
          </a:xfrm>
        </p:grpSpPr>
        <p:sp>
          <p:nvSpPr>
            <p:cNvPr id="67" name="六边形 6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6-1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a:off x="2662300" y="1347614"/>
              <a:ext cx="3600856" cy="5113"/>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071995" y="894919"/>
              <a:ext cx="2602477" cy="3274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sp>
        <p:nvSpPr>
          <p:cNvPr id="26" name="TextBox 25"/>
          <p:cNvSpPr txBox="1"/>
          <p:nvPr/>
        </p:nvSpPr>
        <p:spPr>
          <a:xfrm>
            <a:off x="2415045" y="1035806"/>
            <a:ext cx="5014807" cy="523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不足之处</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nvGrpSpPr>
          <p:cNvPr id="4" name="组合 3"/>
          <p:cNvGrpSpPr/>
          <p:nvPr/>
        </p:nvGrpSpPr>
        <p:grpSpPr>
          <a:xfrm>
            <a:off x="1620838" y="1595438"/>
            <a:ext cx="8928100" cy="4486275"/>
            <a:chOff x="1620838" y="1595438"/>
            <a:chExt cx="8928100" cy="4486275"/>
          </a:xfrm>
        </p:grpSpPr>
        <p:sp>
          <p:nvSpPr>
            <p:cNvPr id="51" name="AutoShape 10"/>
            <p:cNvSpPr>
              <a:spLocks noChangeArrowheads="1"/>
            </p:cNvSpPr>
            <p:nvPr/>
          </p:nvSpPr>
          <p:spPr bwMode="auto">
            <a:xfrm>
              <a:off x="4741863" y="2497931"/>
              <a:ext cx="2351882" cy="2374107"/>
            </a:xfrm>
            <a:prstGeom prst="roundRect">
              <a:avLst>
                <a:gd name="adj" fmla="val 5588"/>
              </a:avLst>
            </a:prstGeom>
            <a:solidFill>
              <a:srgbClr val="DDDDDD"/>
            </a:solidFill>
            <a:ln w="38100">
              <a:solidFill>
                <a:srgbClr val="8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8" name="组合 27"/>
            <p:cNvGrpSpPr/>
            <p:nvPr/>
          </p:nvGrpSpPr>
          <p:grpSpPr>
            <a:xfrm>
              <a:off x="1620838" y="1595438"/>
              <a:ext cx="8928100" cy="4486275"/>
              <a:chOff x="107950" y="1985963"/>
              <a:chExt cx="8928100" cy="4486275"/>
            </a:xfrm>
          </p:grpSpPr>
          <p:sp>
            <p:nvSpPr>
              <p:cNvPr id="31" name="AutoShape 3"/>
              <p:cNvSpPr>
                <a:spLocks noChangeArrowheads="1"/>
              </p:cNvSpPr>
              <p:nvPr/>
            </p:nvSpPr>
            <p:spPr bwMode="auto">
              <a:xfrm>
                <a:off x="107950" y="5537200"/>
                <a:ext cx="3455988" cy="935038"/>
              </a:xfrm>
              <a:prstGeom prst="cube">
                <a:avLst>
                  <a:gd name="adj" fmla="val 83676"/>
                </a:avLst>
              </a:prstGeom>
              <a:gradFill rotWithShape="1">
                <a:gsLst>
                  <a:gs pos="0">
                    <a:srgbClr val="99CCFF"/>
                  </a:gs>
                  <a:gs pos="100000">
                    <a:srgbClr val="6699FF"/>
                  </a:gs>
                </a:gsLst>
                <a:lin ang="2700000" scaled="1"/>
              </a:gradFill>
              <a:ln>
                <a:noFill/>
              </a:ln>
              <a:effectLst>
                <a:outerShdw dist="35921" dir="2700000" algn="ctr" rotWithShape="0">
                  <a:schemeClr val="tx1"/>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zh-CN" altLang="en-US"/>
              </a:p>
            </p:txBody>
          </p:sp>
          <p:sp>
            <p:nvSpPr>
              <p:cNvPr id="36" name="AutoShape 8"/>
              <p:cNvSpPr>
                <a:spLocks noChangeArrowheads="1"/>
              </p:cNvSpPr>
              <p:nvPr/>
            </p:nvSpPr>
            <p:spPr bwMode="auto">
              <a:xfrm>
                <a:off x="2876550" y="5032375"/>
                <a:ext cx="3455988" cy="935038"/>
              </a:xfrm>
              <a:prstGeom prst="cube">
                <a:avLst>
                  <a:gd name="adj" fmla="val 83676"/>
                </a:avLst>
              </a:prstGeom>
              <a:gradFill rotWithShape="1">
                <a:gsLst>
                  <a:gs pos="0">
                    <a:srgbClr val="99CCFF"/>
                  </a:gs>
                  <a:gs pos="100000">
                    <a:srgbClr val="6699FF"/>
                  </a:gs>
                </a:gsLst>
                <a:lin ang="2700000" scaled="1"/>
              </a:gradFill>
              <a:ln>
                <a:noFill/>
              </a:ln>
              <a:effectLst>
                <a:outerShdw dist="35921" dir="2700000" algn="ctr" rotWithShape="0">
                  <a:schemeClr val="tx1"/>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zh-CN" altLang="en-US"/>
              </a:p>
            </p:txBody>
          </p:sp>
          <p:sp>
            <p:nvSpPr>
              <p:cNvPr id="32" name="AutoShape 4"/>
              <p:cNvSpPr>
                <a:spLocks noChangeArrowheads="1"/>
              </p:cNvSpPr>
              <p:nvPr/>
            </p:nvSpPr>
            <p:spPr bwMode="auto">
              <a:xfrm>
                <a:off x="490538" y="3416300"/>
                <a:ext cx="2330450" cy="2665413"/>
              </a:xfrm>
              <a:prstGeom prst="roundRect">
                <a:avLst>
                  <a:gd name="adj" fmla="val 4495"/>
                </a:avLst>
              </a:prstGeom>
              <a:solidFill>
                <a:srgbClr val="DDDDDD"/>
              </a:solidFill>
              <a:ln w="38100">
                <a:solidFill>
                  <a:srgbClr val="8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3" name="AutoShape 5"/>
              <p:cNvSpPr>
                <a:spLocks noChangeArrowheads="1"/>
              </p:cNvSpPr>
              <p:nvPr/>
            </p:nvSpPr>
            <p:spPr bwMode="auto">
              <a:xfrm>
                <a:off x="455613" y="3057525"/>
                <a:ext cx="1804987" cy="576263"/>
              </a:xfrm>
              <a:prstGeom prst="roundRect">
                <a:avLst>
                  <a:gd name="adj" fmla="val 50000"/>
                </a:avLst>
              </a:prstGeom>
              <a:gradFill rotWithShape="1">
                <a:gsLst>
                  <a:gs pos="0">
                    <a:srgbClr val="808080"/>
                  </a:gs>
                  <a:gs pos="50000">
                    <a:schemeClr val="bg1"/>
                  </a:gs>
                  <a:gs pos="100000">
                    <a:srgbClr val="808080"/>
                  </a:gs>
                </a:gsLst>
                <a:lin ang="2700000" scaled="1"/>
              </a:gradFill>
              <a:ln w="1905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4" name="Oval 6"/>
              <p:cNvSpPr>
                <a:spLocks noChangeArrowheads="1"/>
              </p:cNvSpPr>
              <p:nvPr/>
            </p:nvSpPr>
            <p:spPr bwMode="auto">
              <a:xfrm>
                <a:off x="312738" y="2852738"/>
                <a:ext cx="873125" cy="873125"/>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7" name="AutoShape 9"/>
              <p:cNvSpPr>
                <a:spLocks noChangeArrowheads="1"/>
              </p:cNvSpPr>
              <p:nvPr/>
            </p:nvSpPr>
            <p:spPr bwMode="auto">
              <a:xfrm>
                <a:off x="5580063" y="4529138"/>
                <a:ext cx="3455987" cy="935037"/>
              </a:xfrm>
              <a:prstGeom prst="cube">
                <a:avLst>
                  <a:gd name="adj" fmla="val 83676"/>
                </a:avLst>
              </a:prstGeom>
              <a:gradFill rotWithShape="1">
                <a:gsLst>
                  <a:gs pos="0">
                    <a:srgbClr val="99CCFF"/>
                  </a:gs>
                  <a:gs pos="100000">
                    <a:srgbClr val="6699FF"/>
                  </a:gs>
                </a:gsLst>
                <a:lin ang="2700000" scaled="1"/>
              </a:gradFill>
              <a:ln>
                <a:noFill/>
              </a:ln>
              <a:effectLst>
                <a:outerShdw dist="35921" dir="2700000" algn="ctr" rotWithShape="0">
                  <a:schemeClr val="tx1"/>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zh-CN" altLang="en-US"/>
              </a:p>
            </p:txBody>
          </p:sp>
          <p:sp>
            <p:nvSpPr>
              <p:cNvPr id="38" name="AutoShape 11"/>
              <p:cNvSpPr>
                <a:spLocks noChangeArrowheads="1"/>
              </p:cNvSpPr>
              <p:nvPr/>
            </p:nvSpPr>
            <p:spPr bwMode="auto">
              <a:xfrm>
                <a:off x="3228975" y="2608263"/>
                <a:ext cx="1804988" cy="576262"/>
              </a:xfrm>
              <a:prstGeom prst="roundRect">
                <a:avLst>
                  <a:gd name="adj" fmla="val 50000"/>
                </a:avLst>
              </a:prstGeom>
              <a:gradFill rotWithShape="1">
                <a:gsLst>
                  <a:gs pos="0">
                    <a:srgbClr val="808080"/>
                  </a:gs>
                  <a:gs pos="50000">
                    <a:schemeClr val="bg1"/>
                  </a:gs>
                  <a:gs pos="100000">
                    <a:srgbClr val="808080"/>
                  </a:gs>
                </a:gsLst>
                <a:lin ang="2700000" scaled="1"/>
              </a:gradFill>
              <a:ln w="1905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0" name="Oval 13"/>
              <p:cNvSpPr>
                <a:spLocks noChangeArrowheads="1"/>
              </p:cNvSpPr>
              <p:nvPr/>
            </p:nvSpPr>
            <p:spPr bwMode="auto">
              <a:xfrm>
                <a:off x="3160713" y="2473325"/>
                <a:ext cx="720725" cy="720725"/>
              </a:xfrm>
              <a:prstGeom prst="ellipse">
                <a:avLst/>
              </a:prstGeom>
              <a:gradFill rotWithShape="1">
                <a:gsLst>
                  <a:gs pos="0">
                    <a:schemeClr val="accent1"/>
                  </a:gs>
                  <a:gs pos="100000">
                    <a:srgbClr val="6699FF"/>
                  </a:gs>
                </a:gsLst>
                <a:path path="shape">
                  <a:fillToRect l="50000" t="50000" r="50000" b="50000"/>
                </a:path>
              </a:gradFill>
              <a:ln w="762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2" name="AutoShape 14"/>
              <p:cNvSpPr>
                <a:spLocks noChangeArrowheads="1"/>
              </p:cNvSpPr>
              <p:nvPr/>
            </p:nvSpPr>
            <p:spPr bwMode="auto">
              <a:xfrm>
                <a:off x="6084888" y="2366963"/>
                <a:ext cx="2330450" cy="2665412"/>
              </a:xfrm>
              <a:prstGeom prst="roundRect">
                <a:avLst>
                  <a:gd name="adj" fmla="val 6065"/>
                </a:avLst>
              </a:prstGeom>
              <a:solidFill>
                <a:srgbClr val="DDDDDD"/>
              </a:solidFill>
              <a:ln w="38100">
                <a:solidFill>
                  <a:srgbClr val="8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3" name="AutoShape 15"/>
              <p:cNvSpPr>
                <a:spLocks noChangeArrowheads="1"/>
              </p:cNvSpPr>
              <p:nvPr/>
            </p:nvSpPr>
            <p:spPr bwMode="auto">
              <a:xfrm>
                <a:off x="6054725" y="2120900"/>
                <a:ext cx="1804988" cy="576263"/>
              </a:xfrm>
              <a:prstGeom prst="roundRect">
                <a:avLst>
                  <a:gd name="adj" fmla="val 50000"/>
                </a:avLst>
              </a:prstGeom>
              <a:gradFill rotWithShape="1">
                <a:gsLst>
                  <a:gs pos="0">
                    <a:srgbClr val="808080"/>
                  </a:gs>
                  <a:gs pos="50000">
                    <a:schemeClr val="bg1"/>
                  </a:gs>
                  <a:gs pos="100000">
                    <a:srgbClr val="808080"/>
                  </a:gs>
                </a:gsLst>
                <a:lin ang="2700000" scaled="1"/>
              </a:gradFill>
              <a:ln w="1905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4" name="Oval 17"/>
              <p:cNvSpPr>
                <a:spLocks noChangeArrowheads="1"/>
              </p:cNvSpPr>
              <p:nvPr/>
            </p:nvSpPr>
            <p:spPr bwMode="auto">
              <a:xfrm>
                <a:off x="5986463" y="1985963"/>
                <a:ext cx="720725" cy="720725"/>
              </a:xfrm>
              <a:prstGeom prst="ellipse">
                <a:avLst/>
              </a:prstGeom>
              <a:gradFill rotWithShape="1">
                <a:gsLst>
                  <a:gs pos="0">
                    <a:schemeClr val="accent1"/>
                  </a:gs>
                  <a:gs pos="100000">
                    <a:srgbClr val="6699FF"/>
                  </a:gs>
                </a:gsLst>
                <a:path path="shape">
                  <a:fillToRect l="50000" t="50000" r="50000" b="50000"/>
                </a:path>
              </a:gradFill>
              <a:ln w="762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pic>
            <p:nvPicPr>
              <p:cNvPr id="45" name="Picture 18" descr="n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188" y="3057525"/>
                <a:ext cx="274637"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19" descr="n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48038" y="2619375"/>
                <a:ext cx="360362" cy="444500"/>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20" descr="n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86488" y="2143125"/>
                <a:ext cx="354012" cy="444500"/>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Rectangle 22"/>
              <p:cNvSpPr>
                <a:spLocks noChangeArrowheads="1"/>
              </p:cNvSpPr>
              <p:nvPr/>
            </p:nvSpPr>
            <p:spPr bwMode="auto">
              <a:xfrm>
                <a:off x="596900" y="3814763"/>
                <a:ext cx="2170113"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Char char="•"/>
                </a:pPr>
                <a:r>
                  <a:rPr lang="zh-CN" altLang="en-US" sz="2400" b="1" dirty="0">
                    <a:solidFill>
                      <a:srgbClr val="333333"/>
                    </a:solidFill>
                    <a:effectLst>
                      <a:outerShdw blurRad="38100" dist="38100" dir="2700000" algn="tl">
                        <a:srgbClr val="000000">
                          <a:alpha val="43137"/>
                        </a:srgbClr>
                      </a:outerShdw>
                    </a:effectLst>
                    <a:latin typeface="黑体" pitchFamily="49" charset="-122"/>
                    <a:ea typeface="黑体" pitchFamily="49" charset="-122"/>
                  </a:rPr>
                  <a:t>课程</a:t>
                </a:r>
                <a:r>
                  <a:rPr lang="zh-CN" altLang="en-US" sz="2400" b="1" dirty="0" smtClean="0">
                    <a:solidFill>
                      <a:srgbClr val="333333"/>
                    </a:solidFill>
                    <a:effectLst>
                      <a:outerShdw blurRad="38100" dist="38100" dir="2700000" algn="tl">
                        <a:srgbClr val="000000">
                          <a:alpha val="43137"/>
                        </a:srgbClr>
                      </a:outerShdw>
                    </a:effectLst>
                    <a:latin typeface="黑体" pitchFamily="49" charset="-122"/>
                    <a:ea typeface="黑体" pitchFamily="49" charset="-122"/>
                  </a:rPr>
                  <a:t>组教师参与企业一线顶岗实习的长度和深度不足。</a:t>
                </a:r>
                <a:endParaRPr lang="ko-KR" altLang="en-US" sz="2400" b="1" dirty="0">
                  <a:solidFill>
                    <a:srgbClr val="333333"/>
                  </a:solidFill>
                  <a:effectLst>
                    <a:outerShdw blurRad="38100" dist="38100" dir="2700000" algn="tl">
                      <a:srgbClr val="000000">
                        <a:alpha val="43137"/>
                      </a:srgbClr>
                    </a:outerShdw>
                  </a:effectLst>
                  <a:latin typeface="黑体" pitchFamily="49" charset="-122"/>
                  <a:ea typeface="HY헤드라인M" pitchFamily="18" charset="-127"/>
                </a:endParaRPr>
              </a:p>
            </p:txBody>
          </p:sp>
          <p:sp>
            <p:nvSpPr>
              <p:cNvPr id="49" name="Rectangle 23"/>
              <p:cNvSpPr>
                <a:spLocks noChangeArrowheads="1"/>
              </p:cNvSpPr>
              <p:nvPr/>
            </p:nvSpPr>
            <p:spPr bwMode="auto">
              <a:xfrm>
                <a:off x="3345127" y="3475344"/>
                <a:ext cx="2119578"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buFontTx/>
                  <a:buChar char="•"/>
                </a:pPr>
                <a:r>
                  <a:rPr lang="zh-CN" altLang="en-US" sz="2400" b="1" dirty="0" smtClean="0">
                    <a:solidFill>
                      <a:srgbClr val="333333"/>
                    </a:solidFill>
                    <a:effectLst>
                      <a:outerShdw blurRad="38100" dist="38100" dir="2700000" algn="tl">
                        <a:srgbClr val="000000">
                          <a:alpha val="43137"/>
                        </a:srgbClr>
                      </a:outerShdw>
                    </a:effectLst>
                    <a:latin typeface="黑体" pitchFamily="49" charset="-122"/>
                    <a:ea typeface="黑体" pitchFamily="49" charset="-122"/>
                  </a:rPr>
                  <a:t>课程共享资源库虽在建设，但仍任重道远，</a:t>
                </a:r>
                <a:endParaRPr lang="ko-KR" altLang="en-US" sz="2400" b="1" dirty="0">
                  <a:solidFill>
                    <a:srgbClr val="333333"/>
                  </a:solidFill>
                  <a:effectLst>
                    <a:outerShdw blurRad="38100" dist="38100" dir="2700000" algn="tl">
                      <a:srgbClr val="000000">
                        <a:alpha val="43137"/>
                      </a:srgbClr>
                    </a:outerShdw>
                  </a:effectLst>
                  <a:latin typeface="黑体" pitchFamily="49" charset="-122"/>
                  <a:ea typeface="HY헤드라인M" pitchFamily="18" charset="-127"/>
                </a:endParaRPr>
              </a:p>
            </p:txBody>
          </p:sp>
          <p:sp>
            <p:nvSpPr>
              <p:cNvPr id="50" name="Rectangle 24"/>
              <p:cNvSpPr>
                <a:spLocks noChangeArrowheads="1"/>
              </p:cNvSpPr>
              <p:nvPr/>
            </p:nvSpPr>
            <p:spPr bwMode="auto">
              <a:xfrm>
                <a:off x="6219825" y="3394659"/>
                <a:ext cx="211613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buFontTx/>
                  <a:buChar char="•"/>
                </a:pPr>
                <a:endParaRPr lang="ko-KR" altLang="en-US" sz="1600" b="0" dirty="0">
                  <a:solidFill>
                    <a:srgbClr val="333333"/>
                  </a:solidFill>
                  <a:latin typeface="HY헤드라인M" pitchFamily="18" charset="-127"/>
                  <a:ea typeface="HY헤드라인M" pitchFamily="18" charset="-127"/>
                </a:endParaRPr>
              </a:p>
            </p:txBody>
          </p:sp>
        </p:grpSp>
      </p:grpSp>
      <p:sp>
        <p:nvSpPr>
          <p:cNvPr id="5" name="TextBox 4"/>
          <p:cNvSpPr txBox="1"/>
          <p:nvPr/>
        </p:nvSpPr>
        <p:spPr>
          <a:xfrm>
            <a:off x="7862888" y="2510619"/>
            <a:ext cx="1855787"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buFontTx/>
              <a:buChar char="•"/>
              <a:defRPr sz="2400" b="1">
                <a:solidFill>
                  <a:srgbClr val="333333"/>
                </a:solidFill>
                <a:effectLst>
                  <a:outerShdw blurRad="38100" dist="38100" dir="2700000" algn="tl">
                    <a:srgbClr val="000000">
                      <a:alpha val="43137"/>
                    </a:srgbClr>
                  </a:outerShdw>
                </a:effectLst>
                <a:latin typeface="黑体" pitchFamily="49" charset="-122"/>
                <a:ea typeface="黑体" pitchFamily="49" charset="-122"/>
              </a:defRPr>
            </a:lvl1pPr>
          </a:lstStyle>
          <a:p>
            <a:r>
              <a:rPr lang="zh-CN" altLang="en-US" dirty="0"/>
              <a:t>课程相关细化调查仍欠缺，课改进度仍需加快。</a:t>
            </a:r>
          </a:p>
        </p:txBody>
      </p:sp>
    </p:spTree>
    <p:extLst>
      <p:ext uri="{BB962C8B-B14F-4D97-AF65-F5344CB8AC3E}">
        <p14:creationId xmlns:p14="http://schemas.microsoft.com/office/powerpoint/2010/main" xmlns="" val="2814211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idx="1"/>
          </p:nvPr>
        </p:nvSpPr>
        <p:spPr>
          <a:xfrm>
            <a:off x="956919" y="2012407"/>
            <a:ext cx="9410425" cy="4048124"/>
          </a:xfrm>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a:normAutofit lnSpcReduction="10000"/>
          </a:bodyPr>
          <a:lstStyle/>
          <a:p>
            <a:pPr>
              <a:lnSpc>
                <a:spcPct val="120000"/>
              </a:lnSpc>
              <a:buNone/>
            </a:pPr>
            <a:r>
              <a:rPr lang="en-US" altLang="zh-CN" dirty="0">
                <a:solidFill>
                  <a:srgbClr val="3333CC"/>
                </a:solidFill>
                <a:latin typeface="方正小标宋简体" pitchFamily="2" charset="-122"/>
                <a:ea typeface="方正小标宋简体" pitchFamily="2" charset="-122"/>
              </a:rPr>
              <a:t>1.</a:t>
            </a:r>
            <a:r>
              <a:rPr lang="zh-CN" altLang="en-US" dirty="0" smtClean="0">
                <a:solidFill>
                  <a:srgbClr val="3333CC"/>
                </a:solidFill>
                <a:latin typeface="方正小标宋简体" pitchFamily="2" charset="-122"/>
                <a:ea typeface="方正小标宋简体" pitchFamily="2" charset="-122"/>
              </a:rPr>
              <a:t>加快项目导向的校本教材的开发。</a:t>
            </a:r>
            <a:endParaRPr lang="en-US" altLang="zh-CN" dirty="0" smtClean="0">
              <a:solidFill>
                <a:srgbClr val="3333CC"/>
              </a:solidFill>
              <a:latin typeface="方正小标宋简体" pitchFamily="2" charset="-122"/>
              <a:ea typeface="方正小标宋简体" pitchFamily="2" charset="-122"/>
            </a:endParaRPr>
          </a:p>
          <a:p>
            <a:pPr>
              <a:lnSpc>
                <a:spcPct val="120000"/>
              </a:lnSpc>
              <a:buNone/>
            </a:pPr>
            <a:r>
              <a:rPr lang="en-US" altLang="zh-CN" dirty="0" smtClean="0">
                <a:solidFill>
                  <a:srgbClr val="3333CC"/>
                </a:solidFill>
                <a:latin typeface="方正小标宋简体" pitchFamily="2" charset="-122"/>
                <a:ea typeface="方正小标宋简体" pitchFamily="2" charset="-122"/>
              </a:rPr>
              <a:t>2.</a:t>
            </a:r>
            <a:r>
              <a:rPr lang="zh-CN" altLang="en-US" dirty="0" smtClean="0">
                <a:solidFill>
                  <a:srgbClr val="3333CC"/>
                </a:solidFill>
                <a:latin typeface="方正小标宋简体" pitchFamily="2" charset="-122"/>
                <a:ea typeface="方正小标宋简体" pitchFamily="2" charset="-122"/>
              </a:rPr>
              <a:t>持续推进精品课建设进程，完善课程网站。</a:t>
            </a:r>
            <a:endParaRPr lang="en-US" altLang="zh-CN" dirty="0" smtClean="0">
              <a:solidFill>
                <a:srgbClr val="3333CC"/>
              </a:solidFill>
              <a:latin typeface="方正小标宋简体" pitchFamily="2" charset="-122"/>
              <a:ea typeface="方正小标宋简体" pitchFamily="2" charset="-122"/>
            </a:endParaRPr>
          </a:p>
          <a:p>
            <a:pPr>
              <a:lnSpc>
                <a:spcPct val="120000"/>
              </a:lnSpc>
              <a:buNone/>
            </a:pPr>
            <a:r>
              <a:rPr lang="en-US" altLang="zh-CN" dirty="0" smtClean="0">
                <a:solidFill>
                  <a:srgbClr val="3333CC"/>
                </a:solidFill>
                <a:latin typeface="方正小标宋简体" pitchFamily="2" charset="-122"/>
                <a:ea typeface="方正小标宋简体" pitchFamily="2" charset="-122"/>
              </a:rPr>
              <a:t>3.</a:t>
            </a:r>
            <a:r>
              <a:rPr lang="zh-CN" altLang="en-US" dirty="0" smtClean="0">
                <a:solidFill>
                  <a:srgbClr val="3333CC"/>
                </a:solidFill>
                <a:latin typeface="方正小标宋简体" pitchFamily="2" charset="-122"/>
                <a:ea typeface="方正小标宋简体" pitchFamily="2" charset="-122"/>
              </a:rPr>
              <a:t>尽快建立资源较齐全的课程共享资源库。</a:t>
            </a:r>
            <a:endParaRPr lang="zh-CN" altLang="en-US" dirty="0">
              <a:solidFill>
                <a:srgbClr val="3333CC"/>
              </a:solidFill>
              <a:latin typeface="方正小标宋简体" pitchFamily="2" charset="-122"/>
              <a:ea typeface="方正小标宋简体" pitchFamily="2" charset="-122"/>
            </a:endParaRPr>
          </a:p>
          <a:p>
            <a:pPr>
              <a:lnSpc>
                <a:spcPct val="120000"/>
              </a:lnSpc>
              <a:buNone/>
            </a:pPr>
            <a:r>
              <a:rPr lang="en-US" altLang="zh-CN" dirty="0" smtClean="0">
                <a:solidFill>
                  <a:srgbClr val="3333CC"/>
                </a:solidFill>
                <a:latin typeface="方正小标宋简体" pitchFamily="2" charset="-122"/>
                <a:ea typeface="方正小标宋简体" pitchFamily="2" charset="-122"/>
              </a:rPr>
              <a:t>4.</a:t>
            </a:r>
            <a:r>
              <a:rPr lang="zh-CN" altLang="en-US" dirty="0" smtClean="0">
                <a:solidFill>
                  <a:srgbClr val="3333CC"/>
                </a:solidFill>
                <a:latin typeface="方正小标宋简体" pitchFamily="2" charset="-122"/>
                <a:ea typeface="方正小标宋简体" pitchFamily="2" charset="-122"/>
              </a:rPr>
              <a:t>集思广益，继续</a:t>
            </a:r>
            <a:r>
              <a:rPr lang="zh-CN" altLang="en-US" dirty="0">
                <a:solidFill>
                  <a:srgbClr val="3333CC"/>
                </a:solidFill>
                <a:latin typeface="方正小标宋简体" pitchFamily="2" charset="-122"/>
                <a:ea typeface="方正小标宋简体" pitchFamily="2" charset="-122"/>
              </a:rPr>
              <a:t>开发实训形式和实训基地。</a:t>
            </a:r>
          </a:p>
          <a:p>
            <a:pPr>
              <a:lnSpc>
                <a:spcPct val="120000"/>
              </a:lnSpc>
              <a:buNone/>
            </a:pPr>
            <a:r>
              <a:rPr lang="en-US" altLang="zh-CN" dirty="0" smtClean="0">
                <a:solidFill>
                  <a:srgbClr val="3333CC"/>
                </a:solidFill>
                <a:latin typeface="方正小标宋简体" pitchFamily="2" charset="-122"/>
                <a:ea typeface="方正小标宋简体" pitchFamily="2" charset="-122"/>
              </a:rPr>
              <a:t>5.</a:t>
            </a:r>
            <a:r>
              <a:rPr lang="zh-CN" altLang="en-US" dirty="0" smtClean="0">
                <a:solidFill>
                  <a:srgbClr val="3333CC"/>
                </a:solidFill>
                <a:latin typeface="方正小标宋简体" pitchFamily="2" charset="-122"/>
                <a:ea typeface="方正小标宋简体" pitchFamily="2" charset="-122"/>
              </a:rPr>
              <a:t>进一步</a:t>
            </a:r>
            <a:r>
              <a:rPr lang="zh-CN" altLang="en-US" dirty="0">
                <a:solidFill>
                  <a:srgbClr val="3333CC"/>
                </a:solidFill>
                <a:latin typeface="方正小标宋简体" pitchFamily="2" charset="-122"/>
                <a:ea typeface="方正小标宋简体" pitchFamily="2" charset="-122"/>
              </a:rPr>
              <a:t>加强与企业代表及同行们的</a:t>
            </a:r>
            <a:r>
              <a:rPr lang="zh-CN" altLang="en-US" dirty="0" smtClean="0">
                <a:solidFill>
                  <a:srgbClr val="3333CC"/>
                </a:solidFill>
                <a:latin typeface="方正小标宋简体" pitchFamily="2" charset="-122"/>
                <a:ea typeface="方正小标宋简体" pitchFamily="2" charset="-122"/>
              </a:rPr>
              <a:t>交流。</a:t>
            </a:r>
            <a:endParaRPr lang="en-US" altLang="zh-CN" dirty="0" smtClean="0">
              <a:solidFill>
                <a:srgbClr val="3333CC"/>
              </a:solidFill>
              <a:latin typeface="方正小标宋简体" pitchFamily="2" charset="-122"/>
              <a:ea typeface="方正小标宋简体" pitchFamily="2" charset="-122"/>
            </a:endParaRPr>
          </a:p>
          <a:p>
            <a:pPr>
              <a:lnSpc>
                <a:spcPct val="120000"/>
              </a:lnSpc>
              <a:buNone/>
            </a:pPr>
            <a:r>
              <a:rPr lang="en-US" altLang="zh-CN" dirty="0" smtClean="0">
                <a:solidFill>
                  <a:srgbClr val="3333CC"/>
                </a:solidFill>
                <a:latin typeface="方正小标宋简体" pitchFamily="2" charset="-122"/>
                <a:ea typeface="方正小标宋简体" pitchFamily="2" charset="-122"/>
              </a:rPr>
              <a:t>6.</a:t>
            </a:r>
            <a:r>
              <a:rPr lang="zh-CN" altLang="en-US" dirty="0" smtClean="0">
                <a:solidFill>
                  <a:srgbClr val="3333CC"/>
                </a:solidFill>
                <a:latin typeface="方正小标宋简体" pitchFamily="2" charset="-122"/>
                <a:ea typeface="方正小标宋简体" pitchFamily="2" charset="-122"/>
              </a:rPr>
              <a:t>教师进企业，积累企业一线工作经验，进一步提升教师的职业核心能力。</a:t>
            </a:r>
            <a:endParaRPr lang="zh-CN" altLang="en-US" dirty="0">
              <a:solidFill>
                <a:srgbClr val="3333CC"/>
              </a:solidFill>
              <a:latin typeface="方正小标宋简体" pitchFamily="2" charset="-122"/>
              <a:ea typeface="方正小标宋简体" pitchFamily="2" charset="-122"/>
            </a:endParaRPr>
          </a:p>
          <a:p>
            <a:endParaRPr lang="zh-CN" altLang="en-US" dirty="0">
              <a:solidFill>
                <a:srgbClr val="3333CC"/>
              </a:solidFill>
              <a:latin typeface="方正小标宋简体" pitchFamily="2" charset="-122"/>
              <a:ea typeface="方正小标宋简体" pitchFamily="2" charset="-122"/>
            </a:endParaRPr>
          </a:p>
        </p:txBody>
      </p:sp>
      <p:sp>
        <p:nvSpPr>
          <p:cNvPr id="4" name="日期占位符 3"/>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dirty="0"/>
          </a:p>
        </p:txBody>
      </p:sp>
      <p:sp>
        <p:nvSpPr>
          <p:cNvPr id="5" name="页脚占位符 4"/>
          <p:cNvSpPr>
            <a:spLocks noGrp="1"/>
          </p:cNvSpPr>
          <p:nvPr>
            <p:ph type="ftr" sz="quarter" idx="11"/>
          </p:nvPr>
        </p:nvSpPr>
        <p:spPr/>
        <p:txBody>
          <a:bodyPr/>
          <a:lstStyle/>
          <a:p>
            <a:r>
              <a:rPr lang="zh-CN" altLang="en-US" smtClean="0"/>
              <a:t>交流沟通课程开发设计与实施</a:t>
            </a:r>
            <a:endParaRPr lang="zh-CN" altLang="en-US" dirty="0"/>
          </a:p>
        </p:txBody>
      </p:sp>
      <p:sp>
        <p:nvSpPr>
          <p:cNvPr id="6" name="灯片编号占位符 5"/>
          <p:cNvSpPr>
            <a:spLocks noGrp="1"/>
          </p:cNvSpPr>
          <p:nvPr>
            <p:ph type="sldNum" sz="quarter" idx="12"/>
          </p:nvPr>
        </p:nvSpPr>
        <p:spPr/>
        <p:txBody>
          <a:bodyPr/>
          <a:lstStyle/>
          <a:p>
            <a:fld id="{37BAE3DD-1438-497B-AF1D-B715E7EF5264}" type="slidenum">
              <a:rPr lang="en-US" altLang="zh-CN" smtClean="0"/>
              <a:pPr/>
              <a:t>41</a:t>
            </a:fld>
            <a:endParaRPr lang="en-US" dirty="0"/>
          </a:p>
        </p:txBody>
      </p:sp>
      <p:grpSp>
        <p:nvGrpSpPr>
          <p:cNvPr id="7" name="组合 6"/>
          <p:cNvGrpSpPr/>
          <p:nvPr/>
        </p:nvGrpSpPr>
        <p:grpSpPr>
          <a:xfrm>
            <a:off x="-38100" y="0"/>
            <a:ext cx="12230100" cy="642939"/>
            <a:chOff x="-57150" y="0"/>
            <a:chExt cx="12230100" cy="642939"/>
          </a:xfrm>
        </p:grpSpPr>
        <p:sp>
          <p:nvSpPr>
            <p:cNvPr id="8" name="矩形 7"/>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grpSp>
        <p:nvGrpSpPr>
          <p:cNvPr id="10" name="组合 9"/>
          <p:cNvGrpSpPr/>
          <p:nvPr/>
        </p:nvGrpSpPr>
        <p:grpSpPr>
          <a:xfrm>
            <a:off x="999784" y="1008417"/>
            <a:ext cx="6201115" cy="779741"/>
            <a:chOff x="2086236" y="848671"/>
            <a:chExt cx="4847983" cy="504056"/>
          </a:xfrm>
        </p:grpSpPr>
        <p:sp>
          <p:nvSpPr>
            <p:cNvPr id="11" name="六边形 10"/>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6-2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12" name="直接箭头连接符 11"/>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13" name="TextBox 12"/>
            <p:cNvSpPr txBox="1"/>
            <p:nvPr/>
          </p:nvSpPr>
          <p:spPr>
            <a:xfrm>
              <a:off x="3013682" y="936054"/>
              <a:ext cx="3920537" cy="3382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noProof="0" dirty="0" smtClean="0">
                  <a:solidFill>
                    <a:prstClr val="black"/>
                  </a:solidFill>
                  <a:latin typeface="微软雅黑" pitchFamily="34" charset="-122"/>
                  <a:ea typeface="微软雅黑" pitchFamily="34" charset="-122"/>
                  <a:cs typeface="+mj-cs"/>
                </a:rPr>
                <a:t>课程改进方向</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sp>
        <p:nvSpPr>
          <p:cNvPr id="15" name="圆角矩形 14">
            <a:hlinkClick r:id="rId3" action="ppaction://hlinksldjump"/>
          </p:cNvPr>
          <p:cNvSpPr/>
          <p:nvPr/>
        </p:nvSpPr>
        <p:spPr>
          <a:xfrm>
            <a:off x="10406063" y="5456194"/>
            <a:ext cx="1785937" cy="604337"/>
          </a:xfrm>
          <a:prstGeom prst="roundRect">
            <a:avLst/>
          </a:prstGeom>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rPr>
              <a:t>返回目录</a:t>
            </a:r>
            <a:endParaRPr lang="zh-CN" altLang="en-US" sz="2000" b="1" dirty="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endParaRPr>
          </a:p>
        </p:txBody>
      </p:sp>
    </p:spTree>
    <p:extLst>
      <p:ext uri="{BB962C8B-B14F-4D97-AF65-F5344CB8AC3E}">
        <p14:creationId xmlns:p14="http://schemas.microsoft.com/office/powerpoint/2010/main" xmlns="" val="32440725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00B0F0"/>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
        <p:nvSpPr>
          <p:cNvPr id="2349" name="Rectangle 590"/>
          <p:cNvSpPr>
            <a:spLocks noChangeArrowheads="1"/>
          </p:cNvSpPr>
          <p:nvPr/>
        </p:nvSpPr>
        <p:spPr bwMode="auto">
          <a:xfrm>
            <a:off x="-22225" y="-34925"/>
            <a:ext cx="122301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0" name="Freeform 591"/>
          <p:cNvSpPr>
            <a:spLocks/>
          </p:cNvSpPr>
          <p:nvPr/>
        </p:nvSpPr>
        <p:spPr bwMode="auto">
          <a:xfrm>
            <a:off x="101600" y="2924175"/>
            <a:ext cx="1535113" cy="628650"/>
          </a:xfrm>
          <a:custGeom>
            <a:avLst/>
            <a:gdLst>
              <a:gd name="T0" fmla="*/ 197 w 482"/>
              <a:gd name="T1" fmla="*/ 0 h 197"/>
              <a:gd name="T2" fmla="*/ 70 w 482"/>
              <a:gd name="T3" fmla="*/ 116 h 197"/>
              <a:gd name="T4" fmla="*/ 0 w 482"/>
              <a:gd name="T5" fmla="*/ 197 h 197"/>
              <a:gd name="T6" fmla="*/ 482 w 482"/>
              <a:gd name="T7" fmla="*/ 197 h 197"/>
              <a:gd name="T8" fmla="*/ 373 w 482"/>
              <a:gd name="T9" fmla="*/ 101 h 197"/>
              <a:gd name="T10" fmla="*/ 324 w 482"/>
              <a:gd name="T11" fmla="*/ 113 h 197"/>
              <a:gd name="T12" fmla="*/ 197 w 482"/>
              <a:gd name="T13" fmla="*/ 0 h 197"/>
            </a:gdLst>
            <a:ahLst/>
            <a:cxnLst>
              <a:cxn ang="0">
                <a:pos x="T0" y="T1"/>
              </a:cxn>
              <a:cxn ang="0">
                <a:pos x="T2" y="T3"/>
              </a:cxn>
              <a:cxn ang="0">
                <a:pos x="T4" y="T5"/>
              </a:cxn>
              <a:cxn ang="0">
                <a:pos x="T6" y="T7"/>
              </a:cxn>
              <a:cxn ang="0">
                <a:pos x="T8" y="T9"/>
              </a:cxn>
              <a:cxn ang="0">
                <a:pos x="T10" y="T11"/>
              </a:cxn>
              <a:cxn ang="0">
                <a:pos x="T12" y="T13"/>
              </a:cxn>
            </a:cxnLst>
            <a:rect l="0" t="0" r="r" b="b"/>
            <a:pathLst>
              <a:path w="482" h="197">
                <a:moveTo>
                  <a:pt x="197" y="0"/>
                </a:moveTo>
                <a:cubicBezTo>
                  <a:pt x="131" y="0"/>
                  <a:pt x="76" y="51"/>
                  <a:pt x="70" y="116"/>
                </a:cubicBezTo>
                <a:cubicBezTo>
                  <a:pt x="30" y="122"/>
                  <a:pt x="0" y="156"/>
                  <a:pt x="0" y="197"/>
                </a:cubicBezTo>
                <a:cubicBezTo>
                  <a:pt x="482" y="197"/>
                  <a:pt x="482" y="197"/>
                  <a:pt x="482" y="197"/>
                </a:cubicBezTo>
                <a:cubicBezTo>
                  <a:pt x="475" y="143"/>
                  <a:pt x="429" y="101"/>
                  <a:pt x="373" y="101"/>
                </a:cubicBezTo>
                <a:cubicBezTo>
                  <a:pt x="356" y="101"/>
                  <a:pt x="339" y="105"/>
                  <a:pt x="324" y="113"/>
                </a:cubicBezTo>
                <a:cubicBezTo>
                  <a:pt x="317" y="49"/>
                  <a:pt x="263" y="0"/>
                  <a:pt x="197" y="0"/>
                </a:cubicBezTo>
              </a:path>
            </a:pathLst>
          </a:custGeom>
          <a:solidFill>
            <a:schemeClr val="bg1">
              <a:alpha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1160" name="组合 1159"/>
          <p:cNvGrpSpPr/>
          <p:nvPr/>
        </p:nvGrpSpPr>
        <p:grpSpPr>
          <a:xfrm>
            <a:off x="554038" y="4629150"/>
            <a:ext cx="206375" cy="2249488"/>
            <a:chOff x="554038" y="4591050"/>
            <a:chExt cx="206375" cy="2249488"/>
          </a:xfrm>
        </p:grpSpPr>
        <p:sp>
          <p:nvSpPr>
            <p:cNvPr id="2095" name="Freeform 1118"/>
            <p:cNvSpPr>
              <a:spLocks noEditPoints="1"/>
            </p:cNvSpPr>
            <p:nvPr/>
          </p:nvSpPr>
          <p:spPr bwMode="auto">
            <a:xfrm>
              <a:off x="576263" y="4591050"/>
              <a:ext cx="155575" cy="398463"/>
            </a:xfrm>
            <a:custGeom>
              <a:avLst/>
              <a:gdLst>
                <a:gd name="T0" fmla="*/ 5 w 49"/>
                <a:gd name="T1" fmla="*/ 118 h 125"/>
                <a:gd name="T2" fmla="*/ 5 w 49"/>
                <a:gd name="T3" fmla="*/ 118 h 125"/>
                <a:gd name="T4" fmla="*/ 12 w 49"/>
                <a:gd name="T5" fmla="*/ 125 h 125"/>
                <a:gd name="T6" fmla="*/ 12 w 49"/>
                <a:gd name="T7" fmla="*/ 125 h 125"/>
                <a:gd name="T8" fmla="*/ 12 w 49"/>
                <a:gd name="T9" fmla="*/ 125 h 125"/>
                <a:gd name="T10" fmla="*/ 5 w 49"/>
                <a:gd name="T11" fmla="*/ 118 h 125"/>
                <a:gd name="T12" fmla="*/ 5 w 49"/>
                <a:gd name="T13" fmla="*/ 118 h 125"/>
                <a:gd name="T14" fmla="*/ 0 w 49"/>
                <a:gd name="T15" fmla="*/ 77 h 125"/>
                <a:gd name="T16" fmla="*/ 0 w 49"/>
                <a:gd name="T17" fmla="*/ 80 h 125"/>
                <a:gd name="T18" fmla="*/ 0 w 49"/>
                <a:gd name="T19" fmla="*/ 80 h 125"/>
                <a:gd name="T20" fmla="*/ 0 w 49"/>
                <a:gd name="T21" fmla="*/ 77 h 125"/>
                <a:gd name="T22" fmla="*/ 25 w 49"/>
                <a:gd name="T23" fmla="*/ 0 h 125"/>
                <a:gd name="T24" fmla="*/ 25 w 49"/>
                <a:gd name="T25" fmla="*/ 0 h 125"/>
                <a:gd name="T26" fmla="*/ 25 w 49"/>
                <a:gd name="T27" fmla="*/ 0 h 125"/>
                <a:gd name="T28" fmla="*/ 25 w 49"/>
                <a:gd name="T29" fmla="*/ 0 h 125"/>
                <a:gd name="T30" fmla="*/ 25 w 49"/>
                <a:gd name="T31" fmla="*/ 0 h 125"/>
                <a:gd name="T32" fmla="*/ 25 w 49"/>
                <a:gd name="T33" fmla="*/ 0 h 125"/>
                <a:gd name="T34" fmla="*/ 25 w 49"/>
                <a:gd name="T35" fmla="*/ 0 h 125"/>
                <a:gd name="T36" fmla="*/ 20 w 49"/>
                <a:gd name="T37" fmla="*/ 125 h 125"/>
                <a:gd name="T38" fmla="*/ 37 w 49"/>
                <a:gd name="T39" fmla="*/ 125 h 125"/>
                <a:gd name="T40" fmla="*/ 37 w 49"/>
                <a:gd name="T41" fmla="*/ 125 h 125"/>
                <a:gd name="T42" fmla="*/ 44 w 49"/>
                <a:gd name="T43" fmla="*/ 118 h 125"/>
                <a:gd name="T44" fmla="*/ 44 w 49"/>
                <a:gd name="T45" fmla="*/ 118 h 125"/>
                <a:gd name="T46" fmla="*/ 39 w 49"/>
                <a:gd name="T47" fmla="*/ 116 h 125"/>
                <a:gd name="T48" fmla="*/ 48 w 49"/>
                <a:gd name="T49" fmla="*/ 80 h 125"/>
                <a:gd name="T50" fmla="*/ 49 w 49"/>
                <a:gd name="T51" fmla="*/ 81 h 125"/>
                <a:gd name="T52" fmla="*/ 49 w 49"/>
                <a:gd name="T53" fmla="*/ 77 h 125"/>
                <a:gd name="T54" fmla="*/ 48 w 49"/>
                <a:gd name="T55" fmla="*/ 65 h 125"/>
                <a:gd name="T56" fmla="*/ 46 w 49"/>
                <a:gd name="T57" fmla="*/ 53 h 125"/>
                <a:gd name="T58" fmla="*/ 45 w 49"/>
                <a:gd name="T59" fmla="*/ 47 h 125"/>
                <a:gd name="T60" fmla="*/ 45 w 49"/>
                <a:gd name="T61" fmla="*/ 44 h 125"/>
                <a:gd name="T62" fmla="*/ 44 w 49"/>
                <a:gd name="T63" fmla="*/ 41 h 125"/>
                <a:gd name="T64" fmla="*/ 44 w 49"/>
                <a:gd name="T65" fmla="*/ 38 h 125"/>
                <a:gd name="T66" fmla="*/ 43 w 49"/>
                <a:gd name="T67" fmla="*/ 35 h 125"/>
                <a:gd name="T68" fmla="*/ 43 w 49"/>
                <a:gd name="T69" fmla="*/ 33 h 125"/>
                <a:gd name="T70" fmla="*/ 42 w 49"/>
                <a:gd name="T71" fmla="*/ 30 h 125"/>
                <a:gd name="T72" fmla="*/ 41 w 49"/>
                <a:gd name="T73" fmla="*/ 27 h 125"/>
                <a:gd name="T74" fmla="*/ 40 w 49"/>
                <a:gd name="T75" fmla="*/ 25 h 125"/>
                <a:gd name="T76" fmla="*/ 38 w 49"/>
                <a:gd name="T77" fmla="*/ 20 h 125"/>
                <a:gd name="T78" fmla="*/ 34 w 49"/>
                <a:gd name="T79" fmla="*/ 12 h 125"/>
                <a:gd name="T80" fmla="*/ 33 w 49"/>
                <a:gd name="T81" fmla="*/ 11 h 125"/>
                <a:gd name="T82" fmla="*/ 33 w 49"/>
                <a:gd name="T83" fmla="*/ 10 h 125"/>
                <a:gd name="T84" fmla="*/ 32 w 49"/>
                <a:gd name="T85" fmla="*/ 9 h 125"/>
                <a:gd name="T86" fmla="*/ 32 w 49"/>
                <a:gd name="T87" fmla="*/ 8 h 125"/>
                <a:gd name="T88" fmla="*/ 30 w 49"/>
                <a:gd name="T89" fmla="*/ 5 h 125"/>
                <a:gd name="T90" fmla="*/ 28 w 49"/>
                <a:gd name="T91" fmla="*/ 3 h 125"/>
                <a:gd name="T92" fmla="*/ 26 w 49"/>
                <a:gd name="T93" fmla="*/ 1 h 125"/>
                <a:gd name="T94" fmla="*/ 25 w 49"/>
                <a:gd name="T95" fmla="*/ 0 h 125"/>
                <a:gd name="T96" fmla="*/ 25 w 49"/>
                <a:gd name="T9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125">
                  <a:moveTo>
                    <a:pt x="5" y="118"/>
                  </a:moveTo>
                  <a:cubicBezTo>
                    <a:pt x="5" y="118"/>
                    <a:pt x="5" y="118"/>
                    <a:pt x="5" y="118"/>
                  </a:cubicBezTo>
                  <a:cubicBezTo>
                    <a:pt x="6" y="121"/>
                    <a:pt x="9" y="123"/>
                    <a:pt x="12" y="125"/>
                  </a:cubicBezTo>
                  <a:cubicBezTo>
                    <a:pt x="12" y="125"/>
                    <a:pt x="12" y="125"/>
                    <a:pt x="12" y="125"/>
                  </a:cubicBezTo>
                  <a:cubicBezTo>
                    <a:pt x="12" y="125"/>
                    <a:pt x="12" y="125"/>
                    <a:pt x="12" y="125"/>
                  </a:cubicBezTo>
                  <a:cubicBezTo>
                    <a:pt x="9" y="123"/>
                    <a:pt x="6" y="121"/>
                    <a:pt x="5" y="118"/>
                  </a:cubicBezTo>
                  <a:cubicBezTo>
                    <a:pt x="5" y="118"/>
                    <a:pt x="5" y="118"/>
                    <a:pt x="5" y="118"/>
                  </a:cubicBezTo>
                  <a:moveTo>
                    <a:pt x="0" y="77"/>
                  </a:moveTo>
                  <a:cubicBezTo>
                    <a:pt x="0" y="78"/>
                    <a:pt x="0" y="79"/>
                    <a:pt x="0" y="80"/>
                  </a:cubicBezTo>
                  <a:cubicBezTo>
                    <a:pt x="0" y="80"/>
                    <a:pt x="0" y="80"/>
                    <a:pt x="0" y="80"/>
                  </a:cubicBezTo>
                  <a:cubicBezTo>
                    <a:pt x="0" y="79"/>
                    <a:pt x="0" y="78"/>
                    <a:pt x="0" y="77"/>
                  </a:cubicBezTo>
                  <a:moveTo>
                    <a:pt x="25" y="0"/>
                  </a:move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4" y="1"/>
                    <a:pt x="6" y="61"/>
                    <a:pt x="20" y="125"/>
                  </a:cubicBezTo>
                  <a:cubicBezTo>
                    <a:pt x="37" y="125"/>
                    <a:pt x="37" y="125"/>
                    <a:pt x="37" y="125"/>
                  </a:cubicBezTo>
                  <a:cubicBezTo>
                    <a:pt x="37" y="125"/>
                    <a:pt x="37" y="125"/>
                    <a:pt x="37" y="125"/>
                  </a:cubicBezTo>
                  <a:cubicBezTo>
                    <a:pt x="40" y="123"/>
                    <a:pt x="43" y="121"/>
                    <a:pt x="44" y="118"/>
                  </a:cubicBezTo>
                  <a:cubicBezTo>
                    <a:pt x="44" y="118"/>
                    <a:pt x="44" y="118"/>
                    <a:pt x="44" y="118"/>
                  </a:cubicBezTo>
                  <a:cubicBezTo>
                    <a:pt x="43" y="117"/>
                    <a:pt x="41" y="116"/>
                    <a:pt x="39" y="116"/>
                  </a:cubicBezTo>
                  <a:cubicBezTo>
                    <a:pt x="48" y="80"/>
                    <a:pt x="48" y="80"/>
                    <a:pt x="48" y="80"/>
                  </a:cubicBezTo>
                  <a:cubicBezTo>
                    <a:pt x="49" y="81"/>
                    <a:pt x="49" y="81"/>
                    <a:pt x="49" y="81"/>
                  </a:cubicBezTo>
                  <a:cubicBezTo>
                    <a:pt x="49" y="79"/>
                    <a:pt x="49" y="78"/>
                    <a:pt x="49" y="77"/>
                  </a:cubicBezTo>
                  <a:cubicBezTo>
                    <a:pt x="49" y="73"/>
                    <a:pt x="48" y="69"/>
                    <a:pt x="48" y="65"/>
                  </a:cubicBezTo>
                  <a:cubicBezTo>
                    <a:pt x="47" y="61"/>
                    <a:pt x="47" y="57"/>
                    <a:pt x="46" y="53"/>
                  </a:cubicBezTo>
                  <a:cubicBezTo>
                    <a:pt x="46" y="51"/>
                    <a:pt x="46" y="49"/>
                    <a:pt x="45" y="47"/>
                  </a:cubicBezTo>
                  <a:cubicBezTo>
                    <a:pt x="45" y="46"/>
                    <a:pt x="45" y="45"/>
                    <a:pt x="45" y="44"/>
                  </a:cubicBezTo>
                  <a:cubicBezTo>
                    <a:pt x="45" y="43"/>
                    <a:pt x="44" y="42"/>
                    <a:pt x="44" y="41"/>
                  </a:cubicBezTo>
                  <a:cubicBezTo>
                    <a:pt x="44" y="40"/>
                    <a:pt x="44" y="39"/>
                    <a:pt x="44" y="38"/>
                  </a:cubicBezTo>
                  <a:cubicBezTo>
                    <a:pt x="44" y="37"/>
                    <a:pt x="43" y="36"/>
                    <a:pt x="43" y="35"/>
                  </a:cubicBezTo>
                  <a:cubicBezTo>
                    <a:pt x="43" y="35"/>
                    <a:pt x="43" y="34"/>
                    <a:pt x="43" y="33"/>
                  </a:cubicBezTo>
                  <a:cubicBezTo>
                    <a:pt x="42" y="32"/>
                    <a:pt x="42" y="31"/>
                    <a:pt x="42" y="30"/>
                  </a:cubicBezTo>
                  <a:cubicBezTo>
                    <a:pt x="42" y="29"/>
                    <a:pt x="41" y="28"/>
                    <a:pt x="41" y="27"/>
                  </a:cubicBezTo>
                  <a:cubicBezTo>
                    <a:pt x="41" y="27"/>
                    <a:pt x="40" y="26"/>
                    <a:pt x="40" y="25"/>
                  </a:cubicBezTo>
                  <a:cubicBezTo>
                    <a:pt x="40" y="23"/>
                    <a:pt x="39" y="22"/>
                    <a:pt x="38" y="20"/>
                  </a:cubicBezTo>
                  <a:cubicBezTo>
                    <a:pt x="37" y="17"/>
                    <a:pt x="35" y="14"/>
                    <a:pt x="34" y="12"/>
                  </a:cubicBezTo>
                  <a:cubicBezTo>
                    <a:pt x="33" y="11"/>
                    <a:pt x="33" y="11"/>
                    <a:pt x="33" y="11"/>
                  </a:cubicBezTo>
                  <a:cubicBezTo>
                    <a:pt x="33" y="10"/>
                    <a:pt x="33" y="10"/>
                    <a:pt x="33" y="10"/>
                  </a:cubicBezTo>
                  <a:cubicBezTo>
                    <a:pt x="32" y="9"/>
                    <a:pt x="32" y="9"/>
                    <a:pt x="32" y="9"/>
                  </a:cubicBezTo>
                  <a:cubicBezTo>
                    <a:pt x="32" y="8"/>
                    <a:pt x="32" y="8"/>
                    <a:pt x="32" y="8"/>
                  </a:cubicBezTo>
                  <a:cubicBezTo>
                    <a:pt x="31" y="7"/>
                    <a:pt x="30" y="6"/>
                    <a:pt x="30" y="5"/>
                  </a:cubicBezTo>
                  <a:cubicBezTo>
                    <a:pt x="29" y="4"/>
                    <a:pt x="28" y="4"/>
                    <a:pt x="28" y="3"/>
                  </a:cubicBezTo>
                  <a:cubicBezTo>
                    <a:pt x="27" y="2"/>
                    <a:pt x="27" y="2"/>
                    <a:pt x="26" y="1"/>
                  </a:cubicBezTo>
                  <a:cubicBezTo>
                    <a:pt x="26" y="1"/>
                    <a:pt x="25" y="0"/>
                    <a:pt x="25" y="0"/>
                  </a:cubicBezTo>
                  <a:cubicBezTo>
                    <a:pt x="25" y="0"/>
                    <a:pt x="25" y="0"/>
                    <a:pt x="25"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6" name="Freeform 1119"/>
            <p:cNvSpPr>
              <a:spLocks noEditPoints="1"/>
            </p:cNvSpPr>
            <p:nvPr/>
          </p:nvSpPr>
          <p:spPr bwMode="auto">
            <a:xfrm>
              <a:off x="611188" y="4989513"/>
              <a:ext cx="85725" cy="22225"/>
            </a:xfrm>
            <a:custGeom>
              <a:avLst/>
              <a:gdLst>
                <a:gd name="T0" fmla="*/ 0 w 27"/>
                <a:gd name="T1" fmla="*/ 7 h 7"/>
                <a:gd name="T2" fmla="*/ 0 w 27"/>
                <a:gd name="T3" fmla="*/ 7 h 7"/>
                <a:gd name="T4" fmla="*/ 4 w 27"/>
                <a:gd name="T5" fmla="*/ 7 h 7"/>
                <a:gd name="T6" fmla="*/ 0 w 27"/>
                <a:gd name="T7" fmla="*/ 7 h 7"/>
                <a:gd name="T8" fmla="*/ 9 w 27"/>
                <a:gd name="T9" fmla="*/ 0 h 7"/>
                <a:gd name="T10" fmla="*/ 10 w 27"/>
                <a:gd name="T11" fmla="*/ 3 h 7"/>
                <a:gd name="T12" fmla="*/ 21 w 27"/>
                <a:gd name="T13" fmla="*/ 3 h 7"/>
                <a:gd name="T14" fmla="*/ 21 w 27"/>
                <a:gd name="T15" fmla="*/ 7 h 7"/>
                <a:gd name="T16" fmla="*/ 27 w 27"/>
                <a:gd name="T17" fmla="*/ 7 h 7"/>
                <a:gd name="T18" fmla="*/ 27 w 27"/>
                <a:gd name="T19" fmla="*/ 0 h 7"/>
                <a:gd name="T20" fmla="*/ 26 w 27"/>
                <a:gd name="T21" fmla="*/ 0 h 7"/>
                <a:gd name="T22" fmla="*/ 9 w 27"/>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7">
                  <a:moveTo>
                    <a:pt x="0" y="7"/>
                  </a:moveTo>
                  <a:cubicBezTo>
                    <a:pt x="0" y="7"/>
                    <a:pt x="0" y="7"/>
                    <a:pt x="0" y="7"/>
                  </a:cubicBezTo>
                  <a:cubicBezTo>
                    <a:pt x="4" y="7"/>
                    <a:pt x="4" y="7"/>
                    <a:pt x="4" y="7"/>
                  </a:cubicBezTo>
                  <a:cubicBezTo>
                    <a:pt x="0" y="7"/>
                    <a:pt x="0" y="7"/>
                    <a:pt x="0" y="7"/>
                  </a:cubicBezTo>
                  <a:moveTo>
                    <a:pt x="9" y="0"/>
                  </a:moveTo>
                  <a:cubicBezTo>
                    <a:pt x="10" y="1"/>
                    <a:pt x="10" y="2"/>
                    <a:pt x="10" y="3"/>
                  </a:cubicBezTo>
                  <a:cubicBezTo>
                    <a:pt x="21" y="3"/>
                    <a:pt x="21" y="3"/>
                    <a:pt x="21" y="3"/>
                  </a:cubicBezTo>
                  <a:cubicBezTo>
                    <a:pt x="21" y="7"/>
                    <a:pt x="21" y="7"/>
                    <a:pt x="21" y="7"/>
                  </a:cubicBezTo>
                  <a:cubicBezTo>
                    <a:pt x="27" y="7"/>
                    <a:pt x="27" y="7"/>
                    <a:pt x="27" y="7"/>
                  </a:cubicBezTo>
                  <a:cubicBezTo>
                    <a:pt x="27" y="0"/>
                    <a:pt x="27" y="0"/>
                    <a:pt x="27" y="0"/>
                  </a:cubicBezTo>
                  <a:cubicBezTo>
                    <a:pt x="26" y="0"/>
                    <a:pt x="26" y="0"/>
                    <a:pt x="26" y="0"/>
                  </a:cubicBezTo>
                  <a:cubicBezTo>
                    <a:pt x="9" y="0"/>
                    <a:pt x="9" y="0"/>
                    <a:pt x="9"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7" name="Freeform 1120"/>
            <p:cNvSpPr>
              <a:spLocks noEditPoints="1"/>
            </p:cNvSpPr>
            <p:nvPr/>
          </p:nvSpPr>
          <p:spPr bwMode="auto">
            <a:xfrm>
              <a:off x="554038" y="4846638"/>
              <a:ext cx="38100" cy="165100"/>
            </a:xfrm>
            <a:custGeom>
              <a:avLst/>
              <a:gdLst>
                <a:gd name="T0" fmla="*/ 0 w 12"/>
                <a:gd name="T1" fmla="*/ 52 h 52"/>
                <a:gd name="T2" fmla="*/ 0 w 12"/>
                <a:gd name="T3" fmla="*/ 52 h 52"/>
                <a:gd name="T4" fmla="*/ 0 w 12"/>
                <a:gd name="T5" fmla="*/ 52 h 52"/>
                <a:gd name="T6" fmla="*/ 12 w 12"/>
                <a:gd name="T7" fmla="*/ 38 h 52"/>
                <a:gd name="T8" fmla="*/ 0 w 12"/>
                <a:gd name="T9" fmla="*/ 52 h 52"/>
                <a:gd name="T10" fmla="*/ 12 w 12"/>
                <a:gd name="T11" fmla="*/ 38 h 52"/>
                <a:gd name="T12" fmla="*/ 12 w 12"/>
                <a:gd name="T13" fmla="*/ 38 h 52"/>
                <a:gd name="T14" fmla="*/ 7 w 12"/>
                <a:gd name="T15" fmla="*/ 0 h 52"/>
                <a:gd name="T16" fmla="*/ 7 w 12"/>
                <a:gd name="T17" fmla="*/ 0 h 52"/>
                <a:gd name="T18" fmla="*/ 0 w 12"/>
                <a:gd name="T19" fmla="*/ 7 h 52"/>
                <a:gd name="T20" fmla="*/ 7 w 12"/>
                <a:gd name="T21" fmla="*/ 0 h 52"/>
                <a:gd name="T22" fmla="*/ 7 w 1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2">
                  <a:moveTo>
                    <a:pt x="0" y="52"/>
                  </a:moveTo>
                  <a:cubicBezTo>
                    <a:pt x="0" y="52"/>
                    <a:pt x="0" y="52"/>
                    <a:pt x="0" y="52"/>
                  </a:cubicBezTo>
                  <a:cubicBezTo>
                    <a:pt x="0" y="52"/>
                    <a:pt x="0" y="52"/>
                    <a:pt x="0" y="52"/>
                  </a:cubicBezTo>
                  <a:moveTo>
                    <a:pt x="12" y="38"/>
                  </a:moveTo>
                  <a:cubicBezTo>
                    <a:pt x="5" y="43"/>
                    <a:pt x="0" y="52"/>
                    <a:pt x="0" y="52"/>
                  </a:cubicBezTo>
                  <a:cubicBezTo>
                    <a:pt x="0" y="52"/>
                    <a:pt x="5" y="43"/>
                    <a:pt x="12" y="38"/>
                  </a:cubicBezTo>
                  <a:cubicBezTo>
                    <a:pt x="12" y="38"/>
                    <a:pt x="12" y="38"/>
                    <a:pt x="12" y="38"/>
                  </a:cubicBezTo>
                  <a:moveTo>
                    <a:pt x="7" y="0"/>
                  </a:moveTo>
                  <a:cubicBezTo>
                    <a:pt x="7" y="0"/>
                    <a:pt x="7" y="0"/>
                    <a:pt x="7" y="0"/>
                  </a:cubicBezTo>
                  <a:cubicBezTo>
                    <a:pt x="0" y="7"/>
                    <a:pt x="0" y="7"/>
                    <a:pt x="0" y="7"/>
                  </a:cubicBezTo>
                  <a:cubicBezTo>
                    <a:pt x="7" y="0"/>
                    <a:pt x="7" y="0"/>
                    <a:pt x="7" y="0"/>
                  </a:cubicBezTo>
                  <a:cubicBezTo>
                    <a:pt x="7" y="0"/>
                    <a:pt x="7" y="0"/>
                    <a:pt x="7"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8" name="Freeform 1121"/>
            <p:cNvSpPr>
              <a:spLocks/>
            </p:cNvSpPr>
            <p:nvPr/>
          </p:nvSpPr>
          <p:spPr bwMode="auto">
            <a:xfrm>
              <a:off x="700088" y="4846638"/>
              <a:ext cx="60325" cy="171450"/>
            </a:xfrm>
            <a:custGeom>
              <a:avLst/>
              <a:gdLst>
                <a:gd name="T0" fmla="*/ 9 w 19"/>
                <a:gd name="T1" fmla="*/ 0 h 54"/>
                <a:gd name="T2" fmla="*/ 0 w 19"/>
                <a:gd name="T3" fmla="*/ 36 h 54"/>
                <a:gd name="T4" fmla="*/ 5 w 19"/>
                <a:gd name="T5" fmla="*/ 38 h 54"/>
                <a:gd name="T6" fmla="*/ 19 w 19"/>
                <a:gd name="T7" fmla="*/ 54 h 54"/>
                <a:gd name="T8" fmla="*/ 19 w 19"/>
                <a:gd name="T9" fmla="*/ 9 h 54"/>
                <a:gd name="T10" fmla="*/ 10 w 19"/>
                <a:gd name="T11" fmla="*/ 1 h 54"/>
                <a:gd name="T12" fmla="*/ 9 w 1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9" y="0"/>
                  </a:moveTo>
                  <a:cubicBezTo>
                    <a:pt x="0" y="36"/>
                    <a:pt x="0" y="36"/>
                    <a:pt x="0" y="36"/>
                  </a:cubicBezTo>
                  <a:cubicBezTo>
                    <a:pt x="2" y="36"/>
                    <a:pt x="4" y="37"/>
                    <a:pt x="5" y="38"/>
                  </a:cubicBezTo>
                  <a:cubicBezTo>
                    <a:pt x="12" y="43"/>
                    <a:pt x="19" y="54"/>
                    <a:pt x="19" y="54"/>
                  </a:cubicBezTo>
                  <a:cubicBezTo>
                    <a:pt x="19" y="9"/>
                    <a:pt x="19" y="9"/>
                    <a:pt x="19" y="9"/>
                  </a:cubicBezTo>
                  <a:cubicBezTo>
                    <a:pt x="10" y="1"/>
                    <a:pt x="10" y="1"/>
                    <a:pt x="10" y="1"/>
                  </a:cubicBezTo>
                  <a:cubicBezTo>
                    <a:pt x="9" y="0"/>
                    <a:pt x="9" y="0"/>
                    <a:pt x="9"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9" name="Rectangle 1122"/>
            <p:cNvSpPr>
              <a:spLocks noChangeArrowheads="1"/>
            </p:cNvSpPr>
            <p:nvPr/>
          </p:nvSpPr>
          <p:spPr bwMode="auto">
            <a:xfrm>
              <a:off x="655638" y="4591050"/>
              <a:ext cx="1588" cy="1588"/>
            </a:xfrm>
            <a:prstGeom prst="rect">
              <a:avLst/>
            </a:prstGeom>
            <a:solidFill>
              <a:srgbClr val="D6D7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0" name="Freeform 1123"/>
            <p:cNvSpPr>
              <a:spLocks/>
            </p:cNvSpPr>
            <p:nvPr/>
          </p:nvSpPr>
          <p:spPr bwMode="auto">
            <a:xfrm>
              <a:off x="655638" y="459105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1" name="Freeform 1124"/>
            <p:cNvSpPr>
              <a:spLocks noEditPoints="1"/>
            </p:cNvSpPr>
            <p:nvPr/>
          </p:nvSpPr>
          <p:spPr bwMode="auto">
            <a:xfrm>
              <a:off x="576263" y="4591050"/>
              <a:ext cx="79375" cy="420688"/>
            </a:xfrm>
            <a:custGeom>
              <a:avLst/>
              <a:gdLst>
                <a:gd name="T0" fmla="*/ 12 w 25"/>
                <a:gd name="T1" fmla="*/ 125 h 132"/>
                <a:gd name="T2" fmla="*/ 12 w 25"/>
                <a:gd name="T3" fmla="*/ 125 h 132"/>
                <a:gd name="T4" fmla="*/ 11 w 25"/>
                <a:gd name="T5" fmla="*/ 125 h 132"/>
                <a:gd name="T6" fmla="*/ 11 w 25"/>
                <a:gd name="T7" fmla="*/ 132 h 132"/>
                <a:gd name="T8" fmla="*/ 11 w 25"/>
                <a:gd name="T9" fmla="*/ 125 h 132"/>
                <a:gd name="T10" fmla="*/ 12 w 25"/>
                <a:gd name="T11" fmla="*/ 125 h 132"/>
                <a:gd name="T12" fmla="*/ 12 w 25"/>
                <a:gd name="T13" fmla="*/ 125 h 132"/>
                <a:gd name="T14" fmla="*/ 5 w 25"/>
                <a:gd name="T15" fmla="*/ 118 h 132"/>
                <a:gd name="T16" fmla="*/ 5 w 25"/>
                <a:gd name="T17" fmla="*/ 118 h 132"/>
                <a:gd name="T18" fmla="*/ 5 w 25"/>
                <a:gd name="T19" fmla="*/ 118 h 132"/>
                <a:gd name="T20" fmla="*/ 5 w 25"/>
                <a:gd name="T21" fmla="*/ 118 h 132"/>
                <a:gd name="T22" fmla="*/ 25 w 25"/>
                <a:gd name="T23" fmla="*/ 0 h 132"/>
                <a:gd name="T24" fmla="*/ 25 w 25"/>
                <a:gd name="T25" fmla="*/ 0 h 132"/>
                <a:gd name="T26" fmla="*/ 24 w 25"/>
                <a:gd name="T27" fmla="*/ 0 h 132"/>
                <a:gd name="T28" fmla="*/ 23 w 25"/>
                <a:gd name="T29" fmla="*/ 1 h 132"/>
                <a:gd name="T30" fmla="*/ 22 w 25"/>
                <a:gd name="T31" fmla="*/ 3 h 132"/>
                <a:gd name="T32" fmla="*/ 20 w 25"/>
                <a:gd name="T33" fmla="*/ 5 h 132"/>
                <a:gd name="T34" fmla="*/ 18 w 25"/>
                <a:gd name="T35" fmla="*/ 8 h 132"/>
                <a:gd name="T36" fmla="*/ 17 w 25"/>
                <a:gd name="T37" fmla="*/ 9 h 132"/>
                <a:gd name="T38" fmla="*/ 17 w 25"/>
                <a:gd name="T39" fmla="*/ 10 h 132"/>
                <a:gd name="T40" fmla="*/ 16 w 25"/>
                <a:gd name="T41" fmla="*/ 11 h 132"/>
                <a:gd name="T42" fmla="*/ 15 w 25"/>
                <a:gd name="T43" fmla="*/ 12 h 132"/>
                <a:gd name="T44" fmla="*/ 11 w 25"/>
                <a:gd name="T45" fmla="*/ 20 h 132"/>
                <a:gd name="T46" fmla="*/ 9 w 25"/>
                <a:gd name="T47" fmla="*/ 25 h 132"/>
                <a:gd name="T48" fmla="*/ 8 w 25"/>
                <a:gd name="T49" fmla="*/ 27 h 132"/>
                <a:gd name="T50" fmla="*/ 8 w 25"/>
                <a:gd name="T51" fmla="*/ 30 h 132"/>
                <a:gd name="T52" fmla="*/ 7 w 25"/>
                <a:gd name="T53" fmla="*/ 33 h 132"/>
                <a:gd name="T54" fmla="*/ 6 w 25"/>
                <a:gd name="T55" fmla="*/ 35 h 132"/>
                <a:gd name="T56" fmla="*/ 6 w 25"/>
                <a:gd name="T57" fmla="*/ 38 h 132"/>
                <a:gd name="T58" fmla="*/ 5 w 25"/>
                <a:gd name="T59" fmla="*/ 41 h 132"/>
                <a:gd name="T60" fmla="*/ 5 w 25"/>
                <a:gd name="T61" fmla="*/ 44 h 132"/>
                <a:gd name="T62" fmla="*/ 4 w 25"/>
                <a:gd name="T63" fmla="*/ 47 h 132"/>
                <a:gd name="T64" fmla="*/ 3 w 25"/>
                <a:gd name="T65" fmla="*/ 53 h 132"/>
                <a:gd name="T66" fmla="*/ 1 w 25"/>
                <a:gd name="T67" fmla="*/ 65 h 132"/>
                <a:gd name="T68" fmla="*/ 0 w 25"/>
                <a:gd name="T69" fmla="*/ 77 h 132"/>
                <a:gd name="T70" fmla="*/ 0 w 25"/>
                <a:gd name="T71" fmla="*/ 77 h 132"/>
                <a:gd name="T72" fmla="*/ 0 w 25"/>
                <a:gd name="T73" fmla="*/ 77 h 132"/>
                <a:gd name="T74" fmla="*/ 1 w 25"/>
                <a:gd name="T75" fmla="*/ 65 h 132"/>
                <a:gd name="T76" fmla="*/ 3 w 25"/>
                <a:gd name="T77" fmla="*/ 53 h 132"/>
                <a:gd name="T78" fmla="*/ 4 w 25"/>
                <a:gd name="T79" fmla="*/ 47 h 132"/>
                <a:gd name="T80" fmla="*/ 5 w 25"/>
                <a:gd name="T81" fmla="*/ 44 h 132"/>
                <a:gd name="T82" fmla="*/ 5 w 25"/>
                <a:gd name="T83" fmla="*/ 41 h 132"/>
                <a:gd name="T84" fmla="*/ 6 w 25"/>
                <a:gd name="T85" fmla="*/ 38 h 132"/>
                <a:gd name="T86" fmla="*/ 6 w 25"/>
                <a:gd name="T87" fmla="*/ 35 h 132"/>
                <a:gd name="T88" fmla="*/ 7 w 25"/>
                <a:gd name="T89" fmla="*/ 33 h 132"/>
                <a:gd name="T90" fmla="*/ 8 w 25"/>
                <a:gd name="T91" fmla="*/ 30 h 132"/>
                <a:gd name="T92" fmla="*/ 8 w 25"/>
                <a:gd name="T93" fmla="*/ 27 h 132"/>
                <a:gd name="T94" fmla="*/ 9 w 25"/>
                <a:gd name="T95" fmla="*/ 25 h 132"/>
                <a:gd name="T96" fmla="*/ 11 w 25"/>
                <a:gd name="T97" fmla="*/ 20 h 132"/>
                <a:gd name="T98" fmla="*/ 15 w 25"/>
                <a:gd name="T99" fmla="*/ 12 h 132"/>
                <a:gd name="T100" fmla="*/ 16 w 25"/>
                <a:gd name="T101" fmla="*/ 11 h 132"/>
                <a:gd name="T102" fmla="*/ 17 w 25"/>
                <a:gd name="T103" fmla="*/ 10 h 132"/>
                <a:gd name="T104" fmla="*/ 17 w 25"/>
                <a:gd name="T105" fmla="*/ 9 h 132"/>
                <a:gd name="T106" fmla="*/ 18 w 25"/>
                <a:gd name="T107" fmla="*/ 8 h 132"/>
                <a:gd name="T108" fmla="*/ 20 w 25"/>
                <a:gd name="T109" fmla="*/ 5 h 132"/>
                <a:gd name="T110" fmla="*/ 22 w 25"/>
                <a:gd name="T111" fmla="*/ 3 h 132"/>
                <a:gd name="T112" fmla="*/ 23 w 25"/>
                <a:gd name="T113" fmla="*/ 1 h 132"/>
                <a:gd name="T114" fmla="*/ 24 w 25"/>
                <a:gd name="T115" fmla="*/ 0 h 132"/>
                <a:gd name="T116" fmla="*/ 25 w 25"/>
                <a:gd name="T1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 h="132">
                  <a:moveTo>
                    <a:pt x="12" y="125"/>
                  </a:moveTo>
                  <a:cubicBezTo>
                    <a:pt x="12" y="125"/>
                    <a:pt x="12" y="125"/>
                    <a:pt x="12" y="125"/>
                  </a:cubicBezTo>
                  <a:cubicBezTo>
                    <a:pt x="11" y="125"/>
                    <a:pt x="11" y="125"/>
                    <a:pt x="11" y="125"/>
                  </a:cubicBezTo>
                  <a:cubicBezTo>
                    <a:pt x="11" y="132"/>
                    <a:pt x="11" y="132"/>
                    <a:pt x="11" y="132"/>
                  </a:cubicBezTo>
                  <a:cubicBezTo>
                    <a:pt x="11" y="125"/>
                    <a:pt x="11" y="125"/>
                    <a:pt x="11" y="125"/>
                  </a:cubicBezTo>
                  <a:cubicBezTo>
                    <a:pt x="12" y="125"/>
                    <a:pt x="12" y="125"/>
                    <a:pt x="12" y="125"/>
                  </a:cubicBezTo>
                  <a:cubicBezTo>
                    <a:pt x="12" y="125"/>
                    <a:pt x="12" y="125"/>
                    <a:pt x="12" y="125"/>
                  </a:cubicBezTo>
                  <a:moveTo>
                    <a:pt x="5" y="118"/>
                  </a:moveTo>
                  <a:cubicBezTo>
                    <a:pt x="5" y="118"/>
                    <a:pt x="5" y="118"/>
                    <a:pt x="5" y="118"/>
                  </a:cubicBezTo>
                  <a:cubicBezTo>
                    <a:pt x="5" y="118"/>
                    <a:pt x="5" y="118"/>
                    <a:pt x="5" y="118"/>
                  </a:cubicBezTo>
                  <a:cubicBezTo>
                    <a:pt x="5" y="118"/>
                    <a:pt x="5" y="118"/>
                    <a:pt x="5" y="118"/>
                  </a:cubicBezTo>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7"/>
                    <a:pt x="0" y="77"/>
                    <a:pt x="0" y="77"/>
                  </a:cubicBezTo>
                  <a:cubicBezTo>
                    <a:pt x="0" y="73"/>
                    <a:pt x="1" y="69"/>
                    <a:pt x="1" y="65"/>
                  </a:cubicBezTo>
                  <a:cubicBezTo>
                    <a:pt x="2" y="61"/>
                    <a:pt x="2" y="57"/>
                    <a:pt x="3" y="53"/>
                  </a:cubicBezTo>
                  <a:cubicBezTo>
                    <a:pt x="3" y="51"/>
                    <a:pt x="4" y="49"/>
                    <a:pt x="4" y="47"/>
                  </a:cubicBezTo>
                  <a:cubicBezTo>
                    <a:pt x="4" y="46"/>
                    <a:pt x="4" y="45"/>
                    <a:pt x="5" y="44"/>
                  </a:cubicBezTo>
                  <a:cubicBezTo>
                    <a:pt x="5" y="43"/>
                    <a:pt x="5" y="42"/>
                    <a:pt x="5" y="41"/>
                  </a:cubicBezTo>
                  <a:cubicBezTo>
                    <a:pt x="5" y="40"/>
                    <a:pt x="5" y="39"/>
                    <a:pt x="6" y="38"/>
                  </a:cubicBezTo>
                  <a:cubicBezTo>
                    <a:pt x="6" y="37"/>
                    <a:pt x="6" y="36"/>
                    <a:pt x="6" y="35"/>
                  </a:cubicBezTo>
                  <a:cubicBezTo>
                    <a:pt x="6" y="34"/>
                    <a:pt x="7" y="34"/>
                    <a:pt x="7" y="33"/>
                  </a:cubicBezTo>
                  <a:cubicBezTo>
                    <a:pt x="7" y="32"/>
                    <a:pt x="7" y="31"/>
                    <a:pt x="8" y="30"/>
                  </a:cubicBezTo>
                  <a:cubicBezTo>
                    <a:pt x="8" y="29"/>
                    <a:pt x="8" y="28"/>
                    <a:pt x="8" y="27"/>
                  </a:cubicBezTo>
                  <a:cubicBezTo>
                    <a:pt x="9" y="27"/>
                    <a:pt x="9" y="26"/>
                    <a:pt x="9" y="25"/>
                  </a:cubicBezTo>
                  <a:cubicBezTo>
                    <a:pt x="10" y="23"/>
                    <a:pt x="10" y="22"/>
                    <a:pt x="11" y="20"/>
                  </a:cubicBezTo>
                  <a:cubicBezTo>
                    <a:pt x="12" y="17"/>
                    <a:pt x="14" y="14"/>
                    <a:pt x="15" y="12"/>
                  </a:cubicBezTo>
                  <a:cubicBezTo>
                    <a:pt x="16" y="11"/>
                    <a:pt x="16" y="11"/>
                    <a:pt x="16" y="11"/>
                  </a:cubicBezTo>
                  <a:cubicBezTo>
                    <a:pt x="17" y="10"/>
                    <a:pt x="17" y="10"/>
                    <a:pt x="17" y="10"/>
                  </a:cubicBezTo>
                  <a:cubicBezTo>
                    <a:pt x="17" y="9"/>
                    <a:pt x="17" y="9"/>
                    <a:pt x="17" y="9"/>
                  </a:cubicBezTo>
                  <a:cubicBezTo>
                    <a:pt x="18" y="8"/>
                    <a:pt x="18" y="8"/>
                    <a:pt x="18" y="8"/>
                  </a:cubicBezTo>
                  <a:cubicBezTo>
                    <a:pt x="18" y="7"/>
                    <a:pt x="19" y="6"/>
                    <a:pt x="20" y="5"/>
                  </a:cubicBezTo>
                  <a:cubicBezTo>
                    <a:pt x="20" y="4"/>
                    <a:pt x="21" y="4"/>
                    <a:pt x="22" y="3"/>
                  </a:cubicBezTo>
                  <a:cubicBezTo>
                    <a:pt x="22" y="2"/>
                    <a:pt x="23" y="2"/>
                    <a:pt x="23" y="1"/>
                  </a:cubicBezTo>
                  <a:cubicBezTo>
                    <a:pt x="24" y="1"/>
                    <a:pt x="24" y="0"/>
                    <a:pt x="24" y="0"/>
                  </a:cubicBezTo>
                  <a:cubicBezTo>
                    <a:pt x="25" y="0"/>
                    <a:pt x="25" y="0"/>
                    <a:pt x="25" y="0"/>
                  </a:cubicBezTo>
                </a:path>
              </a:pathLst>
            </a:custGeom>
            <a:solidFill>
              <a:srgbClr val="7B8B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2" name="Freeform 1125"/>
            <p:cNvSpPr>
              <a:spLocks/>
            </p:cNvSpPr>
            <p:nvPr/>
          </p:nvSpPr>
          <p:spPr bwMode="auto">
            <a:xfrm>
              <a:off x="576263" y="4591050"/>
              <a:ext cx="79375" cy="398463"/>
            </a:xfrm>
            <a:custGeom>
              <a:avLst/>
              <a:gdLst>
                <a:gd name="T0" fmla="*/ 25 w 25"/>
                <a:gd name="T1" fmla="*/ 0 h 125"/>
                <a:gd name="T2" fmla="*/ 25 w 25"/>
                <a:gd name="T3" fmla="*/ 0 h 125"/>
                <a:gd name="T4" fmla="*/ 24 w 25"/>
                <a:gd name="T5" fmla="*/ 0 h 125"/>
                <a:gd name="T6" fmla="*/ 23 w 25"/>
                <a:gd name="T7" fmla="*/ 1 h 125"/>
                <a:gd name="T8" fmla="*/ 22 w 25"/>
                <a:gd name="T9" fmla="*/ 3 h 125"/>
                <a:gd name="T10" fmla="*/ 20 w 25"/>
                <a:gd name="T11" fmla="*/ 5 h 125"/>
                <a:gd name="T12" fmla="*/ 18 w 25"/>
                <a:gd name="T13" fmla="*/ 8 h 125"/>
                <a:gd name="T14" fmla="*/ 17 w 25"/>
                <a:gd name="T15" fmla="*/ 9 h 125"/>
                <a:gd name="T16" fmla="*/ 17 w 25"/>
                <a:gd name="T17" fmla="*/ 10 h 125"/>
                <a:gd name="T18" fmla="*/ 16 w 25"/>
                <a:gd name="T19" fmla="*/ 11 h 125"/>
                <a:gd name="T20" fmla="*/ 15 w 25"/>
                <a:gd name="T21" fmla="*/ 12 h 125"/>
                <a:gd name="T22" fmla="*/ 11 w 25"/>
                <a:gd name="T23" fmla="*/ 20 h 125"/>
                <a:gd name="T24" fmla="*/ 9 w 25"/>
                <a:gd name="T25" fmla="*/ 25 h 125"/>
                <a:gd name="T26" fmla="*/ 8 w 25"/>
                <a:gd name="T27" fmla="*/ 27 h 125"/>
                <a:gd name="T28" fmla="*/ 8 w 25"/>
                <a:gd name="T29" fmla="*/ 30 h 125"/>
                <a:gd name="T30" fmla="*/ 7 w 25"/>
                <a:gd name="T31" fmla="*/ 33 h 125"/>
                <a:gd name="T32" fmla="*/ 6 w 25"/>
                <a:gd name="T33" fmla="*/ 35 h 125"/>
                <a:gd name="T34" fmla="*/ 6 w 25"/>
                <a:gd name="T35" fmla="*/ 38 h 125"/>
                <a:gd name="T36" fmla="*/ 5 w 25"/>
                <a:gd name="T37" fmla="*/ 41 h 125"/>
                <a:gd name="T38" fmla="*/ 5 w 25"/>
                <a:gd name="T39" fmla="*/ 44 h 125"/>
                <a:gd name="T40" fmla="*/ 4 w 25"/>
                <a:gd name="T41" fmla="*/ 47 h 125"/>
                <a:gd name="T42" fmla="*/ 3 w 25"/>
                <a:gd name="T43" fmla="*/ 53 h 125"/>
                <a:gd name="T44" fmla="*/ 1 w 25"/>
                <a:gd name="T45" fmla="*/ 65 h 125"/>
                <a:gd name="T46" fmla="*/ 0 w 25"/>
                <a:gd name="T47" fmla="*/ 77 h 125"/>
                <a:gd name="T48" fmla="*/ 0 w 25"/>
                <a:gd name="T49" fmla="*/ 77 h 125"/>
                <a:gd name="T50" fmla="*/ 0 w 25"/>
                <a:gd name="T51" fmla="*/ 80 h 125"/>
                <a:gd name="T52" fmla="*/ 3 w 25"/>
                <a:gd name="T53" fmla="*/ 78 h 125"/>
                <a:gd name="T54" fmla="*/ 11 w 25"/>
                <a:gd name="T55" fmla="*/ 115 h 125"/>
                <a:gd name="T56" fmla="*/ 5 w 25"/>
                <a:gd name="T57" fmla="*/ 118 h 125"/>
                <a:gd name="T58" fmla="*/ 5 w 25"/>
                <a:gd name="T59" fmla="*/ 118 h 125"/>
                <a:gd name="T60" fmla="*/ 5 w 25"/>
                <a:gd name="T61" fmla="*/ 118 h 125"/>
                <a:gd name="T62" fmla="*/ 12 w 25"/>
                <a:gd name="T63" fmla="*/ 125 h 125"/>
                <a:gd name="T64" fmla="*/ 12 w 25"/>
                <a:gd name="T65" fmla="*/ 125 h 125"/>
                <a:gd name="T66" fmla="*/ 12 w 25"/>
                <a:gd name="T67" fmla="*/ 125 h 125"/>
                <a:gd name="T68" fmla="*/ 20 w 25"/>
                <a:gd name="T69" fmla="*/ 125 h 125"/>
                <a:gd name="T70" fmla="*/ 25 w 25"/>
                <a:gd name="T7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25">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8"/>
                    <a:pt x="0" y="79"/>
                    <a:pt x="0" y="80"/>
                  </a:cubicBezTo>
                  <a:cubicBezTo>
                    <a:pt x="3" y="78"/>
                    <a:pt x="3" y="78"/>
                    <a:pt x="3" y="78"/>
                  </a:cubicBezTo>
                  <a:cubicBezTo>
                    <a:pt x="11" y="115"/>
                    <a:pt x="11" y="115"/>
                    <a:pt x="11" y="115"/>
                  </a:cubicBezTo>
                  <a:cubicBezTo>
                    <a:pt x="9" y="115"/>
                    <a:pt x="7" y="116"/>
                    <a:pt x="5" y="118"/>
                  </a:cubicBezTo>
                  <a:cubicBezTo>
                    <a:pt x="5" y="118"/>
                    <a:pt x="5" y="118"/>
                    <a:pt x="5" y="118"/>
                  </a:cubicBezTo>
                  <a:cubicBezTo>
                    <a:pt x="5" y="118"/>
                    <a:pt x="5" y="118"/>
                    <a:pt x="5" y="118"/>
                  </a:cubicBezTo>
                  <a:cubicBezTo>
                    <a:pt x="6" y="121"/>
                    <a:pt x="9" y="123"/>
                    <a:pt x="12" y="125"/>
                  </a:cubicBezTo>
                  <a:cubicBezTo>
                    <a:pt x="12" y="125"/>
                    <a:pt x="12" y="125"/>
                    <a:pt x="12" y="125"/>
                  </a:cubicBezTo>
                  <a:cubicBezTo>
                    <a:pt x="12" y="125"/>
                    <a:pt x="12" y="125"/>
                    <a:pt x="12" y="125"/>
                  </a:cubicBezTo>
                  <a:cubicBezTo>
                    <a:pt x="20" y="125"/>
                    <a:pt x="20" y="125"/>
                    <a:pt x="20" y="125"/>
                  </a:cubicBezTo>
                  <a:cubicBezTo>
                    <a:pt x="6" y="61"/>
                    <a:pt x="24" y="1"/>
                    <a:pt x="25"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3" name="Freeform 1126"/>
            <p:cNvSpPr>
              <a:spLocks/>
            </p:cNvSpPr>
            <p:nvPr/>
          </p:nvSpPr>
          <p:spPr bwMode="auto">
            <a:xfrm>
              <a:off x="611188" y="4989513"/>
              <a:ext cx="31750" cy="22225"/>
            </a:xfrm>
            <a:custGeom>
              <a:avLst/>
              <a:gdLst>
                <a:gd name="T0" fmla="*/ 0 w 10"/>
                <a:gd name="T1" fmla="*/ 0 h 7"/>
                <a:gd name="T2" fmla="*/ 0 w 10"/>
                <a:gd name="T3" fmla="*/ 7 h 7"/>
                <a:gd name="T4" fmla="*/ 4 w 10"/>
                <a:gd name="T5" fmla="*/ 7 h 7"/>
                <a:gd name="T6" fmla="*/ 4 w 10"/>
                <a:gd name="T7" fmla="*/ 3 h 7"/>
                <a:gd name="T8" fmla="*/ 10 w 10"/>
                <a:gd name="T9" fmla="*/ 3 h 7"/>
                <a:gd name="T10" fmla="*/ 9 w 10"/>
                <a:gd name="T11" fmla="*/ 0 h 7"/>
                <a:gd name="T12" fmla="*/ 1 w 10"/>
                <a:gd name="T13" fmla="*/ 0 h 7"/>
                <a:gd name="T14" fmla="*/ 0 w 1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0" y="0"/>
                  </a:moveTo>
                  <a:cubicBezTo>
                    <a:pt x="0" y="7"/>
                    <a:pt x="0" y="7"/>
                    <a:pt x="0" y="7"/>
                  </a:cubicBezTo>
                  <a:cubicBezTo>
                    <a:pt x="4" y="7"/>
                    <a:pt x="4" y="7"/>
                    <a:pt x="4" y="7"/>
                  </a:cubicBezTo>
                  <a:cubicBezTo>
                    <a:pt x="4" y="3"/>
                    <a:pt x="4" y="3"/>
                    <a:pt x="4" y="3"/>
                  </a:cubicBezTo>
                  <a:cubicBezTo>
                    <a:pt x="10" y="3"/>
                    <a:pt x="10" y="3"/>
                    <a:pt x="10" y="3"/>
                  </a:cubicBezTo>
                  <a:cubicBezTo>
                    <a:pt x="10" y="2"/>
                    <a:pt x="10" y="1"/>
                    <a:pt x="9" y="0"/>
                  </a:cubicBezTo>
                  <a:cubicBezTo>
                    <a:pt x="1" y="0"/>
                    <a:pt x="1" y="0"/>
                    <a:pt x="1" y="0"/>
                  </a:cubicBezTo>
                  <a:cubicBezTo>
                    <a:pt x="0" y="0"/>
                    <a:pt x="0" y="0"/>
                    <a:pt x="0"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4" name="Freeform 1127"/>
            <p:cNvSpPr>
              <a:spLocks noEditPoints="1"/>
            </p:cNvSpPr>
            <p:nvPr/>
          </p:nvSpPr>
          <p:spPr bwMode="auto">
            <a:xfrm>
              <a:off x="554038" y="50117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7B8B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5" name="Freeform 1128"/>
            <p:cNvSpPr>
              <a:spLocks/>
            </p:cNvSpPr>
            <p:nvPr/>
          </p:nvSpPr>
          <p:spPr bwMode="auto">
            <a:xfrm>
              <a:off x="554038" y="4840288"/>
              <a:ext cx="57150" cy="171450"/>
            </a:xfrm>
            <a:custGeom>
              <a:avLst/>
              <a:gdLst>
                <a:gd name="T0" fmla="*/ 10 w 18"/>
                <a:gd name="T1" fmla="*/ 0 h 54"/>
                <a:gd name="T2" fmla="*/ 7 w 18"/>
                <a:gd name="T3" fmla="*/ 2 h 54"/>
                <a:gd name="T4" fmla="*/ 7 w 18"/>
                <a:gd name="T5" fmla="*/ 2 h 54"/>
                <a:gd name="T6" fmla="*/ 0 w 18"/>
                <a:gd name="T7" fmla="*/ 9 h 54"/>
                <a:gd name="T8" fmla="*/ 0 w 18"/>
                <a:gd name="T9" fmla="*/ 54 h 54"/>
                <a:gd name="T10" fmla="*/ 0 w 18"/>
                <a:gd name="T11" fmla="*/ 54 h 54"/>
                <a:gd name="T12" fmla="*/ 0 w 18"/>
                <a:gd name="T13" fmla="*/ 54 h 54"/>
                <a:gd name="T14" fmla="*/ 0 w 18"/>
                <a:gd name="T15" fmla="*/ 54 h 54"/>
                <a:gd name="T16" fmla="*/ 0 w 18"/>
                <a:gd name="T17" fmla="*/ 54 h 54"/>
                <a:gd name="T18" fmla="*/ 12 w 18"/>
                <a:gd name="T19" fmla="*/ 40 h 54"/>
                <a:gd name="T20" fmla="*/ 12 w 18"/>
                <a:gd name="T21" fmla="*/ 40 h 54"/>
                <a:gd name="T22" fmla="*/ 12 w 18"/>
                <a:gd name="T23" fmla="*/ 40 h 54"/>
                <a:gd name="T24" fmla="*/ 18 w 18"/>
                <a:gd name="T25" fmla="*/ 37 h 54"/>
                <a:gd name="T26" fmla="*/ 10 w 18"/>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4">
                  <a:moveTo>
                    <a:pt x="10" y="0"/>
                  </a:moveTo>
                  <a:cubicBezTo>
                    <a:pt x="7" y="2"/>
                    <a:pt x="7" y="2"/>
                    <a:pt x="7" y="2"/>
                  </a:cubicBezTo>
                  <a:cubicBezTo>
                    <a:pt x="7" y="2"/>
                    <a:pt x="7" y="2"/>
                    <a:pt x="7" y="2"/>
                  </a:cubicBezTo>
                  <a:cubicBezTo>
                    <a:pt x="0" y="9"/>
                    <a:pt x="0" y="9"/>
                    <a:pt x="0" y="9"/>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5" y="45"/>
                    <a:pt x="12" y="40"/>
                  </a:cubicBezTo>
                  <a:cubicBezTo>
                    <a:pt x="12" y="40"/>
                    <a:pt x="12" y="40"/>
                    <a:pt x="12" y="40"/>
                  </a:cubicBezTo>
                  <a:cubicBezTo>
                    <a:pt x="12" y="40"/>
                    <a:pt x="12" y="40"/>
                    <a:pt x="12" y="40"/>
                  </a:cubicBezTo>
                  <a:cubicBezTo>
                    <a:pt x="14" y="38"/>
                    <a:pt x="16" y="37"/>
                    <a:pt x="18" y="37"/>
                  </a:cubicBezTo>
                  <a:cubicBezTo>
                    <a:pt x="10" y="0"/>
                    <a:pt x="10" y="0"/>
                    <a:pt x="10"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6" name="Rectangle 1129"/>
            <p:cNvSpPr>
              <a:spLocks noChangeArrowheads="1"/>
            </p:cNvSpPr>
            <p:nvPr/>
          </p:nvSpPr>
          <p:spPr bwMode="auto">
            <a:xfrm>
              <a:off x="623888" y="5011738"/>
              <a:ext cx="53975" cy="1828800"/>
            </a:xfrm>
            <a:prstGeom prst="rect">
              <a:avLst/>
            </a:prstGeom>
            <a:solidFill>
              <a:schemeClr val="bg1">
                <a:alpha val="2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107" name="Rectangle 1130"/>
            <p:cNvSpPr>
              <a:spLocks noChangeArrowheads="1"/>
            </p:cNvSpPr>
            <p:nvPr/>
          </p:nvSpPr>
          <p:spPr bwMode="auto">
            <a:xfrm>
              <a:off x="623888" y="5011738"/>
              <a:ext cx="5397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8" name="Freeform 1131"/>
            <p:cNvSpPr>
              <a:spLocks/>
            </p:cNvSpPr>
            <p:nvPr/>
          </p:nvSpPr>
          <p:spPr bwMode="auto">
            <a:xfrm>
              <a:off x="623888" y="4999038"/>
              <a:ext cx="53975" cy="12700"/>
            </a:xfrm>
            <a:custGeom>
              <a:avLst/>
              <a:gdLst>
                <a:gd name="T0" fmla="*/ 17 w 17"/>
                <a:gd name="T1" fmla="*/ 0 h 4"/>
                <a:gd name="T2" fmla="*/ 6 w 17"/>
                <a:gd name="T3" fmla="*/ 0 h 4"/>
                <a:gd name="T4" fmla="*/ 7 w 17"/>
                <a:gd name="T5" fmla="*/ 4 h 4"/>
                <a:gd name="T6" fmla="*/ 0 w 17"/>
                <a:gd name="T7" fmla="*/ 4 h 4"/>
                <a:gd name="T8" fmla="*/ 17 w 17"/>
                <a:gd name="T9" fmla="*/ 4 h 4"/>
                <a:gd name="T10" fmla="*/ 17 w 17"/>
                <a:gd name="T11" fmla="*/ 0 h 4"/>
              </a:gdLst>
              <a:ahLst/>
              <a:cxnLst>
                <a:cxn ang="0">
                  <a:pos x="T0" y="T1"/>
                </a:cxn>
                <a:cxn ang="0">
                  <a:pos x="T2" y="T3"/>
                </a:cxn>
                <a:cxn ang="0">
                  <a:pos x="T4" y="T5"/>
                </a:cxn>
                <a:cxn ang="0">
                  <a:pos x="T6" y="T7"/>
                </a:cxn>
                <a:cxn ang="0">
                  <a:pos x="T8" y="T9"/>
                </a:cxn>
                <a:cxn ang="0">
                  <a:pos x="T10" y="T11"/>
                </a:cxn>
              </a:cxnLst>
              <a:rect l="0" t="0" r="r" b="b"/>
              <a:pathLst>
                <a:path w="17" h="4">
                  <a:moveTo>
                    <a:pt x="17" y="0"/>
                  </a:moveTo>
                  <a:cubicBezTo>
                    <a:pt x="6" y="0"/>
                    <a:pt x="6" y="0"/>
                    <a:pt x="6" y="0"/>
                  </a:cubicBezTo>
                  <a:cubicBezTo>
                    <a:pt x="7" y="2"/>
                    <a:pt x="7" y="3"/>
                    <a:pt x="7" y="4"/>
                  </a:cubicBezTo>
                  <a:cubicBezTo>
                    <a:pt x="0" y="4"/>
                    <a:pt x="0" y="4"/>
                    <a:pt x="0" y="4"/>
                  </a:cubicBezTo>
                  <a:cubicBezTo>
                    <a:pt x="17" y="4"/>
                    <a:pt x="17" y="4"/>
                    <a:pt x="17" y="4"/>
                  </a:cubicBezTo>
                  <a:cubicBezTo>
                    <a:pt x="17" y="0"/>
                    <a:pt x="17" y="0"/>
                    <a:pt x="17" y="0"/>
                  </a:cubicBezTo>
                </a:path>
              </a:pathLst>
            </a:custGeom>
            <a:solidFill>
              <a:srgbClr val="DED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0" name="Freeform 1132"/>
            <p:cNvSpPr>
              <a:spLocks/>
            </p:cNvSpPr>
            <p:nvPr/>
          </p:nvSpPr>
          <p:spPr bwMode="auto">
            <a:xfrm>
              <a:off x="623888" y="4999038"/>
              <a:ext cx="22225" cy="12700"/>
            </a:xfrm>
            <a:custGeom>
              <a:avLst/>
              <a:gdLst>
                <a:gd name="T0" fmla="*/ 6 w 7"/>
                <a:gd name="T1" fmla="*/ 0 h 4"/>
                <a:gd name="T2" fmla="*/ 0 w 7"/>
                <a:gd name="T3" fmla="*/ 0 h 4"/>
                <a:gd name="T4" fmla="*/ 0 w 7"/>
                <a:gd name="T5" fmla="*/ 4 h 4"/>
                <a:gd name="T6" fmla="*/ 7 w 7"/>
                <a:gd name="T7" fmla="*/ 4 h 4"/>
                <a:gd name="T8" fmla="*/ 6 w 7"/>
                <a:gd name="T9" fmla="*/ 0 h 4"/>
              </a:gdLst>
              <a:ahLst/>
              <a:cxnLst>
                <a:cxn ang="0">
                  <a:pos x="T0" y="T1"/>
                </a:cxn>
                <a:cxn ang="0">
                  <a:pos x="T2" y="T3"/>
                </a:cxn>
                <a:cxn ang="0">
                  <a:pos x="T4" y="T5"/>
                </a:cxn>
                <a:cxn ang="0">
                  <a:pos x="T6" y="T7"/>
                </a:cxn>
                <a:cxn ang="0">
                  <a:pos x="T8" y="T9"/>
                </a:cxn>
              </a:cxnLst>
              <a:rect l="0" t="0" r="r" b="b"/>
              <a:pathLst>
                <a:path w="7" h="4">
                  <a:moveTo>
                    <a:pt x="6" y="0"/>
                  </a:moveTo>
                  <a:cubicBezTo>
                    <a:pt x="0" y="0"/>
                    <a:pt x="0" y="0"/>
                    <a:pt x="0" y="0"/>
                  </a:cubicBezTo>
                  <a:cubicBezTo>
                    <a:pt x="0" y="4"/>
                    <a:pt x="0" y="4"/>
                    <a:pt x="0" y="4"/>
                  </a:cubicBezTo>
                  <a:cubicBezTo>
                    <a:pt x="7" y="4"/>
                    <a:pt x="7" y="4"/>
                    <a:pt x="7" y="4"/>
                  </a:cubicBezTo>
                  <a:cubicBezTo>
                    <a:pt x="7" y="3"/>
                    <a:pt x="7" y="2"/>
                    <a:pt x="6" y="0"/>
                  </a:cubicBezTo>
                </a:path>
              </a:pathLst>
            </a:custGeom>
            <a:solidFill>
              <a:srgbClr val="DED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63" name="组合 1162"/>
          <p:cNvGrpSpPr/>
          <p:nvPr/>
        </p:nvGrpSpPr>
        <p:grpSpPr>
          <a:xfrm>
            <a:off x="10679113" y="5817661"/>
            <a:ext cx="225425" cy="1040339"/>
            <a:chOff x="10679113" y="6145213"/>
            <a:chExt cx="225425" cy="1040339"/>
          </a:xfrm>
        </p:grpSpPr>
        <p:sp>
          <p:nvSpPr>
            <p:cNvPr id="2084" name="Freeform 1107"/>
            <p:cNvSpPr>
              <a:spLocks noEditPoints="1"/>
            </p:cNvSpPr>
            <p:nvPr/>
          </p:nvSpPr>
          <p:spPr bwMode="auto">
            <a:xfrm>
              <a:off x="10704513" y="6145213"/>
              <a:ext cx="168275" cy="430213"/>
            </a:xfrm>
            <a:custGeom>
              <a:avLst/>
              <a:gdLst>
                <a:gd name="T0" fmla="*/ 5 w 53"/>
                <a:gd name="T1" fmla="*/ 128 h 135"/>
                <a:gd name="T2" fmla="*/ 5 w 53"/>
                <a:gd name="T3" fmla="*/ 128 h 135"/>
                <a:gd name="T4" fmla="*/ 12 w 53"/>
                <a:gd name="T5" fmla="*/ 135 h 135"/>
                <a:gd name="T6" fmla="*/ 12 w 53"/>
                <a:gd name="T7" fmla="*/ 135 h 135"/>
                <a:gd name="T8" fmla="*/ 5 w 53"/>
                <a:gd name="T9" fmla="*/ 128 h 135"/>
                <a:gd name="T10" fmla="*/ 5 w 53"/>
                <a:gd name="T11" fmla="*/ 128 h 135"/>
                <a:gd name="T12" fmla="*/ 0 w 53"/>
                <a:gd name="T13" fmla="*/ 85 h 135"/>
                <a:gd name="T14" fmla="*/ 0 w 53"/>
                <a:gd name="T15" fmla="*/ 87 h 135"/>
                <a:gd name="T16" fmla="*/ 0 w 53"/>
                <a:gd name="T17" fmla="*/ 87 h 135"/>
                <a:gd name="T18" fmla="*/ 0 w 53"/>
                <a:gd name="T19" fmla="*/ 85 h 135"/>
                <a:gd name="T20" fmla="*/ 27 w 53"/>
                <a:gd name="T21" fmla="*/ 0 h 135"/>
                <a:gd name="T22" fmla="*/ 27 w 53"/>
                <a:gd name="T23" fmla="*/ 0 h 135"/>
                <a:gd name="T24" fmla="*/ 27 w 53"/>
                <a:gd name="T25" fmla="*/ 0 h 135"/>
                <a:gd name="T26" fmla="*/ 27 w 53"/>
                <a:gd name="T27" fmla="*/ 0 h 135"/>
                <a:gd name="T28" fmla="*/ 27 w 53"/>
                <a:gd name="T29" fmla="*/ 0 h 135"/>
                <a:gd name="T30" fmla="*/ 27 w 53"/>
                <a:gd name="T31" fmla="*/ 0 h 135"/>
                <a:gd name="T32" fmla="*/ 27 w 53"/>
                <a:gd name="T33" fmla="*/ 0 h 135"/>
                <a:gd name="T34" fmla="*/ 22 w 53"/>
                <a:gd name="T35" fmla="*/ 135 h 135"/>
                <a:gd name="T36" fmla="*/ 40 w 53"/>
                <a:gd name="T37" fmla="*/ 135 h 135"/>
                <a:gd name="T38" fmla="*/ 40 w 53"/>
                <a:gd name="T39" fmla="*/ 135 h 135"/>
                <a:gd name="T40" fmla="*/ 48 w 53"/>
                <a:gd name="T41" fmla="*/ 128 h 135"/>
                <a:gd name="T42" fmla="*/ 48 w 53"/>
                <a:gd name="T43" fmla="*/ 128 h 135"/>
                <a:gd name="T44" fmla="*/ 42 w 53"/>
                <a:gd name="T45" fmla="*/ 126 h 135"/>
                <a:gd name="T46" fmla="*/ 52 w 53"/>
                <a:gd name="T47" fmla="*/ 86 h 135"/>
                <a:gd name="T48" fmla="*/ 53 w 53"/>
                <a:gd name="T49" fmla="*/ 87 h 135"/>
                <a:gd name="T50" fmla="*/ 53 w 53"/>
                <a:gd name="T51" fmla="*/ 84 h 135"/>
                <a:gd name="T52" fmla="*/ 52 w 53"/>
                <a:gd name="T53" fmla="*/ 71 h 135"/>
                <a:gd name="T54" fmla="*/ 50 w 53"/>
                <a:gd name="T55" fmla="*/ 57 h 135"/>
                <a:gd name="T56" fmla="*/ 49 w 53"/>
                <a:gd name="T57" fmla="*/ 51 h 135"/>
                <a:gd name="T58" fmla="*/ 48 w 53"/>
                <a:gd name="T59" fmla="*/ 48 h 135"/>
                <a:gd name="T60" fmla="*/ 48 w 53"/>
                <a:gd name="T61" fmla="*/ 45 h 135"/>
                <a:gd name="T62" fmla="*/ 47 w 53"/>
                <a:gd name="T63" fmla="*/ 42 h 135"/>
                <a:gd name="T64" fmla="*/ 47 w 53"/>
                <a:gd name="T65" fmla="*/ 39 h 135"/>
                <a:gd name="T66" fmla="*/ 46 w 53"/>
                <a:gd name="T67" fmla="*/ 36 h 135"/>
                <a:gd name="T68" fmla="*/ 45 w 53"/>
                <a:gd name="T69" fmla="*/ 33 h 135"/>
                <a:gd name="T70" fmla="*/ 44 w 53"/>
                <a:gd name="T71" fmla="*/ 30 h 135"/>
                <a:gd name="T72" fmla="*/ 43 w 53"/>
                <a:gd name="T73" fmla="*/ 27 h 135"/>
                <a:gd name="T74" fmla="*/ 41 w 53"/>
                <a:gd name="T75" fmla="*/ 22 h 135"/>
                <a:gd name="T76" fmla="*/ 37 w 53"/>
                <a:gd name="T77" fmla="*/ 13 h 135"/>
                <a:gd name="T78" fmla="*/ 36 w 53"/>
                <a:gd name="T79" fmla="*/ 12 h 135"/>
                <a:gd name="T80" fmla="*/ 35 w 53"/>
                <a:gd name="T81" fmla="*/ 11 h 135"/>
                <a:gd name="T82" fmla="*/ 35 w 53"/>
                <a:gd name="T83" fmla="*/ 10 h 135"/>
                <a:gd name="T84" fmla="*/ 34 w 53"/>
                <a:gd name="T85" fmla="*/ 9 h 135"/>
                <a:gd name="T86" fmla="*/ 32 w 53"/>
                <a:gd name="T87" fmla="*/ 6 h 135"/>
                <a:gd name="T88" fmla="*/ 30 w 53"/>
                <a:gd name="T89" fmla="*/ 3 h 135"/>
                <a:gd name="T90" fmla="*/ 28 w 53"/>
                <a:gd name="T91" fmla="*/ 2 h 135"/>
                <a:gd name="T92" fmla="*/ 27 w 53"/>
                <a:gd name="T93" fmla="*/ 0 h 135"/>
                <a:gd name="T94" fmla="*/ 27 w 53"/>
                <a:gd name="T9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135">
                  <a:moveTo>
                    <a:pt x="5" y="128"/>
                  </a:moveTo>
                  <a:cubicBezTo>
                    <a:pt x="5" y="128"/>
                    <a:pt x="5" y="128"/>
                    <a:pt x="5" y="128"/>
                  </a:cubicBezTo>
                  <a:cubicBezTo>
                    <a:pt x="7" y="131"/>
                    <a:pt x="9" y="133"/>
                    <a:pt x="12" y="135"/>
                  </a:cubicBezTo>
                  <a:cubicBezTo>
                    <a:pt x="12" y="135"/>
                    <a:pt x="12" y="135"/>
                    <a:pt x="12" y="135"/>
                  </a:cubicBezTo>
                  <a:cubicBezTo>
                    <a:pt x="9" y="133"/>
                    <a:pt x="7" y="131"/>
                    <a:pt x="5" y="128"/>
                  </a:cubicBezTo>
                  <a:cubicBezTo>
                    <a:pt x="5" y="128"/>
                    <a:pt x="5" y="128"/>
                    <a:pt x="5" y="128"/>
                  </a:cubicBezTo>
                  <a:moveTo>
                    <a:pt x="0" y="85"/>
                  </a:moveTo>
                  <a:cubicBezTo>
                    <a:pt x="0" y="85"/>
                    <a:pt x="0" y="86"/>
                    <a:pt x="0" y="87"/>
                  </a:cubicBezTo>
                  <a:cubicBezTo>
                    <a:pt x="0" y="87"/>
                    <a:pt x="0" y="87"/>
                    <a:pt x="0" y="87"/>
                  </a:cubicBezTo>
                  <a:cubicBezTo>
                    <a:pt x="0" y="86"/>
                    <a:pt x="0" y="85"/>
                    <a:pt x="0" y="85"/>
                  </a:cubicBezTo>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6" y="2"/>
                    <a:pt x="7" y="66"/>
                    <a:pt x="22" y="135"/>
                  </a:cubicBezTo>
                  <a:cubicBezTo>
                    <a:pt x="40" y="135"/>
                    <a:pt x="40" y="135"/>
                    <a:pt x="40" y="135"/>
                  </a:cubicBezTo>
                  <a:cubicBezTo>
                    <a:pt x="40" y="135"/>
                    <a:pt x="40" y="135"/>
                    <a:pt x="40" y="135"/>
                  </a:cubicBezTo>
                  <a:cubicBezTo>
                    <a:pt x="44" y="133"/>
                    <a:pt x="46" y="131"/>
                    <a:pt x="48" y="128"/>
                  </a:cubicBezTo>
                  <a:cubicBezTo>
                    <a:pt x="48" y="128"/>
                    <a:pt x="48" y="128"/>
                    <a:pt x="48" y="128"/>
                  </a:cubicBezTo>
                  <a:cubicBezTo>
                    <a:pt x="46" y="127"/>
                    <a:pt x="44" y="126"/>
                    <a:pt x="42" y="126"/>
                  </a:cubicBezTo>
                  <a:cubicBezTo>
                    <a:pt x="52" y="86"/>
                    <a:pt x="52" y="86"/>
                    <a:pt x="52" y="86"/>
                  </a:cubicBezTo>
                  <a:cubicBezTo>
                    <a:pt x="53" y="87"/>
                    <a:pt x="53" y="87"/>
                    <a:pt x="53" y="87"/>
                  </a:cubicBezTo>
                  <a:cubicBezTo>
                    <a:pt x="53" y="86"/>
                    <a:pt x="53" y="85"/>
                    <a:pt x="53" y="84"/>
                  </a:cubicBezTo>
                  <a:cubicBezTo>
                    <a:pt x="53" y="79"/>
                    <a:pt x="52" y="75"/>
                    <a:pt x="52" y="71"/>
                  </a:cubicBezTo>
                  <a:cubicBezTo>
                    <a:pt x="51" y="66"/>
                    <a:pt x="51" y="62"/>
                    <a:pt x="50" y="57"/>
                  </a:cubicBezTo>
                  <a:cubicBezTo>
                    <a:pt x="50" y="55"/>
                    <a:pt x="49" y="53"/>
                    <a:pt x="49" y="51"/>
                  </a:cubicBezTo>
                  <a:cubicBezTo>
                    <a:pt x="49" y="50"/>
                    <a:pt x="49" y="49"/>
                    <a:pt x="48" y="48"/>
                  </a:cubicBezTo>
                  <a:cubicBezTo>
                    <a:pt x="48" y="47"/>
                    <a:pt x="48" y="46"/>
                    <a:pt x="48" y="45"/>
                  </a:cubicBezTo>
                  <a:cubicBezTo>
                    <a:pt x="48" y="44"/>
                    <a:pt x="47" y="43"/>
                    <a:pt x="47" y="42"/>
                  </a:cubicBezTo>
                  <a:cubicBezTo>
                    <a:pt x="47" y="41"/>
                    <a:pt x="47" y="40"/>
                    <a:pt x="47" y="39"/>
                  </a:cubicBezTo>
                  <a:cubicBezTo>
                    <a:pt x="46" y="38"/>
                    <a:pt x="46" y="37"/>
                    <a:pt x="46" y="36"/>
                  </a:cubicBezTo>
                  <a:cubicBezTo>
                    <a:pt x="46" y="35"/>
                    <a:pt x="45" y="34"/>
                    <a:pt x="45" y="33"/>
                  </a:cubicBezTo>
                  <a:cubicBezTo>
                    <a:pt x="45" y="32"/>
                    <a:pt x="45" y="31"/>
                    <a:pt x="44" y="30"/>
                  </a:cubicBezTo>
                  <a:cubicBezTo>
                    <a:pt x="44" y="29"/>
                    <a:pt x="44" y="28"/>
                    <a:pt x="43" y="27"/>
                  </a:cubicBezTo>
                  <a:cubicBezTo>
                    <a:pt x="43" y="25"/>
                    <a:pt x="42" y="24"/>
                    <a:pt x="41" y="22"/>
                  </a:cubicBezTo>
                  <a:cubicBezTo>
                    <a:pt x="40" y="19"/>
                    <a:pt x="38" y="16"/>
                    <a:pt x="37" y="13"/>
                  </a:cubicBezTo>
                  <a:cubicBezTo>
                    <a:pt x="36" y="12"/>
                    <a:pt x="36" y="12"/>
                    <a:pt x="36" y="12"/>
                  </a:cubicBezTo>
                  <a:cubicBezTo>
                    <a:pt x="35" y="11"/>
                    <a:pt x="35" y="11"/>
                    <a:pt x="35" y="11"/>
                  </a:cubicBezTo>
                  <a:cubicBezTo>
                    <a:pt x="35" y="10"/>
                    <a:pt x="35" y="10"/>
                    <a:pt x="35" y="10"/>
                  </a:cubicBezTo>
                  <a:cubicBezTo>
                    <a:pt x="34" y="9"/>
                    <a:pt x="34" y="9"/>
                    <a:pt x="34" y="9"/>
                  </a:cubicBezTo>
                  <a:cubicBezTo>
                    <a:pt x="33" y="8"/>
                    <a:pt x="33" y="7"/>
                    <a:pt x="32" y="6"/>
                  </a:cubicBezTo>
                  <a:cubicBezTo>
                    <a:pt x="31" y="5"/>
                    <a:pt x="31" y="4"/>
                    <a:pt x="30" y="3"/>
                  </a:cubicBezTo>
                  <a:cubicBezTo>
                    <a:pt x="29" y="3"/>
                    <a:pt x="29" y="2"/>
                    <a:pt x="28" y="2"/>
                  </a:cubicBezTo>
                  <a:cubicBezTo>
                    <a:pt x="28" y="1"/>
                    <a:pt x="27" y="1"/>
                    <a:pt x="27" y="0"/>
                  </a:cubicBezTo>
                  <a:cubicBezTo>
                    <a:pt x="27" y="0"/>
                    <a:pt x="27" y="0"/>
                    <a:pt x="27"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5" name="Freeform 1108"/>
            <p:cNvSpPr>
              <a:spLocks/>
            </p:cNvSpPr>
            <p:nvPr/>
          </p:nvSpPr>
          <p:spPr bwMode="auto">
            <a:xfrm>
              <a:off x="10774363" y="6575425"/>
              <a:ext cx="60325" cy="25400"/>
            </a:xfrm>
            <a:custGeom>
              <a:avLst/>
              <a:gdLst>
                <a:gd name="T0" fmla="*/ 0 w 19"/>
                <a:gd name="T1" fmla="*/ 0 h 8"/>
                <a:gd name="T2" fmla="*/ 2 w 19"/>
                <a:gd name="T3" fmla="*/ 8 h 8"/>
                <a:gd name="T4" fmla="*/ 19 w 19"/>
                <a:gd name="T5" fmla="*/ 8 h 8"/>
                <a:gd name="T6" fmla="*/ 19 w 19"/>
                <a:gd name="T7" fmla="*/ 0 h 8"/>
                <a:gd name="T8" fmla="*/ 18 w 19"/>
                <a:gd name="T9" fmla="*/ 0 h 8"/>
                <a:gd name="T10" fmla="*/ 0 w 19"/>
                <a:gd name="T11" fmla="*/ 0 h 8"/>
              </a:gdLst>
              <a:ahLst/>
              <a:cxnLst>
                <a:cxn ang="0">
                  <a:pos x="T0" y="T1"/>
                </a:cxn>
                <a:cxn ang="0">
                  <a:pos x="T2" y="T3"/>
                </a:cxn>
                <a:cxn ang="0">
                  <a:pos x="T4" y="T5"/>
                </a:cxn>
                <a:cxn ang="0">
                  <a:pos x="T6" y="T7"/>
                </a:cxn>
                <a:cxn ang="0">
                  <a:pos x="T8" y="T9"/>
                </a:cxn>
                <a:cxn ang="0">
                  <a:pos x="T10" y="T11"/>
                </a:cxn>
              </a:cxnLst>
              <a:rect l="0" t="0" r="r" b="b"/>
              <a:pathLst>
                <a:path w="19" h="8">
                  <a:moveTo>
                    <a:pt x="0" y="0"/>
                  </a:moveTo>
                  <a:cubicBezTo>
                    <a:pt x="1" y="3"/>
                    <a:pt x="1" y="6"/>
                    <a:pt x="2" y="8"/>
                  </a:cubicBezTo>
                  <a:cubicBezTo>
                    <a:pt x="19" y="8"/>
                    <a:pt x="19" y="8"/>
                    <a:pt x="19" y="8"/>
                  </a:cubicBezTo>
                  <a:cubicBezTo>
                    <a:pt x="19" y="0"/>
                    <a:pt x="19" y="0"/>
                    <a:pt x="19" y="0"/>
                  </a:cubicBezTo>
                  <a:cubicBezTo>
                    <a:pt x="18" y="0"/>
                    <a:pt x="18" y="0"/>
                    <a:pt x="18" y="0"/>
                  </a:cubicBezTo>
                  <a:cubicBezTo>
                    <a:pt x="0" y="0"/>
                    <a:pt x="0" y="0"/>
                    <a:pt x="0"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6" name="Freeform 1109"/>
            <p:cNvSpPr>
              <a:spLocks noEditPoints="1"/>
            </p:cNvSpPr>
            <p:nvPr/>
          </p:nvSpPr>
          <p:spPr bwMode="auto">
            <a:xfrm>
              <a:off x="10679113" y="6423025"/>
              <a:ext cx="25400" cy="177800"/>
            </a:xfrm>
            <a:custGeom>
              <a:avLst/>
              <a:gdLst>
                <a:gd name="T0" fmla="*/ 0 w 8"/>
                <a:gd name="T1" fmla="*/ 56 h 56"/>
                <a:gd name="T2" fmla="*/ 0 w 8"/>
                <a:gd name="T3" fmla="*/ 56 h 56"/>
                <a:gd name="T4" fmla="*/ 0 w 8"/>
                <a:gd name="T5" fmla="*/ 56 h 56"/>
                <a:gd name="T6" fmla="*/ 0 w 8"/>
                <a:gd name="T7" fmla="*/ 56 h 56"/>
                <a:gd name="T8" fmla="*/ 8 w 8"/>
                <a:gd name="T9" fmla="*/ 45 h 56"/>
                <a:gd name="T10" fmla="*/ 0 w 8"/>
                <a:gd name="T11" fmla="*/ 56 h 56"/>
                <a:gd name="T12" fmla="*/ 8 w 8"/>
                <a:gd name="T13" fmla="*/ 45 h 56"/>
                <a:gd name="T14" fmla="*/ 8 w 8"/>
                <a:gd name="T15" fmla="*/ 45 h 56"/>
                <a:gd name="T16" fmla="*/ 8 w 8"/>
                <a:gd name="T17" fmla="*/ 45 h 56"/>
                <a:gd name="T18" fmla="*/ 8 w 8"/>
                <a:gd name="T19" fmla="*/ 45 h 56"/>
                <a:gd name="T20" fmla="*/ 8 w 8"/>
                <a:gd name="T21" fmla="*/ 0 h 56"/>
                <a:gd name="T22" fmla="*/ 8 w 8"/>
                <a:gd name="T23" fmla="*/ 0 h 56"/>
                <a:gd name="T24" fmla="*/ 0 w 8"/>
                <a:gd name="T25" fmla="*/ 7 h 56"/>
                <a:gd name="T26" fmla="*/ 8 w 8"/>
                <a:gd name="T27" fmla="*/ 0 h 56"/>
                <a:gd name="T28" fmla="*/ 8 w 8"/>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56">
                  <a:moveTo>
                    <a:pt x="0" y="56"/>
                  </a:moveTo>
                  <a:cubicBezTo>
                    <a:pt x="0" y="56"/>
                    <a:pt x="0" y="56"/>
                    <a:pt x="0" y="56"/>
                  </a:cubicBezTo>
                  <a:cubicBezTo>
                    <a:pt x="0" y="56"/>
                    <a:pt x="0" y="56"/>
                    <a:pt x="0" y="56"/>
                  </a:cubicBezTo>
                  <a:cubicBezTo>
                    <a:pt x="0" y="56"/>
                    <a:pt x="0" y="56"/>
                    <a:pt x="0" y="56"/>
                  </a:cubicBezTo>
                  <a:moveTo>
                    <a:pt x="8" y="45"/>
                  </a:moveTo>
                  <a:cubicBezTo>
                    <a:pt x="4" y="50"/>
                    <a:pt x="0" y="56"/>
                    <a:pt x="0" y="56"/>
                  </a:cubicBezTo>
                  <a:cubicBezTo>
                    <a:pt x="0" y="56"/>
                    <a:pt x="4" y="50"/>
                    <a:pt x="8" y="45"/>
                  </a:cubicBezTo>
                  <a:moveTo>
                    <a:pt x="8" y="45"/>
                  </a:moveTo>
                  <a:cubicBezTo>
                    <a:pt x="8" y="45"/>
                    <a:pt x="8" y="45"/>
                    <a:pt x="8" y="45"/>
                  </a:cubicBezTo>
                  <a:cubicBezTo>
                    <a:pt x="8" y="45"/>
                    <a:pt x="8" y="45"/>
                    <a:pt x="8" y="45"/>
                  </a:cubicBezTo>
                  <a:moveTo>
                    <a:pt x="8" y="0"/>
                  </a:moveTo>
                  <a:cubicBezTo>
                    <a:pt x="8" y="0"/>
                    <a:pt x="8" y="0"/>
                    <a:pt x="8" y="0"/>
                  </a:cubicBezTo>
                  <a:cubicBezTo>
                    <a:pt x="0" y="7"/>
                    <a:pt x="0" y="7"/>
                    <a:pt x="0" y="7"/>
                  </a:cubicBezTo>
                  <a:cubicBezTo>
                    <a:pt x="8" y="0"/>
                    <a:pt x="8" y="0"/>
                    <a:pt x="8" y="0"/>
                  </a:cubicBezTo>
                  <a:cubicBezTo>
                    <a:pt x="8" y="0"/>
                    <a:pt x="8" y="0"/>
                    <a:pt x="8"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7" name="Freeform 1110"/>
            <p:cNvSpPr>
              <a:spLocks/>
            </p:cNvSpPr>
            <p:nvPr/>
          </p:nvSpPr>
          <p:spPr bwMode="auto">
            <a:xfrm>
              <a:off x="10837863" y="6419850"/>
              <a:ext cx="66675" cy="187325"/>
            </a:xfrm>
            <a:custGeom>
              <a:avLst/>
              <a:gdLst>
                <a:gd name="T0" fmla="*/ 10 w 21"/>
                <a:gd name="T1" fmla="*/ 0 h 59"/>
                <a:gd name="T2" fmla="*/ 0 w 21"/>
                <a:gd name="T3" fmla="*/ 40 h 59"/>
                <a:gd name="T4" fmla="*/ 6 w 21"/>
                <a:gd name="T5" fmla="*/ 42 h 59"/>
                <a:gd name="T6" fmla="*/ 21 w 21"/>
                <a:gd name="T7" fmla="*/ 59 h 59"/>
                <a:gd name="T8" fmla="*/ 21 w 21"/>
                <a:gd name="T9" fmla="*/ 10 h 59"/>
                <a:gd name="T10" fmla="*/ 11 w 21"/>
                <a:gd name="T11" fmla="*/ 1 h 59"/>
                <a:gd name="T12" fmla="*/ 10 w 21"/>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21" h="59">
                  <a:moveTo>
                    <a:pt x="10" y="0"/>
                  </a:moveTo>
                  <a:cubicBezTo>
                    <a:pt x="0" y="40"/>
                    <a:pt x="0" y="40"/>
                    <a:pt x="0" y="40"/>
                  </a:cubicBezTo>
                  <a:cubicBezTo>
                    <a:pt x="2" y="40"/>
                    <a:pt x="4" y="41"/>
                    <a:pt x="6" y="42"/>
                  </a:cubicBezTo>
                  <a:cubicBezTo>
                    <a:pt x="14" y="47"/>
                    <a:pt x="21" y="59"/>
                    <a:pt x="21" y="59"/>
                  </a:cubicBezTo>
                  <a:cubicBezTo>
                    <a:pt x="21" y="10"/>
                    <a:pt x="21" y="10"/>
                    <a:pt x="21" y="10"/>
                  </a:cubicBezTo>
                  <a:cubicBezTo>
                    <a:pt x="11" y="1"/>
                    <a:pt x="11" y="1"/>
                    <a:pt x="11" y="1"/>
                  </a:cubicBezTo>
                  <a:cubicBezTo>
                    <a:pt x="10" y="0"/>
                    <a:pt x="10" y="0"/>
                    <a:pt x="10"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8" name="Rectangle 1111"/>
            <p:cNvSpPr>
              <a:spLocks noChangeArrowheads="1"/>
            </p:cNvSpPr>
            <p:nvPr/>
          </p:nvSpPr>
          <p:spPr bwMode="auto">
            <a:xfrm>
              <a:off x="10790238" y="6145213"/>
              <a:ext cx="1588" cy="1588"/>
            </a:xfrm>
            <a:prstGeom prst="rect">
              <a:avLst/>
            </a:prstGeom>
            <a:solidFill>
              <a:srgbClr val="D6D7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9" name="Freeform 1112"/>
            <p:cNvSpPr>
              <a:spLocks/>
            </p:cNvSpPr>
            <p:nvPr/>
          </p:nvSpPr>
          <p:spPr bwMode="auto">
            <a:xfrm>
              <a:off x="10790238" y="614521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0" name="Freeform 1113"/>
            <p:cNvSpPr>
              <a:spLocks noEditPoints="1"/>
            </p:cNvSpPr>
            <p:nvPr/>
          </p:nvSpPr>
          <p:spPr bwMode="auto">
            <a:xfrm>
              <a:off x="10704513" y="6145213"/>
              <a:ext cx="85725" cy="455613"/>
            </a:xfrm>
            <a:custGeom>
              <a:avLst/>
              <a:gdLst>
                <a:gd name="T0" fmla="*/ 24 w 27"/>
                <a:gd name="T1" fmla="*/ 143 h 143"/>
                <a:gd name="T2" fmla="*/ 12 w 27"/>
                <a:gd name="T3" fmla="*/ 143 h 143"/>
                <a:gd name="T4" fmla="*/ 13 w 27"/>
                <a:gd name="T5" fmla="*/ 135 h 143"/>
                <a:gd name="T6" fmla="*/ 12 w 27"/>
                <a:gd name="T7" fmla="*/ 143 h 143"/>
                <a:gd name="T8" fmla="*/ 13 w 27"/>
                <a:gd name="T9" fmla="*/ 135 h 143"/>
                <a:gd name="T10" fmla="*/ 5 w 27"/>
                <a:gd name="T11" fmla="*/ 128 h 143"/>
                <a:gd name="T12" fmla="*/ 5 w 27"/>
                <a:gd name="T13" fmla="*/ 128 h 143"/>
                <a:gd name="T14" fmla="*/ 5 w 27"/>
                <a:gd name="T15" fmla="*/ 128 h 143"/>
                <a:gd name="T16" fmla="*/ 27 w 27"/>
                <a:gd name="T17" fmla="*/ 0 h 143"/>
                <a:gd name="T18" fmla="*/ 25 w 27"/>
                <a:gd name="T19" fmla="*/ 2 h 143"/>
                <a:gd name="T20" fmla="*/ 21 w 27"/>
                <a:gd name="T21" fmla="*/ 6 h 143"/>
                <a:gd name="T22" fmla="*/ 18 w 27"/>
                <a:gd name="T23" fmla="*/ 10 h 143"/>
                <a:gd name="T24" fmla="*/ 17 w 27"/>
                <a:gd name="T25" fmla="*/ 12 h 143"/>
                <a:gd name="T26" fmla="*/ 12 w 27"/>
                <a:gd name="T27" fmla="*/ 22 h 143"/>
                <a:gd name="T28" fmla="*/ 9 w 27"/>
                <a:gd name="T29" fmla="*/ 30 h 143"/>
                <a:gd name="T30" fmla="*/ 7 w 27"/>
                <a:gd name="T31" fmla="*/ 36 h 143"/>
                <a:gd name="T32" fmla="*/ 6 w 27"/>
                <a:gd name="T33" fmla="*/ 42 h 143"/>
                <a:gd name="T34" fmla="*/ 5 w 27"/>
                <a:gd name="T35" fmla="*/ 48 h 143"/>
                <a:gd name="T36" fmla="*/ 3 w 27"/>
                <a:gd name="T37" fmla="*/ 57 h 143"/>
                <a:gd name="T38" fmla="*/ 0 w 27"/>
                <a:gd name="T39" fmla="*/ 84 h 143"/>
                <a:gd name="T40" fmla="*/ 0 w 27"/>
                <a:gd name="T41" fmla="*/ 84 h 143"/>
                <a:gd name="T42" fmla="*/ 3 w 27"/>
                <a:gd name="T43" fmla="*/ 57 h 143"/>
                <a:gd name="T44" fmla="*/ 5 w 27"/>
                <a:gd name="T45" fmla="*/ 48 h 143"/>
                <a:gd name="T46" fmla="*/ 6 w 27"/>
                <a:gd name="T47" fmla="*/ 42 h 143"/>
                <a:gd name="T48" fmla="*/ 7 w 27"/>
                <a:gd name="T49" fmla="*/ 36 h 143"/>
                <a:gd name="T50" fmla="*/ 9 w 27"/>
                <a:gd name="T51" fmla="*/ 30 h 143"/>
                <a:gd name="T52" fmla="*/ 12 w 27"/>
                <a:gd name="T53" fmla="*/ 22 h 143"/>
                <a:gd name="T54" fmla="*/ 17 w 27"/>
                <a:gd name="T55" fmla="*/ 12 h 143"/>
                <a:gd name="T56" fmla="*/ 18 w 27"/>
                <a:gd name="T57" fmla="*/ 10 h 143"/>
                <a:gd name="T58" fmla="*/ 21 w 27"/>
                <a:gd name="T59" fmla="*/ 6 h 143"/>
                <a:gd name="T60" fmla="*/ 25 w 27"/>
                <a:gd name="T61" fmla="*/ 2 h 143"/>
                <a:gd name="T62" fmla="*/ 27 w 27"/>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143">
                  <a:moveTo>
                    <a:pt x="12" y="143"/>
                  </a:moveTo>
                  <a:cubicBezTo>
                    <a:pt x="24" y="143"/>
                    <a:pt x="24" y="143"/>
                    <a:pt x="24" y="143"/>
                  </a:cubicBezTo>
                  <a:cubicBezTo>
                    <a:pt x="24" y="143"/>
                    <a:pt x="24" y="143"/>
                    <a:pt x="24" y="143"/>
                  </a:cubicBezTo>
                  <a:cubicBezTo>
                    <a:pt x="12" y="143"/>
                    <a:pt x="12" y="143"/>
                    <a:pt x="12" y="143"/>
                  </a:cubicBezTo>
                  <a:moveTo>
                    <a:pt x="12" y="135"/>
                  </a:moveTo>
                  <a:cubicBezTo>
                    <a:pt x="13" y="135"/>
                    <a:pt x="13" y="135"/>
                    <a:pt x="13" y="135"/>
                  </a:cubicBezTo>
                  <a:cubicBezTo>
                    <a:pt x="12" y="135"/>
                    <a:pt x="12" y="135"/>
                    <a:pt x="12" y="135"/>
                  </a:cubicBezTo>
                  <a:cubicBezTo>
                    <a:pt x="12" y="143"/>
                    <a:pt x="12" y="143"/>
                    <a:pt x="12" y="143"/>
                  </a:cubicBezTo>
                  <a:cubicBezTo>
                    <a:pt x="12" y="135"/>
                    <a:pt x="12" y="135"/>
                    <a:pt x="12" y="135"/>
                  </a:cubicBezTo>
                  <a:cubicBezTo>
                    <a:pt x="13" y="135"/>
                    <a:pt x="13" y="135"/>
                    <a:pt x="13" y="135"/>
                  </a:cubicBezTo>
                  <a:cubicBezTo>
                    <a:pt x="13" y="135"/>
                    <a:pt x="13" y="135"/>
                    <a:pt x="12" y="135"/>
                  </a:cubicBezTo>
                  <a:moveTo>
                    <a:pt x="5" y="128"/>
                  </a:moveTo>
                  <a:cubicBezTo>
                    <a:pt x="3" y="129"/>
                    <a:pt x="2" y="131"/>
                    <a:pt x="0" y="132"/>
                  </a:cubicBezTo>
                  <a:cubicBezTo>
                    <a:pt x="2" y="131"/>
                    <a:pt x="3" y="129"/>
                    <a:pt x="5" y="128"/>
                  </a:cubicBezTo>
                  <a:cubicBezTo>
                    <a:pt x="5" y="128"/>
                    <a:pt x="5" y="128"/>
                    <a:pt x="5" y="128"/>
                  </a:cubicBezTo>
                  <a:cubicBezTo>
                    <a:pt x="5" y="128"/>
                    <a:pt x="5" y="128"/>
                    <a:pt x="5" y="128"/>
                  </a:cubicBezTo>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4"/>
                    <a:pt x="0" y="84"/>
                    <a:pt x="0" y="84"/>
                  </a:cubicBezTo>
                  <a:cubicBezTo>
                    <a:pt x="0" y="79"/>
                    <a:pt x="1" y="75"/>
                    <a:pt x="1" y="71"/>
                  </a:cubicBezTo>
                  <a:cubicBezTo>
                    <a:pt x="2" y="66"/>
                    <a:pt x="3" y="62"/>
                    <a:pt x="3" y="57"/>
                  </a:cubicBezTo>
                  <a:cubicBezTo>
                    <a:pt x="4" y="55"/>
                    <a:pt x="4" y="53"/>
                    <a:pt x="4" y="51"/>
                  </a:cubicBezTo>
                  <a:cubicBezTo>
                    <a:pt x="5" y="50"/>
                    <a:pt x="5" y="49"/>
                    <a:pt x="5" y="48"/>
                  </a:cubicBezTo>
                  <a:cubicBezTo>
                    <a:pt x="5" y="47"/>
                    <a:pt x="5" y="46"/>
                    <a:pt x="5" y="45"/>
                  </a:cubicBezTo>
                  <a:cubicBezTo>
                    <a:pt x="6" y="44"/>
                    <a:pt x="6" y="43"/>
                    <a:pt x="6" y="42"/>
                  </a:cubicBezTo>
                  <a:cubicBezTo>
                    <a:pt x="6" y="41"/>
                    <a:pt x="6" y="40"/>
                    <a:pt x="7" y="39"/>
                  </a:cubicBezTo>
                  <a:cubicBezTo>
                    <a:pt x="7" y="38"/>
                    <a:pt x="7" y="37"/>
                    <a:pt x="7" y="36"/>
                  </a:cubicBezTo>
                  <a:cubicBezTo>
                    <a:pt x="8" y="35"/>
                    <a:pt x="8" y="34"/>
                    <a:pt x="8" y="33"/>
                  </a:cubicBezTo>
                  <a:cubicBezTo>
                    <a:pt x="8" y="32"/>
                    <a:pt x="9" y="31"/>
                    <a:pt x="9" y="30"/>
                  </a:cubicBezTo>
                  <a:cubicBezTo>
                    <a:pt x="9" y="29"/>
                    <a:pt x="10" y="28"/>
                    <a:pt x="10" y="27"/>
                  </a:cubicBezTo>
                  <a:cubicBezTo>
                    <a:pt x="11" y="25"/>
                    <a:pt x="11" y="24"/>
                    <a:pt x="12" y="22"/>
                  </a:cubicBezTo>
                  <a:cubicBezTo>
                    <a:pt x="13" y="19"/>
                    <a:pt x="15" y="16"/>
                    <a:pt x="17" y="13"/>
                  </a:cubicBezTo>
                  <a:cubicBezTo>
                    <a:pt x="17" y="12"/>
                    <a:pt x="17" y="12"/>
                    <a:pt x="17" y="12"/>
                  </a:cubicBezTo>
                  <a:cubicBezTo>
                    <a:pt x="18" y="11"/>
                    <a:pt x="18" y="11"/>
                    <a:pt x="18" y="11"/>
                  </a:cubicBezTo>
                  <a:cubicBezTo>
                    <a:pt x="18" y="10"/>
                    <a:pt x="18" y="10"/>
                    <a:pt x="18" y="10"/>
                  </a:cubicBezTo>
                  <a:cubicBezTo>
                    <a:pt x="19" y="9"/>
                    <a:pt x="19" y="9"/>
                    <a:pt x="19" y="9"/>
                  </a:cubicBezTo>
                  <a:cubicBezTo>
                    <a:pt x="20" y="8"/>
                    <a:pt x="21" y="7"/>
                    <a:pt x="21" y="6"/>
                  </a:cubicBezTo>
                  <a:cubicBezTo>
                    <a:pt x="22" y="5"/>
                    <a:pt x="23" y="4"/>
                    <a:pt x="23" y="3"/>
                  </a:cubicBezTo>
                  <a:cubicBezTo>
                    <a:pt x="24" y="3"/>
                    <a:pt x="25" y="2"/>
                    <a:pt x="25" y="2"/>
                  </a:cubicBezTo>
                  <a:cubicBezTo>
                    <a:pt x="26" y="1"/>
                    <a:pt x="26" y="1"/>
                    <a:pt x="26" y="0"/>
                  </a:cubicBezTo>
                  <a:cubicBezTo>
                    <a:pt x="27" y="0"/>
                    <a:pt x="27" y="0"/>
                    <a:pt x="27" y="0"/>
                  </a:cubicBezTo>
                </a:path>
              </a:pathLst>
            </a:custGeom>
            <a:solidFill>
              <a:srgbClr val="7B8B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1" name="Freeform 1114"/>
            <p:cNvSpPr>
              <a:spLocks/>
            </p:cNvSpPr>
            <p:nvPr/>
          </p:nvSpPr>
          <p:spPr bwMode="auto">
            <a:xfrm>
              <a:off x="10704513" y="6145213"/>
              <a:ext cx="85725" cy="430213"/>
            </a:xfrm>
            <a:custGeom>
              <a:avLst/>
              <a:gdLst>
                <a:gd name="T0" fmla="*/ 27 w 27"/>
                <a:gd name="T1" fmla="*/ 0 h 135"/>
                <a:gd name="T2" fmla="*/ 27 w 27"/>
                <a:gd name="T3" fmla="*/ 0 h 135"/>
                <a:gd name="T4" fmla="*/ 26 w 27"/>
                <a:gd name="T5" fmla="*/ 0 h 135"/>
                <a:gd name="T6" fmla="*/ 25 w 27"/>
                <a:gd name="T7" fmla="*/ 2 h 135"/>
                <a:gd name="T8" fmla="*/ 23 w 27"/>
                <a:gd name="T9" fmla="*/ 3 h 135"/>
                <a:gd name="T10" fmla="*/ 21 w 27"/>
                <a:gd name="T11" fmla="*/ 6 h 135"/>
                <a:gd name="T12" fmla="*/ 19 w 27"/>
                <a:gd name="T13" fmla="*/ 9 h 135"/>
                <a:gd name="T14" fmla="*/ 18 w 27"/>
                <a:gd name="T15" fmla="*/ 10 h 135"/>
                <a:gd name="T16" fmla="*/ 18 w 27"/>
                <a:gd name="T17" fmla="*/ 11 h 135"/>
                <a:gd name="T18" fmla="*/ 17 w 27"/>
                <a:gd name="T19" fmla="*/ 12 h 135"/>
                <a:gd name="T20" fmla="*/ 17 w 27"/>
                <a:gd name="T21" fmla="*/ 13 h 135"/>
                <a:gd name="T22" fmla="*/ 12 w 27"/>
                <a:gd name="T23" fmla="*/ 22 h 135"/>
                <a:gd name="T24" fmla="*/ 10 w 27"/>
                <a:gd name="T25" fmla="*/ 27 h 135"/>
                <a:gd name="T26" fmla="*/ 9 w 27"/>
                <a:gd name="T27" fmla="*/ 30 h 135"/>
                <a:gd name="T28" fmla="*/ 8 w 27"/>
                <a:gd name="T29" fmla="*/ 33 h 135"/>
                <a:gd name="T30" fmla="*/ 7 w 27"/>
                <a:gd name="T31" fmla="*/ 36 h 135"/>
                <a:gd name="T32" fmla="*/ 7 w 27"/>
                <a:gd name="T33" fmla="*/ 39 h 135"/>
                <a:gd name="T34" fmla="*/ 6 w 27"/>
                <a:gd name="T35" fmla="*/ 42 h 135"/>
                <a:gd name="T36" fmla="*/ 5 w 27"/>
                <a:gd name="T37" fmla="*/ 45 h 135"/>
                <a:gd name="T38" fmla="*/ 5 w 27"/>
                <a:gd name="T39" fmla="*/ 48 h 135"/>
                <a:gd name="T40" fmla="*/ 4 w 27"/>
                <a:gd name="T41" fmla="*/ 51 h 135"/>
                <a:gd name="T42" fmla="*/ 3 w 27"/>
                <a:gd name="T43" fmla="*/ 57 h 135"/>
                <a:gd name="T44" fmla="*/ 1 w 27"/>
                <a:gd name="T45" fmla="*/ 71 h 135"/>
                <a:gd name="T46" fmla="*/ 0 w 27"/>
                <a:gd name="T47" fmla="*/ 84 h 135"/>
                <a:gd name="T48" fmla="*/ 0 w 27"/>
                <a:gd name="T49" fmla="*/ 85 h 135"/>
                <a:gd name="T50" fmla="*/ 0 w 27"/>
                <a:gd name="T51" fmla="*/ 87 h 135"/>
                <a:gd name="T52" fmla="*/ 3 w 27"/>
                <a:gd name="T53" fmla="*/ 85 h 135"/>
                <a:gd name="T54" fmla="*/ 12 w 27"/>
                <a:gd name="T55" fmla="*/ 124 h 135"/>
                <a:gd name="T56" fmla="*/ 5 w 27"/>
                <a:gd name="T57" fmla="*/ 128 h 135"/>
                <a:gd name="T58" fmla="*/ 5 w 27"/>
                <a:gd name="T59" fmla="*/ 128 h 135"/>
                <a:gd name="T60" fmla="*/ 5 w 27"/>
                <a:gd name="T61" fmla="*/ 128 h 135"/>
                <a:gd name="T62" fmla="*/ 12 w 27"/>
                <a:gd name="T63" fmla="*/ 135 h 135"/>
                <a:gd name="T64" fmla="*/ 12 w 27"/>
                <a:gd name="T65" fmla="*/ 135 h 135"/>
                <a:gd name="T66" fmla="*/ 13 w 27"/>
                <a:gd name="T67" fmla="*/ 135 h 135"/>
                <a:gd name="T68" fmla="*/ 22 w 27"/>
                <a:gd name="T69" fmla="*/ 135 h 135"/>
                <a:gd name="T70" fmla="*/ 27 w 27"/>
                <a:gd name="T7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135">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5"/>
                    <a:pt x="0" y="86"/>
                    <a:pt x="0" y="87"/>
                  </a:cubicBezTo>
                  <a:cubicBezTo>
                    <a:pt x="3" y="85"/>
                    <a:pt x="3" y="85"/>
                    <a:pt x="3" y="85"/>
                  </a:cubicBezTo>
                  <a:cubicBezTo>
                    <a:pt x="12" y="124"/>
                    <a:pt x="12" y="124"/>
                    <a:pt x="12" y="124"/>
                  </a:cubicBezTo>
                  <a:cubicBezTo>
                    <a:pt x="10" y="125"/>
                    <a:pt x="7" y="126"/>
                    <a:pt x="5" y="128"/>
                  </a:cubicBezTo>
                  <a:cubicBezTo>
                    <a:pt x="5" y="128"/>
                    <a:pt x="5" y="128"/>
                    <a:pt x="5" y="128"/>
                  </a:cubicBezTo>
                  <a:cubicBezTo>
                    <a:pt x="5" y="128"/>
                    <a:pt x="5" y="128"/>
                    <a:pt x="5" y="128"/>
                  </a:cubicBezTo>
                  <a:cubicBezTo>
                    <a:pt x="7" y="131"/>
                    <a:pt x="9" y="133"/>
                    <a:pt x="12" y="135"/>
                  </a:cubicBezTo>
                  <a:cubicBezTo>
                    <a:pt x="12" y="135"/>
                    <a:pt x="12" y="135"/>
                    <a:pt x="12" y="135"/>
                  </a:cubicBezTo>
                  <a:cubicBezTo>
                    <a:pt x="13" y="135"/>
                    <a:pt x="13" y="135"/>
                    <a:pt x="13" y="135"/>
                  </a:cubicBezTo>
                  <a:cubicBezTo>
                    <a:pt x="22" y="135"/>
                    <a:pt x="22" y="135"/>
                    <a:pt x="22" y="135"/>
                  </a:cubicBezTo>
                  <a:cubicBezTo>
                    <a:pt x="7" y="66"/>
                    <a:pt x="26" y="2"/>
                    <a:pt x="27"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2" name="Freeform 1115"/>
            <p:cNvSpPr>
              <a:spLocks/>
            </p:cNvSpPr>
            <p:nvPr/>
          </p:nvSpPr>
          <p:spPr bwMode="auto">
            <a:xfrm>
              <a:off x="10742613" y="6575425"/>
              <a:ext cx="38100" cy="25400"/>
            </a:xfrm>
            <a:custGeom>
              <a:avLst/>
              <a:gdLst>
                <a:gd name="T0" fmla="*/ 0 w 12"/>
                <a:gd name="T1" fmla="*/ 0 h 8"/>
                <a:gd name="T2" fmla="*/ 0 w 12"/>
                <a:gd name="T3" fmla="*/ 8 h 8"/>
                <a:gd name="T4" fmla="*/ 12 w 12"/>
                <a:gd name="T5" fmla="*/ 8 h 8"/>
                <a:gd name="T6" fmla="*/ 10 w 12"/>
                <a:gd name="T7" fmla="*/ 0 h 8"/>
                <a:gd name="T8" fmla="*/ 1 w 12"/>
                <a:gd name="T9" fmla="*/ 0 h 8"/>
                <a:gd name="T10" fmla="*/ 0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0" y="0"/>
                  </a:moveTo>
                  <a:cubicBezTo>
                    <a:pt x="0" y="8"/>
                    <a:pt x="0" y="8"/>
                    <a:pt x="0" y="8"/>
                  </a:cubicBezTo>
                  <a:cubicBezTo>
                    <a:pt x="12" y="8"/>
                    <a:pt x="12" y="8"/>
                    <a:pt x="12" y="8"/>
                  </a:cubicBezTo>
                  <a:cubicBezTo>
                    <a:pt x="11" y="6"/>
                    <a:pt x="11" y="3"/>
                    <a:pt x="10" y="0"/>
                  </a:cubicBezTo>
                  <a:cubicBezTo>
                    <a:pt x="1" y="0"/>
                    <a:pt x="1" y="0"/>
                    <a:pt x="1" y="0"/>
                  </a:cubicBezTo>
                  <a:cubicBezTo>
                    <a:pt x="0" y="0"/>
                    <a:pt x="0" y="0"/>
                    <a:pt x="0"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3" name="Freeform 1116"/>
            <p:cNvSpPr>
              <a:spLocks noEditPoints="1"/>
            </p:cNvSpPr>
            <p:nvPr/>
          </p:nvSpPr>
          <p:spPr bwMode="auto">
            <a:xfrm>
              <a:off x="10679113" y="6565900"/>
              <a:ext cx="25400" cy="34925"/>
            </a:xfrm>
            <a:custGeom>
              <a:avLst/>
              <a:gdLst>
                <a:gd name="T0" fmla="*/ 0 w 8"/>
                <a:gd name="T1" fmla="*/ 11 h 11"/>
                <a:gd name="T2" fmla="*/ 0 w 8"/>
                <a:gd name="T3" fmla="*/ 11 h 11"/>
                <a:gd name="T4" fmla="*/ 0 w 8"/>
                <a:gd name="T5" fmla="*/ 11 h 11"/>
                <a:gd name="T6" fmla="*/ 8 w 8"/>
                <a:gd name="T7" fmla="*/ 0 h 11"/>
                <a:gd name="T8" fmla="*/ 8 w 8"/>
                <a:gd name="T9" fmla="*/ 0 h 11"/>
                <a:gd name="T10" fmla="*/ 8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0" y="11"/>
                  </a:moveTo>
                  <a:cubicBezTo>
                    <a:pt x="0" y="11"/>
                    <a:pt x="0" y="11"/>
                    <a:pt x="0" y="11"/>
                  </a:cubicBezTo>
                  <a:cubicBezTo>
                    <a:pt x="0" y="11"/>
                    <a:pt x="0" y="11"/>
                    <a:pt x="0" y="11"/>
                  </a:cubicBezTo>
                  <a:moveTo>
                    <a:pt x="8" y="0"/>
                  </a:moveTo>
                  <a:cubicBezTo>
                    <a:pt x="8" y="0"/>
                    <a:pt x="8" y="0"/>
                    <a:pt x="8" y="0"/>
                  </a:cubicBezTo>
                  <a:cubicBezTo>
                    <a:pt x="8" y="0"/>
                    <a:pt x="8" y="0"/>
                    <a:pt x="8" y="0"/>
                  </a:cubicBezTo>
                </a:path>
              </a:pathLst>
            </a:custGeom>
            <a:solidFill>
              <a:srgbClr val="7B8B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4" name="Freeform 1117"/>
            <p:cNvSpPr>
              <a:spLocks/>
            </p:cNvSpPr>
            <p:nvPr/>
          </p:nvSpPr>
          <p:spPr bwMode="auto">
            <a:xfrm>
              <a:off x="10679113" y="6416675"/>
              <a:ext cx="63500" cy="184150"/>
            </a:xfrm>
            <a:custGeom>
              <a:avLst/>
              <a:gdLst>
                <a:gd name="T0" fmla="*/ 11 w 20"/>
                <a:gd name="T1" fmla="*/ 0 h 58"/>
                <a:gd name="T2" fmla="*/ 8 w 20"/>
                <a:gd name="T3" fmla="*/ 2 h 58"/>
                <a:gd name="T4" fmla="*/ 8 w 20"/>
                <a:gd name="T5" fmla="*/ 2 h 58"/>
                <a:gd name="T6" fmla="*/ 0 w 20"/>
                <a:gd name="T7" fmla="*/ 9 h 58"/>
                <a:gd name="T8" fmla="*/ 0 w 20"/>
                <a:gd name="T9" fmla="*/ 58 h 58"/>
                <a:gd name="T10" fmla="*/ 0 w 20"/>
                <a:gd name="T11" fmla="*/ 58 h 58"/>
                <a:gd name="T12" fmla="*/ 0 w 20"/>
                <a:gd name="T13" fmla="*/ 58 h 58"/>
                <a:gd name="T14" fmla="*/ 8 w 20"/>
                <a:gd name="T15" fmla="*/ 47 h 58"/>
                <a:gd name="T16" fmla="*/ 8 w 20"/>
                <a:gd name="T17" fmla="*/ 47 h 58"/>
                <a:gd name="T18" fmla="*/ 8 w 20"/>
                <a:gd name="T19" fmla="*/ 47 h 58"/>
                <a:gd name="T20" fmla="*/ 13 w 20"/>
                <a:gd name="T21" fmla="*/ 43 h 58"/>
                <a:gd name="T22" fmla="*/ 20 w 20"/>
                <a:gd name="T23" fmla="*/ 39 h 58"/>
                <a:gd name="T24" fmla="*/ 11 w 2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58">
                  <a:moveTo>
                    <a:pt x="11" y="0"/>
                  </a:moveTo>
                  <a:cubicBezTo>
                    <a:pt x="8" y="2"/>
                    <a:pt x="8" y="2"/>
                    <a:pt x="8" y="2"/>
                  </a:cubicBezTo>
                  <a:cubicBezTo>
                    <a:pt x="8" y="2"/>
                    <a:pt x="8" y="2"/>
                    <a:pt x="8" y="2"/>
                  </a:cubicBezTo>
                  <a:cubicBezTo>
                    <a:pt x="0" y="9"/>
                    <a:pt x="0" y="9"/>
                    <a:pt x="0" y="9"/>
                  </a:cubicBezTo>
                  <a:cubicBezTo>
                    <a:pt x="0" y="58"/>
                    <a:pt x="0" y="58"/>
                    <a:pt x="0" y="58"/>
                  </a:cubicBezTo>
                  <a:cubicBezTo>
                    <a:pt x="0" y="58"/>
                    <a:pt x="0" y="58"/>
                    <a:pt x="0" y="58"/>
                  </a:cubicBezTo>
                  <a:cubicBezTo>
                    <a:pt x="0" y="58"/>
                    <a:pt x="0" y="58"/>
                    <a:pt x="0" y="58"/>
                  </a:cubicBezTo>
                  <a:cubicBezTo>
                    <a:pt x="0" y="58"/>
                    <a:pt x="4" y="52"/>
                    <a:pt x="8" y="47"/>
                  </a:cubicBezTo>
                  <a:cubicBezTo>
                    <a:pt x="8" y="47"/>
                    <a:pt x="8" y="47"/>
                    <a:pt x="8" y="47"/>
                  </a:cubicBezTo>
                  <a:cubicBezTo>
                    <a:pt x="8" y="47"/>
                    <a:pt x="8" y="47"/>
                    <a:pt x="8" y="47"/>
                  </a:cubicBezTo>
                  <a:cubicBezTo>
                    <a:pt x="10" y="46"/>
                    <a:pt x="11" y="44"/>
                    <a:pt x="13" y="43"/>
                  </a:cubicBezTo>
                  <a:cubicBezTo>
                    <a:pt x="15" y="41"/>
                    <a:pt x="18" y="40"/>
                    <a:pt x="20" y="39"/>
                  </a:cubicBezTo>
                  <a:cubicBezTo>
                    <a:pt x="11" y="0"/>
                    <a:pt x="11" y="0"/>
                    <a:pt x="11" y="0"/>
                  </a:cubicBezTo>
                </a:path>
              </a:pathLst>
            </a:custGeom>
            <a:solidFill>
              <a:srgbClr val="D6D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9" name="Rectangle 1141"/>
            <p:cNvSpPr>
              <a:spLocks noChangeArrowheads="1"/>
            </p:cNvSpPr>
            <p:nvPr/>
          </p:nvSpPr>
          <p:spPr bwMode="auto">
            <a:xfrm>
              <a:off x="10763569" y="6607175"/>
              <a:ext cx="45719" cy="578377"/>
            </a:xfrm>
            <a:prstGeom prst="rect">
              <a:avLst/>
            </a:prstGeom>
            <a:solidFill>
              <a:schemeClr val="bg1">
                <a:alpha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120" name="Rectangle 1142"/>
            <p:cNvSpPr>
              <a:spLocks noChangeArrowheads="1"/>
            </p:cNvSpPr>
            <p:nvPr/>
          </p:nvSpPr>
          <p:spPr bwMode="auto">
            <a:xfrm>
              <a:off x="10764838" y="6607175"/>
              <a:ext cx="4445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52" name="Freeform 1173"/>
          <p:cNvSpPr>
            <a:spLocks/>
          </p:cNvSpPr>
          <p:nvPr/>
        </p:nvSpPr>
        <p:spPr bwMode="auto">
          <a:xfrm>
            <a:off x="3232151" y="1460181"/>
            <a:ext cx="1035050" cy="300358"/>
          </a:xfrm>
          <a:custGeom>
            <a:avLst/>
            <a:gdLst>
              <a:gd name="T0" fmla="*/ 196 w 403"/>
              <a:gd name="T1" fmla="*/ 0 h 115"/>
              <a:gd name="T2" fmla="*/ 92 w 403"/>
              <a:gd name="T3" fmla="*/ 66 h 115"/>
              <a:gd name="T4" fmla="*/ 76 w 403"/>
              <a:gd name="T5" fmla="*/ 64 h 115"/>
              <a:gd name="T6" fmla="*/ 0 w 403"/>
              <a:gd name="T7" fmla="*/ 115 h 115"/>
              <a:gd name="T8" fmla="*/ 403 w 403"/>
              <a:gd name="T9" fmla="*/ 115 h 115"/>
              <a:gd name="T10" fmla="*/ 327 w 403"/>
              <a:gd name="T11" fmla="*/ 64 h 115"/>
              <a:gd name="T12" fmla="*/ 301 w 403"/>
              <a:gd name="T13" fmla="*/ 69 h 115"/>
              <a:gd name="T14" fmla="*/ 196 w 403"/>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15">
                <a:moveTo>
                  <a:pt x="196" y="0"/>
                </a:moveTo>
                <a:cubicBezTo>
                  <a:pt x="150" y="0"/>
                  <a:pt x="111" y="27"/>
                  <a:pt x="92" y="66"/>
                </a:cubicBezTo>
                <a:cubicBezTo>
                  <a:pt x="87" y="65"/>
                  <a:pt x="81" y="64"/>
                  <a:pt x="76" y="64"/>
                </a:cubicBezTo>
                <a:cubicBezTo>
                  <a:pt x="42" y="64"/>
                  <a:pt x="12" y="85"/>
                  <a:pt x="0" y="115"/>
                </a:cubicBezTo>
                <a:cubicBezTo>
                  <a:pt x="403" y="115"/>
                  <a:pt x="403" y="115"/>
                  <a:pt x="403" y="115"/>
                </a:cubicBezTo>
                <a:cubicBezTo>
                  <a:pt x="390" y="85"/>
                  <a:pt x="361" y="64"/>
                  <a:pt x="327" y="64"/>
                </a:cubicBezTo>
                <a:cubicBezTo>
                  <a:pt x="317" y="64"/>
                  <a:pt x="309" y="66"/>
                  <a:pt x="301" y="69"/>
                </a:cubicBezTo>
                <a:cubicBezTo>
                  <a:pt x="283" y="28"/>
                  <a:pt x="243" y="0"/>
                  <a:pt x="196"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2558" name="直接连接符 2557"/>
          <p:cNvCxnSpPr/>
          <p:nvPr/>
        </p:nvCxnSpPr>
        <p:spPr>
          <a:xfrm flipV="1">
            <a:off x="11502189" y="4005263"/>
            <a:ext cx="0" cy="2863850"/>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0" name="直接连接符 1189"/>
          <p:cNvCxnSpPr/>
          <p:nvPr/>
        </p:nvCxnSpPr>
        <p:spPr>
          <a:xfrm flipV="1">
            <a:off x="9597967" y="5312331"/>
            <a:ext cx="0" cy="1543134"/>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1" name="直接连接符 1190"/>
          <p:cNvCxnSpPr/>
          <p:nvPr/>
        </p:nvCxnSpPr>
        <p:spPr>
          <a:xfrm flipV="1">
            <a:off x="5196916" y="5012268"/>
            <a:ext cx="0" cy="1880018"/>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2" name="直接连接符 1191"/>
          <p:cNvCxnSpPr/>
          <p:nvPr/>
        </p:nvCxnSpPr>
        <p:spPr>
          <a:xfrm flipV="1">
            <a:off x="1615239" y="5773738"/>
            <a:ext cx="0" cy="1084262"/>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51" name="Freeform 592"/>
          <p:cNvSpPr>
            <a:spLocks/>
          </p:cNvSpPr>
          <p:nvPr/>
        </p:nvSpPr>
        <p:spPr bwMode="auto">
          <a:xfrm>
            <a:off x="11006300" y="3485355"/>
            <a:ext cx="1120775" cy="458788"/>
          </a:xfrm>
          <a:custGeom>
            <a:avLst/>
            <a:gdLst>
              <a:gd name="T0" fmla="*/ 208 w 352"/>
              <a:gd name="T1" fmla="*/ 0 h 144"/>
              <a:gd name="T2" fmla="*/ 115 w 352"/>
              <a:gd name="T3" fmla="*/ 82 h 144"/>
              <a:gd name="T4" fmla="*/ 79 w 352"/>
              <a:gd name="T5" fmla="*/ 74 h 144"/>
              <a:gd name="T6" fmla="*/ 0 w 352"/>
              <a:gd name="T7" fmla="*/ 144 h 144"/>
              <a:gd name="T8" fmla="*/ 352 w 352"/>
              <a:gd name="T9" fmla="*/ 144 h 144"/>
              <a:gd name="T10" fmla="*/ 301 w 352"/>
              <a:gd name="T11" fmla="*/ 84 h 144"/>
              <a:gd name="T12" fmla="*/ 208 w 352"/>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52" h="144">
                <a:moveTo>
                  <a:pt x="208" y="0"/>
                </a:moveTo>
                <a:cubicBezTo>
                  <a:pt x="160" y="0"/>
                  <a:pt x="120" y="36"/>
                  <a:pt x="115" y="82"/>
                </a:cubicBezTo>
                <a:cubicBezTo>
                  <a:pt x="104" y="77"/>
                  <a:pt x="92" y="74"/>
                  <a:pt x="79" y="74"/>
                </a:cubicBezTo>
                <a:cubicBezTo>
                  <a:pt x="38" y="74"/>
                  <a:pt x="4" y="104"/>
                  <a:pt x="0" y="144"/>
                </a:cubicBezTo>
                <a:cubicBezTo>
                  <a:pt x="352" y="144"/>
                  <a:pt x="352" y="144"/>
                  <a:pt x="352" y="144"/>
                </a:cubicBezTo>
                <a:cubicBezTo>
                  <a:pt x="352" y="113"/>
                  <a:pt x="330" y="89"/>
                  <a:pt x="301" y="84"/>
                </a:cubicBezTo>
                <a:cubicBezTo>
                  <a:pt x="297" y="37"/>
                  <a:pt x="257" y="0"/>
                  <a:pt x="208" y="0"/>
                </a:cubicBezTo>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2174124" y="2000821"/>
            <a:ext cx="7837402" cy="2475358"/>
          </a:xfrm>
          <a:prstGeom prst="rect">
            <a:avLst/>
          </a:prstGeom>
          <a:noFill/>
        </p:spPr>
        <p:txBody>
          <a:bodyPr wrap="none" lIns="91440" tIns="45720" rIns="91440" bIns="45720">
            <a:spAutoFit/>
          </a:bodyPr>
          <a:lstStyle/>
          <a:p>
            <a:pPr algn="ctr">
              <a:lnSpc>
                <a:spcPct val="150000"/>
              </a:lnSpc>
            </a:pPr>
            <a:r>
              <a:rPr lang="zh-CN" altLang="en-US" sz="5400" b="1" kern="10" dirty="0">
                <a:solidFill>
                  <a:schemeClr val="bg1"/>
                </a:solidFill>
                <a:effectLst>
                  <a:outerShdw dist="45791" dir="2021404" algn="ctr" rotWithShape="0">
                    <a:srgbClr val="B2B2B2">
                      <a:alpha val="79999"/>
                    </a:srgbClr>
                  </a:outerShdw>
                </a:effectLst>
                <a:latin typeface="方正小标宋简体" pitchFamily="2" charset="-122"/>
                <a:ea typeface="方正小标宋简体" pitchFamily="2" charset="-122"/>
              </a:rPr>
              <a:t>汇报完毕！</a:t>
            </a:r>
          </a:p>
          <a:p>
            <a:pPr algn="ctr">
              <a:lnSpc>
                <a:spcPct val="150000"/>
              </a:lnSpc>
            </a:pPr>
            <a:r>
              <a:rPr lang="zh-CN" altLang="en-US" sz="5400" b="1" kern="10" dirty="0">
                <a:solidFill>
                  <a:schemeClr val="bg1"/>
                </a:solidFill>
                <a:effectLst>
                  <a:outerShdw dist="45791" dir="2021404" algn="ctr" rotWithShape="0">
                    <a:srgbClr val="B2B2B2">
                      <a:alpha val="79999"/>
                    </a:srgbClr>
                  </a:outerShdw>
                </a:effectLst>
                <a:latin typeface="方正小标宋简体" pitchFamily="2" charset="-122"/>
                <a:ea typeface="方正小标宋简体" pitchFamily="2" charset="-122"/>
              </a:rPr>
              <a:t>敬请各位专家批评指正</a:t>
            </a:r>
            <a:r>
              <a:rPr lang="zh-CN" altLang="en-US" sz="5400" b="1" kern="10" dirty="0" smtClean="0">
                <a:solidFill>
                  <a:schemeClr val="bg1"/>
                </a:solidFill>
                <a:effectLst>
                  <a:outerShdw dist="45791" dir="2021404" algn="ctr" rotWithShape="0">
                    <a:srgbClr val="B2B2B2">
                      <a:alpha val="79999"/>
                    </a:srgbClr>
                  </a:outerShdw>
                </a:effectLst>
                <a:latin typeface="方正小标宋简体" pitchFamily="2" charset="-122"/>
                <a:ea typeface="方正小标宋简体" pitchFamily="2" charset="-122"/>
              </a:rPr>
              <a:t>！</a:t>
            </a:r>
            <a:endParaRPr lang="zh-CN" altLang="en-US" sz="5400" b="1" kern="10" dirty="0">
              <a:solidFill>
                <a:schemeClr val="bg1"/>
              </a:solidFill>
              <a:effectLst>
                <a:outerShdw dist="45791" dir="2021404" algn="ctr" rotWithShape="0">
                  <a:srgbClr val="B2B2B2">
                    <a:alpha val="79999"/>
                  </a:srgbClr>
                </a:outerShdw>
              </a:effectLst>
              <a:latin typeface="方正小标宋简体" pitchFamily="2" charset="-122"/>
              <a:ea typeface="方正小标宋简体" pitchFamily="2" charset="-122"/>
            </a:endParaRPr>
          </a:p>
        </p:txBody>
      </p:sp>
    </p:spTree>
    <p:extLst>
      <p:ext uri="{BB962C8B-B14F-4D97-AF65-F5344CB8AC3E}">
        <p14:creationId xmlns:p14="http://schemas.microsoft.com/office/powerpoint/2010/main" xmlns="" val="23980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0"/>
                                        </p:tgtEl>
                                        <p:attrNameLst>
                                          <p:attrName>style.visibility</p:attrName>
                                        </p:attrNameLst>
                                      </p:cBhvr>
                                      <p:to>
                                        <p:strVal val="visible"/>
                                      </p:to>
                                    </p:set>
                                    <p:animEffect transition="in" filter="fade">
                                      <p:cBhvr>
                                        <p:cTn id="7" dur="500"/>
                                        <p:tgtEl>
                                          <p:spTgt spid="2350"/>
                                        </p:tgtEl>
                                      </p:cBhvr>
                                    </p:animEffect>
                                  </p:childTnLst>
                                </p:cTn>
                              </p:par>
                              <p:par>
                                <p:cTn id="8" presetID="42" presetClass="path" presetSubtype="0" repeatCount="indefinite" accel="50000" decel="50000" autoRev="1" fill="hold" grpId="1" nodeType="withEffect">
                                  <p:stCondLst>
                                    <p:cond delay="500"/>
                                  </p:stCondLst>
                                  <p:childTnLst>
                                    <p:animMotion origin="layout" path="M -3.95833E-6 -2.22222E-6 L 0.06628 -2.22222E-6 " pathEditMode="relative" rAng="0" ptsTypes="AA">
                                      <p:cBhvr>
                                        <p:cTn id="9" dur="4600" fill="hold"/>
                                        <p:tgtEl>
                                          <p:spTgt spid="2350"/>
                                        </p:tgtEl>
                                        <p:attrNameLst>
                                          <p:attrName>ppt_x</p:attrName>
                                          <p:attrName>ppt_y</p:attrName>
                                        </p:attrNameLst>
                                      </p:cBhvr>
                                      <p:rCtr x="3307" y="0"/>
                                    </p:animMotion>
                                  </p:childTnLst>
                                </p:cTn>
                              </p:par>
                              <p:par>
                                <p:cTn id="10" presetID="10" presetClass="entr" presetSubtype="0" fill="hold" grpId="0" nodeType="withEffect">
                                  <p:stCondLst>
                                    <p:cond delay="0"/>
                                  </p:stCondLst>
                                  <p:childTnLst>
                                    <p:set>
                                      <p:cBhvr>
                                        <p:cTn id="11" dur="1" fill="hold">
                                          <p:stCondLst>
                                            <p:cond delay="0"/>
                                          </p:stCondLst>
                                        </p:cTn>
                                        <p:tgtEl>
                                          <p:spTgt spid="2552"/>
                                        </p:tgtEl>
                                        <p:attrNameLst>
                                          <p:attrName>style.visibility</p:attrName>
                                        </p:attrNameLst>
                                      </p:cBhvr>
                                      <p:to>
                                        <p:strVal val="visible"/>
                                      </p:to>
                                    </p:set>
                                    <p:animEffect transition="in" filter="fade">
                                      <p:cBhvr>
                                        <p:cTn id="12" dur="500"/>
                                        <p:tgtEl>
                                          <p:spTgt spid="2552"/>
                                        </p:tgtEl>
                                      </p:cBhvr>
                                    </p:animEffect>
                                  </p:childTnLst>
                                </p:cTn>
                              </p:par>
                              <p:par>
                                <p:cTn id="13" presetID="42" presetClass="path" presetSubtype="0" repeatCount="indefinite" accel="50000" decel="50000" autoRev="1" fill="hold" grpId="1" nodeType="withEffect">
                                  <p:stCondLst>
                                    <p:cond delay="500"/>
                                  </p:stCondLst>
                                  <p:childTnLst>
                                    <p:animMotion origin="layout" path="M -2.08333E-6 -2.22222E-6 L 0.0793 -0.00023 " pathEditMode="relative" rAng="0" ptsTypes="AA">
                                      <p:cBhvr>
                                        <p:cTn id="14" dur="3100" fill="hold"/>
                                        <p:tgtEl>
                                          <p:spTgt spid="2552"/>
                                        </p:tgtEl>
                                        <p:attrNameLst>
                                          <p:attrName>ppt_x</p:attrName>
                                          <p:attrName>ppt_y</p:attrName>
                                        </p:attrNameLst>
                                      </p:cBhvr>
                                      <p:rCtr x="3958" y="-23"/>
                                    </p:animMotion>
                                  </p:childTnLst>
                                </p:cTn>
                              </p:par>
                              <p:par>
                                <p:cTn id="15" presetID="10" presetClass="entr" presetSubtype="0" fill="hold" grpId="0" nodeType="withEffect">
                                  <p:stCondLst>
                                    <p:cond delay="0"/>
                                  </p:stCondLst>
                                  <p:childTnLst>
                                    <p:set>
                                      <p:cBhvr>
                                        <p:cTn id="16" dur="1" fill="hold">
                                          <p:stCondLst>
                                            <p:cond delay="0"/>
                                          </p:stCondLst>
                                        </p:cTn>
                                        <p:tgtEl>
                                          <p:spTgt spid="2351"/>
                                        </p:tgtEl>
                                        <p:attrNameLst>
                                          <p:attrName>style.visibility</p:attrName>
                                        </p:attrNameLst>
                                      </p:cBhvr>
                                      <p:to>
                                        <p:strVal val="visible"/>
                                      </p:to>
                                    </p:set>
                                    <p:animEffect transition="in" filter="fade">
                                      <p:cBhvr>
                                        <p:cTn id="17" dur="500"/>
                                        <p:tgtEl>
                                          <p:spTgt spid="2351"/>
                                        </p:tgtEl>
                                      </p:cBhvr>
                                    </p:animEffect>
                                  </p:childTnLst>
                                </p:cTn>
                              </p:par>
                              <p:par>
                                <p:cTn id="18" presetID="42" presetClass="path" presetSubtype="0" repeatCount="indefinite" accel="50000" decel="50000" autoRev="1" fill="hold" grpId="1" nodeType="withEffect">
                                  <p:stCondLst>
                                    <p:cond delay="500"/>
                                  </p:stCondLst>
                                  <p:childTnLst>
                                    <p:animMotion origin="layout" path="M -4.16667E-7 2.96296E-6 L -0.11263 -0.00023 " pathEditMode="relative" rAng="0" ptsTypes="AA">
                                      <p:cBhvr>
                                        <p:cTn id="19" dur="4000" fill="hold"/>
                                        <p:tgtEl>
                                          <p:spTgt spid="2351"/>
                                        </p:tgtEl>
                                        <p:attrNameLst>
                                          <p:attrName>ppt_x</p:attrName>
                                          <p:attrName>ppt_y</p:attrName>
                                        </p:attrNameLst>
                                      </p:cBhvr>
                                      <p:rCtr x="-5638" y="-23"/>
                                    </p:animMotion>
                                  </p:childTnLst>
                                </p:cTn>
                              </p:par>
                              <p:par>
                                <p:cTn id="20" presetID="2" presetClass="entr" presetSubtype="4" decel="56000" fill="hold" nodeType="withEffect">
                                  <p:stCondLst>
                                    <p:cond delay="0"/>
                                  </p:stCondLst>
                                  <p:childTnLst>
                                    <p:set>
                                      <p:cBhvr>
                                        <p:cTn id="21" dur="1" fill="hold">
                                          <p:stCondLst>
                                            <p:cond delay="0"/>
                                          </p:stCondLst>
                                        </p:cTn>
                                        <p:tgtEl>
                                          <p:spTgt spid="2558"/>
                                        </p:tgtEl>
                                        <p:attrNameLst>
                                          <p:attrName>style.visibility</p:attrName>
                                        </p:attrNameLst>
                                      </p:cBhvr>
                                      <p:to>
                                        <p:strVal val="visible"/>
                                      </p:to>
                                    </p:set>
                                    <p:anim calcmode="lin" valueType="num">
                                      <p:cBhvr additive="base">
                                        <p:cTn id="22" dur="750" fill="hold"/>
                                        <p:tgtEl>
                                          <p:spTgt spid="2558"/>
                                        </p:tgtEl>
                                        <p:attrNameLst>
                                          <p:attrName>ppt_x</p:attrName>
                                        </p:attrNameLst>
                                      </p:cBhvr>
                                      <p:tavLst>
                                        <p:tav tm="0">
                                          <p:val>
                                            <p:strVal val="#ppt_x"/>
                                          </p:val>
                                        </p:tav>
                                        <p:tav tm="100000">
                                          <p:val>
                                            <p:strVal val="#ppt_x"/>
                                          </p:val>
                                        </p:tav>
                                      </p:tavLst>
                                    </p:anim>
                                    <p:anim calcmode="lin" valueType="num">
                                      <p:cBhvr additive="base">
                                        <p:cTn id="23" dur="750" fill="hold"/>
                                        <p:tgtEl>
                                          <p:spTgt spid="2558"/>
                                        </p:tgtEl>
                                        <p:attrNameLst>
                                          <p:attrName>ppt_y</p:attrName>
                                        </p:attrNameLst>
                                      </p:cBhvr>
                                      <p:tavLst>
                                        <p:tav tm="0">
                                          <p:val>
                                            <p:strVal val="1+#ppt_h/2"/>
                                          </p:val>
                                        </p:tav>
                                        <p:tav tm="100000">
                                          <p:val>
                                            <p:strVal val="#ppt_y"/>
                                          </p:val>
                                        </p:tav>
                                      </p:tavLst>
                                    </p:anim>
                                  </p:childTnLst>
                                </p:cTn>
                              </p:par>
                              <p:par>
                                <p:cTn id="24" presetID="2" presetClass="entr" presetSubtype="4" decel="56000" fill="hold" nodeType="withEffect">
                                  <p:stCondLst>
                                    <p:cond delay="100"/>
                                  </p:stCondLst>
                                  <p:childTnLst>
                                    <p:set>
                                      <p:cBhvr>
                                        <p:cTn id="25" dur="1" fill="hold">
                                          <p:stCondLst>
                                            <p:cond delay="0"/>
                                          </p:stCondLst>
                                        </p:cTn>
                                        <p:tgtEl>
                                          <p:spTgt spid="1190"/>
                                        </p:tgtEl>
                                        <p:attrNameLst>
                                          <p:attrName>style.visibility</p:attrName>
                                        </p:attrNameLst>
                                      </p:cBhvr>
                                      <p:to>
                                        <p:strVal val="visible"/>
                                      </p:to>
                                    </p:set>
                                    <p:anim calcmode="lin" valueType="num">
                                      <p:cBhvr additive="base">
                                        <p:cTn id="26" dur="750" fill="hold"/>
                                        <p:tgtEl>
                                          <p:spTgt spid="1190"/>
                                        </p:tgtEl>
                                        <p:attrNameLst>
                                          <p:attrName>ppt_x</p:attrName>
                                        </p:attrNameLst>
                                      </p:cBhvr>
                                      <p:tavLst>
                                        <p:tav tm="0">
                                          <p:val>
                                            <p:strVal val="#ppt_x"/>
                                          </p:val>
                                        </p:tav>
                                        <p:tav tm="100000">
                                          <p:val>
                                            <p:strVal val="#ppt_x"/>
                                          </p:val>
                                        </p:tav>
                                      </p:tavLst>
                                    </p:anim>
                                    <p:anim calcmode="lin" valueType="num">
                                      <p:cBhvr additive="base">
                                        <p:cTn id="27" dur="750" fill="hold"/>
                                        <p:tgtEl>
                                          <p:spTgt spid="1190"/>
                                        </p:tgtEl>
                                        <p:attrNameLst>
                                          <p:attrName>ppt_y</p:attrName>
                                        </p:attrNameLst>
                                      </p:cBhvr>
                                      <p:tavLst>
                                        <p:tav tm="0">
                                          <p:val>
                                            <p:strVal val="1+#ppt_h/2"/>
                                          </p:val>
                                        </p:tav>
                                        <p:tav tm="100000">
                                          <p:val>
                                            <p:strVal val="#ppt_y"/>
                                          </p:val>
                                        </p:tav>
                                      </p:tavLst>
                                    </p:anim>
                                  </p:childTnLst>
                                </p:cTn>
                              </p:par>
                              <p:par>
                                <p:cTn id="28" presetID="2" presetClass="entr" presetSubtype="4" decel="56000" fill="hold" nodeType="withEffect">
                                  <p:stCondLst>
                                    <p:cond delay="300"/>
                                  </p:stCondLst>
                                  <p:childTnLst>
                                    <p:set>
                                      <p:cBhvr>
                                        <p:cTn id="29" dur="1" fill="hold">
                                          <p:stCondLst>
                                            <p:cond delay="0"/>
                                          </p:stCondLst>
                                        </p:cTn>
                                        <p:tgtEl>
                                          <p:spTgt spid="1191"/>
                                        </p:tgtEl>
                                        <p:attrNameLst>
                                          <p:attrName>style.visibility</p:attrName>
                                        </p:attrNameLst>
                                      </p:cBhvr>
                                      <p:to>
                                        <p:strVal val="visible"/>
                                      </p:to>
                                    </p:set>
                                    <p:anim calcmode="lin" valueType="num">
                                      <p:cBhvr additive="base">
                                        <p:cTn id="30" dur="750" fill="hold"/>
                                        <p:tgtEl>
                                          <p:spTgt spid="1191"/>
                                        </p:tgtEl>
                                        <p:attrNameLst>
                                          <p:attrName>ppt_x</p:attrName>
                                        </p:attrNameLst>
                                      </p:cBhvr>
                                      <p:tavLst>
                                        <p:tav tm="0">
                                          <p:val>
                                            <p:strVal val="#ppt_x"/>
                                          </p:val>
                                        </p:tav>
                                        <p:tav tm="100000">
                                          <p:val>
                                            <p:strVal val="#ppt_x"/>
                                          </p:val>
                                        </p:tav>
                                      </p:tavLst>
                                    </p:anim>
                                    <p:anim calcmode="lin" valueType="num">
                                      <p:cBhvr additive="base">
                                        <p:cTn id="31" dur="750" fill="hold"/>
                                        <p:tgtEl>
                                          <p:spTgt spid="1191"/>
                                        </p:tgtEl>
                                        <p:attrNameLst>
                                          <p:attrName>ppt_y</p:attrName>
                                        </p:attrNameLst>
                                      </p:cBhvr>
                                      <p:tavLst>
                                        <p:tav tm="0">
                                          <p:val>
                                            <p:strVal val="1+#ppt_h/2"/>
                                          </p:val>
                                        </p:tav>
                                        <p:tav tm="100000">
                                          <p:val>
                                            <p:strVal val="#ppt_y"/>
                                          </p:val>
                                        </p:tav>
                                      </p:tavLst>
                                    </p:anim>
                                  </p:childTnLst>
                                </p:cTn>
                              </p:par>
                              <p:par>
                                <p:cTn id="32" presetID="2" presetClass="entr" presetSubtype="4" decel="56000" fill="hold" nodeType="withEffect">
                                  <p:stCondLst>
                                    <p:cond delay="500"/>
                                  </p:stCondLst>
                                  <p:childTnLst>
                                    <p:set>
                                      <p:cBhvr>
                                        <p:cTn id="33" dur="1" fill="hold">
                                          <p:stCondLst>
                                            <p:cond delay="0"/>
                                          </p:stCondLst>
                                        </p:cTn>
                                        <p:tgtEl>
                                          <p:spTgt spid="1192"/>
                                        </p:tgtEl>
                                        <p:attrNameLst>
                                          <p:attrName>style.visibility</p:attrName>
                                        </p:attrNameLst>
                                      </p:cBhvr>
                                      <p:to>
                                        <p:strVal val="visible"/>
                                      </p:to>
                                    </p:set>
                                    <p:anim calcmode="lin" valueType="num">
                                      <p:cBhvr additive="base">
                                        <p:cTn id="34" dur="750" fill="hold"/>
                                        <p:tgtEl>
                                          <p:spTgt spid="1192"/>
                                        </p:tgtEl>
                                        <p:attrNameLst>
                                          <p:attrName>ppt_x</p:attrName>
                                        </p:attrNameLst>
                                      </p:cBhvr>
                                      <p:tavLst>
                                        <p:tav tm="0">
                                          <p:val>
                                            <p:strVal val="#ppt_x"/>
                                          </p:val>
                                        </p:tav>
                                        <p:tav tm="100000">
                                          <p:val>
                                            <p:strVal val="#ppt_x"/>
                                          </p:val>
                                        </p:tav>
                                      </p:tavLst>
                                    </p:anim>
                                    <p:anim calcmode="lin" valueType="num">
                                      <p:cBhvr additive="base">
                                        <p:cTn id="35" dur="750" fill="hold"/>
                                        <p:tgtEl>
                                          <p:spTgt spid="1192"/>
                                        </p:tgtEl>
                                        <p:attrNameLst>
                                          <p:attrName>ppt_y</p:attrName>
                                        </p:attrNameLst>
                                      </p:cBhvr>
                                      <p:tavLst>
                                        <p:tav tm="0">
                                          <p:val>
                                            <p:strVal val="1+#ppt_h/2"/>
                                          </p:val>
                                        </p:tav>
                                        <p:tav tm="100000">
                                          <p:val>
                                            <p:strVal val="#ppt_y"/>
                                          </p:val>
                                        </p:tav>
                                      </p:tavLst>
                                    </p:anim>
                                  </p:childTnLst>
                                </p:cTn>
                              </p:par>
                              <p:par>
                                <p:cTn id="36" presetID="2" presetClass="entr" presetSubtype="4" decel="56000" fill="hold" nodeType="withEffect">
                                  <p:stCondLst>
                                    <p:cond delay="600"/>
                                  </p:stCondLst>
                                  <p:childTnLst>
                                    <p:set>
                                      <p:cBhvr>
                                        <p:cTn id="37" dur="1" fill="hold">
                                          <p:stCondLst>
                                            <p:cond delay="0"/>
                                          </p:stCondLst>
                                        </p:cTn>
                                        <p:tgtEl>
                                          <p:spTgt spid="1160"/>
                                        </p:tgtEl>
                                        <p:attrNameLst>
                                          <p:attrName>style.visibility</p:attrName>
                                        </p:attrNameLst>
                                      </p:cBhvr>
                                      <p:to>
                                        <p:strVal val="visible"/>
                                      </p:to>
                                    </p:set>
                                    <p:anim calcmode="lin" valueType="num">
                                      <p:cBhvr additive="base">
                                        <p:cTn id="38" dur="750" fill="hold"/>
                                        <p:tgtEl>
                                          <p:spTgt spid="1160"/>
                                        </p:tgtEl>
                                        <p:attrNameLst>
                                          <p:attrName>ppt_x</p:attrName>
                                        </p:attrNameLst>
                                      </p:cBhvr>
                                      <p:tavLst>
                                        <p:tav tm="0">
                                          <p:val>
                                            <p:strVal val="#ppt_x"/>
                                          </p:val>
                                        </p:tav>
                                        <p:tav tm="100000">
                                          <p:val>
                                            <p:strVal val="#ppt_x"/>
                                          </p:val>
                                        </p:tav>
                                      </p:tavLst>
                                    </p:anim>
                                    <p:anim calcmode="lin" valueType="num">
                                      <p:cBhvr additive="base">
                                        <p:cTn id="39" dur="750" fill="hold"/>
                                        <p:tgtEl>
                                          <p:spTgt spid="1160"/>
                                        </p:tgtEl>
                                        <p:attrNameLst>
                                          <p:attrName>ppt_y</p:attrName>
                                        </p:attrNameLst>
                                      </p:cBhvr>
                                      <p:tavLst>
                                        <p:tav tm="0">
                                          <p:val>
                                            <p:strVal val="1+#ppt_h/2"/>
                                          </p:val>
                                        </p:tav>
                                        <p:tav tm="100000">
                                          <p:val>
                                            <p:strVal val="#ppt_y"/>
                                          </p:val>
                                        </p:tav>
                                      </p:tavLst>
                                    </p:anim>
                                  </p:childTnLst>
                                </p:cTn>
                              </p:par>
                              <p:par>
                                <p:cTn id="40" presetID="2" presetClass="entr" presetSubtype="4" decel="56000" fill="hold" nodeType="withEffect">
                                  <p:stCondLst>
                                    <p:cond delay="700"/>
                                  </p:stCondLst>
                                  <p:childTnLst>
                                    <p:set>
                                      <p:cBhvr>
                                        <p:cTn id="41" dur="1" fill="hold">
                                          <p:stCondLst>
                                            <p:cond delay="0"/>
                                          </p:stCondLst>
                                        </p:cTn>
                                        <p:tgtEl>
                                          <p:spTgt spid="1163"/>
                                        </p:tgtEl>
                                        <p:attrNameLst>
                                          <p:attrName>style.visibility</p:attrName>
                                        </p:attrNameLst>
                                      </p:cBhvr>
                                      <p:to>
                                        <p:strVal val="visible"/>
                                      </p:to>
                                    </p:set>
                                    <p:anim calcmode="lin" valueType="num">
                                      <p:cBhvr additive="base">
                                        <p:cTn id="42" dur="750" fill="hold"/>
                                        <p:tgtEl>
                                          <p:spTgt spid="1163"/>
                                        </p:tgtEl>
                                        <p:attrNameLst>
                                          <p:attrName>ppt_x</p:attrName>
                                        </p:attrNameLst>
                                      </p:cBhvr>
                                      <p:tavLst>
                                        <p:tav tm="0">
                                          <p:val>
                                            <p:strVal val="#ppt_x"/>
                                          </p:val>
                                        </p:tav>
                                        <p:tav tm="100000">
                                          <p:val>
                                            <p:strVal val="#ppt_x"/>
                                          </p:val>
                                        </p:tav>
                                      </p:tavLst>
                                    </p:anim>
                                    <p:anim calcmode="lin" valueType="num">
                                      <p:cBhvr additive="base">
                                        <p:cTn id="43" dur="750" fill="hold"/>
                                        <p:tgtEl>
                                          <p:spTgt spid="1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0" grpId="0" animBg="1"/>
      <p:bldP spid="2350" grpId="1" animBg="1"/>
      <p:bldP spid="2552" grpId="0" animBg="1"/>
      <p:bldP spid="2552" grpId="1" animBg="1"/>
      <p:bldP spid="2351" grpId="0" animBg="1"/>
      <p:bldP spid="2351"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5</a:t>
            </a:fld>
            <a:endParaRPr lang="zh-CN" altLang="en-US"/>
          </a:p>
        </p:txBody>
      </p:sp>
      <p:grpSp>
        <p:nvGrpSpPr>
          <p:cNvPr id="41" name="组合 40"/>
          <p:cNvGrpSpPr/>
          <p:nvPr/>
        </p:nvGrpSpPr>
        <p:grpSpPr>
          <a:xfrm>
            <a:off x="381101" y="853171"/>
            <a:ext cx="4733824" cy="840866"/>
            <a:chOff x="2086236" y="848671"/>
            <a:chExt cx="3997931" cy="504056"/>
          </a:xfrm>
        </p:grpSpPr>
        <p:sp>
          <p:nvSpPr>
            <p:cNvPr id="67" name="六边形 6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smtClean="0">
                  <a:latin typeface="Calibri"/>
                  <a:ea typeface="微软雅黑" pitchFamily="34" charset="-122"/>
                </a:rPr>
                <a:t>1-1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a:off x="2662300" y="1347614"/>
              <a:ext cx="3421867"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193660" y="915566"/>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rPr>
                <a:t>课程定位</a:t>
              </a:r>
            </a:p>
          </p:txBody>
        </p:sp>
      </p:gr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sp>
        <p:nvSpPr>
          <p:cNvPr id="26" name="内容占位符 3"/>
          <p:cNvSpPr>
            <a:spLocks noGrp="1"/>
          </p:cNvSpPr>
          <p:nvPr>
            <p:ph idx="1"/>
          </p:nvPr>
        </p:nvSpPr>
        <p:spPr>
          <a:xfrm>
            <a:off x="467782" y="1694038"/>
            <a:ext cx="5304368" cy="4521024"/>
          </a:xfrm>
        </p:spPr>
        <p:txBody>
          <a:bodyPr>
            <a:normAutofit fontScale="92500" lnSpcReduction="10000"/>
          </a:bodyPr>
          <a:lstStyle/>
          <a:p>
            <a:pPr>
              <a:lnSpc>
                <a:spcPct val="150000"/>
              </a:lnSpc>
            </a:pPr>
            <a:r>
              <a:rPr lang="zh-CN" altLang="zh-CN" b="1" dirty="0">
                <a:latin typeface="仿宋" pitchFamily="49" charset="-122"/>
                <a:ea typeface="仿宋" pitchFamily="49" charset="-122"/>
              </a:rPr>
              <a:t>本课程</a:t>
            </a:r>
            <a:r>
              <a:rPr lang="zh-CN" altLang="zh-CN" b="1" dirty="0" smtClean="0">
                <a:latin typeface="仿宋" pitchFamily="49" charset="-122"/>
                <a:ea typeface="仿宋" pitchFamily="49" charset="-122"/>
              </a:rPr>
              <a:t>是</a:t>
            </a:r>
            <a:r>
              <a:rPr lang="zh-CN" altLang="en-US" b="1" dirty="0" smtClean="0">
                <a:latin typeface="仿宋" pitchFamily="49" charset="-122"/>
                <a:ea typeface="仿宋" pitchFamily="49" charset="-122"/>
              </a:rPr>
              <a:t>我院</a:t>
            </a:r>
            <a:r>
              <a:rPr lang="zh-CN" altLang="zh-CN" b="1" dirty="0" smtClean="0">
                <a:latin typeface="仿宋" pitchFamily="49" charset="-122"/>
                <a:ea typeface="仿宋" pitchFamily="49" charset="-122"/>
              </a:rPr>
              <a:t>职业</a:t>
            </a:r>
            <a:r>
              <a:rPr lang="zh-CN" altLang="zh-CN" b="1" dirty="0">
                <a:latin typeface="仿宋" pitchFamily="49" charset="-122"/>
                <a:ea typeface="仿宋" pitchFamily="49" charset="-122"/>
              </a:rPr>
              <a:t>核心</a:t>
            </a:r>
            <a:r>
              <a:rPr lang="zh-CN" altLang="zh-CN" b="1" dirty="0" smtClean="0">
                <a:latin typeface="仿宋" pitchFamily="49" charset="-122"/>
                <a:ea typeface="仿宋" pitchFamily="49" charset="-122"/>
              </a:rPr>
              <a:t>能力</a:t>
            </a:r>
            <a:r>
              <a:rPr lang="zh-CN" altLang="en-US" b="1" dirty="0" smtClean="0">
                <a:latin typeface="仿宋" pitchFamily="49" charset="-122"/>
                <a:ea typeface="仿宋" pitchFamily="49" charset="-122"/>
              </a:rPr>
              <a:t>培养</a:t>
            </a:r>
            <a:r>
              <a:rPr lang="zh-CN" altLang="zh-CN" b="1" dirty="0" smtClean="0">
                <a:latin typeface="仿宋" pitchFamily="49" charset="-122"/>
                <a:ea typeface="仿宋" pitchFamily="49" charset="-122"/>
              </a:rPr>
              <a:t>主干</a:t>
            </a:r>
            <a:r>
              <a:rPr lang="zh-CN" altLang="zh-CN" b="1" dirty="0">
                <a:latin typeface="仿宋" pitchFamily="49" charset="-122"/>
                <a:ea typeface="仿宋" pitchFamily="49" charset="-122"/>
              </a:rPr>
              <a:t>课程之一</a:t>
            </a:r>
            <a:r>
              <a:rPr lang="zh-CN" altLang="zh-CN" b="1" dirty="0" smtClean="0">
                <a:latin typeface="仿宋" pitchFamily="49" charset="-122"/>
                <a:ea typeface="仿宋" pitchFamily="49" charset="-122"/>
              </a:rPr>
              <a:t>。</a:t>
            </a:r>
            <a:endParaRPr lang="en-US" altLang="zh-CN" b="1" dirty="0" smtClean="0">
              <a:latin typeface="仿宋" pitchFamily="49" charset="-122"/>
              <a:ea typeface="仿宋" pitchFamily="49" charset="-122"/>
            </a:endParaRPr>
          </a:p>
          <a:p>
            <a:pPr>
              <a:lnSpc>
                <a:spcPct val="150000"/>
              </a:lnSpc>
            </a:pPr>
            <a:r>
              <a:rPr lang="zh-CN" altLang="en-US" b="1" dirty="0" smtClean="0">
                <a:latin typeface="仿宋" pitchFamily="49" charset="-122"/>
                <a:ea typeface="仿宋" pitchFamily="49" charset="-122"/>
              </a:rPr>
              <a:t>课程隶属：职业核心能力培养联合课程群</a:t>
            </a:r>
            <a:endParaRPr lang="en-US" altLang="zh-CN" b="1" dirty="0" smtClean="0">
              <a:latin typeface="仿宋" pitchFamily="49" charset="-122"/>
              <a:ea typeface="仿宋" pitchFamily="49" charset="-122"/>
            </a:endParaRPr>
          </a:p>
          <a:p>
            <a:pPr>
              <a:lnSpc>
                <a:spcPct val="150000"/>
              </a:lnSpc>
            </a:pPr>
            <a:r>
              <a:rPr lang="zh-CN" altLang="en-US" b="1" dirty="0" smtClean="0">
                <a:latin typeface="仿宋" pitchFamily="49" charset="-122"/>
                <a:ea typeface="仿宋" pitchFamily="49" charset="-122"/>
              </a:rPr>
              <a:t>课程性质：公共基础课程</a:t>
            </a:r>
            <a:endParaRPr lang="en-US" altLang="zh-CN" b="1" dirty="0" smtClean="0">
              <a:latin typeface="仿宋" pitchFamily="49" charset="-122"/>
              <a:ea typeface="仿宋" pitchFamily="49" charset="-122"/>
            </a:endParaRPr>
          </a:p>
          <a:p>
            <a:pPr>
              <a:lnSpc>
                <a:spcPct val="150000"/>
              </a:lnSpc>
            </a:pPr>
            <a:r>
              <a:rPr lang="zh-CN" altLang="en-US" b="1" dirty="0" smtClean="0">
                <a:latin typeface="仿宋" pitchFamily="49" charset="-122"/>
                <a:ea typeface="仿宋" pitchFamily="49" charset="-122"/>
              </a:rPr>
              <a:t>授课对象：全院学生</a:t>
            </a:r>
            <a:endParaRPr lang="en-US" altLang="zh-CN" b="1" dirty="0" smtClean="0">
              <a:latin typeface="仿宋" pitchFamily="49" charset="-122"/>
              <a:ea typeface="仿宋" pitchFamily="49" charset="-122"/>
            </a:endParaRPr>
          </a:p>
          <a:p>
            <a:pPr>
              <a:lnSpc>
                <a:spcPct val="150000"/>
              </a:lnSpc>
            </a:pPr>
            <a:r>
              <a:rPr lang="zh-CN" altLang="en-US" b="1" dirty="0" smtClean="0">
                <a:latin typeface="仿宋" pitchFamily="49" charset="-122"/>
                <a:ea typeface="仿宋" pitchFamily="49" charset="-122"/>
              </a:rPr>
              <a:t>课程整体目标</a:t>
            </a:r>
            <a:endParaRPr lang="en-US" altLang="zh-CN" b="1" dirty="0" smtClean="0">
              <a:latin typeface="仿宋" pitchFamily="49" charset="-122"/>
              <a:ea typeface="仿宋" pitchFamily="49" charset="-122"/>
            </a:endParaRPr>
          </a:p>
        </p:txBody>
      </p:sp>
      <p:sp>
        <p:nvSpPr>
          <p:cNvPr id="2" name="TextBox 1"/>
          <p:cNvSpPr txBox="1"/>
          <p:nvPr/>
        </p:nvSpPr>
        <p:spPr>
          <a:xfrm>
            <a:off x="7286625" y="5417105"/>
            <a:ext cx="4200525" cy="369332"/>
          </a:xfrm>
          <a:prstGeom prst="rect">
            <a:avLst/>
          </a:prstGeom>
          <a:noFill/>
        </p:spPr>
        <p:txBody>
          <a:bodyPr wrap="square" rtlCol="0">
            <a:spAutoFit/>
          </a:bodyPr>
          <a:lstStyle/>
          <a:p>
            <a:r>
              <a:rPr lang="zh-CN" altLang="en-US" b="1" dirty="0" smtClean="0">
                <a:effectLst>
                  <a:outerShdw blurRad="38100" dist="38100" dir="2700000" algn="tl">
                    <a:srgbClr val="000000">
                      <a:alpha val="43137"/>
                    </a:srgbClr>
                  </a:outerShdw>
                </a:effectLst>
              </a:rPr>
              <a:t>职业核心能力培养联合课程</a:t>
            </a:r>
            <a:endParaRPr lang="zh-CN" altLang="en-US" b="1" dirty="0">
              <a:effectLst>
                <a:outerShdw blurRad="38100" dist="38100" dir="2700000" algn="tl">
                  <a:srgbClr val="000000">
                    <a:alpha val="43137"/>
                  </a:srgbClr>
                </a:outerShdw>
              </a:effectLst>
            </a:endParaRPr>
          </a:p>
        </p:txBody>
      </p:sp>
      <p:grpSp>
        <p:nvGrpSpPr>
          <p:cNvPr id="21" name="组合 20"/>
          <p:cNvGrpSpPr/>
          <p:nvPr/>
        </p:nvGrpSpPr>
        <p:grpSpPr>
          <a:xfrm>
            <a:off x="6703031" y="704199"/>
            <a:ext cx="4698532" cy="4597915"/>
            <a:chOff x="5719533" y="1567389"/>
            <a:chExt cx="4698532" cy="4597915"/>
          </a:xfrm>
        </p:grpSpPr>
        <p:grpSp>
          <p:nvGrpSpPr>
            <p:cNvPr id="27" name="组合 12"/>
            <p:cNvGrpSpPr/>
            <p:nvPr/>
          </p:nvGrpSpPr>
          <p:grpSpPr>
            <a:xfrm>
              <a:off x="5740820" y="1567389"/>
              <a:ext cx="4677245" cy="4597915"/>
              <a:chOff x="513869" y="2189173"/>
              <a:chExt cx="4677245" cy="4597915"/>
            </a:xfrm>
          </p:grpSpPr>
          <p:sp>
            <p:nvSpPr>
              <p:cNvPr id="36" name="Ellipse 11"/>
              <p:cNvSpPr/>
              <p:nvPr/>
            </p:nvSpPr>
            <p:spPr>
              <a:xfrm>
                <a:off x="1829253" y="3602050"/>
                <a:ext cx="2016000" cy="2016000"/>
              </a:xfrm>
              <a:prstGeom prst="ellipse">
                <a:avLst/>
              </a:prstGeom>
              <a:solidFill>
                <a:srgbClr val="FF3300"/>
              </a:solidFill>
              <a:ln w="3175">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交流沟通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37" name="Groupe 6"/>
              <p:cNvGrpSpPr/>
              <p:nvPr/>
            </p:nvGrpSpPr>
            <p:grpSpPr>
              <a:xfrm>
                <a:off x="513869" y="2189173"/>
                <a:ext cx="4677245" cy="4597915"/>
                <a:chOff x="1891684" y="1021838"/>
                <a:chExt cx="5346684" cy="5256000"/>
              </a:xfrm>
            </p:grpSpPr>
            <p:sp>
              <p:nvSpPr>
                <p:cNvPr id="38" name="Ellipse 1"/>
                <p:cNvSpPr/>
                <p:nvPr/>
              </p:nvSpPr>
              <p:spPr bwMode="auto">
                <a:xfrm>
                  <a:off x="3449603" y="1021838"/>
                  <a:ext cx="2203944" cy="1810269"/>
                </a:xfrm>
                <a:custGeom>
                  <a:avLst/>
                  <a:gdLst/>
                  <a:ahLst/>
                  <a:cxnLst/>
                  <a:rect l="l" t="t"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gradFill flip="none" rotWithShape="1">
                  <a:gsLst>
                    <a:gs pos="0">
                      <a:srgbClr val="8FC332">
                        <a:shade val="30000"/>
                        <a:satMod val="115000"/>
                      </a:srgbClr>
                    </a:gs>
                    <a:gs pos="50000">
                      <a:srgbClr val="8FC332">
                        <a:shade val="67500"/>
                        <a:satMod val="115000"/>
                      </a:srgbClr>
                    </a:gs>
                    <a:gs pos="100000">
                      <a:srgbClr val="8FC332">
                        <a:shade val="100000"/>
                        <a:satMod val="115000"/>
                      </a:srgbClr>
                    </a:gs>
                  </a:gsLst>
                  <a:lin ang="16200000" scaled="1"/>
                  <a:tileRect/>
                </a:gradFill>
                <a:ln w="38100" cap="flat" cmpd="sng" algn="ctr">
                  <a:solidFill>
                    <a:schemeClr val="bg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400" b="1">
                    <a:latin typeface="Lucida Sans Unicode" pitchFamily="34" charset="0"/>
                  </a:endParaRPr>
                </a:p>
              </p:txBody>
            </p:sp>
            <p:sp>
              <p:nvSpPr>
                <p:cNvPr id="40" name="Ellipse 2"/>
                <p:cNvSpPr/>
                <p:nvPr/>
              </p:nvSpPr>
              <p:spPr bwMode="auto">
                <a:xfrm rot="1602816">
                  <a:off x="5245384" y="2203403"/>
                  <a:ext cx="1992984" cy="2198981"/>
                </a:xfrm>
                <a:custGeom>
                  <a:avLst/>
                  <a:gdLst/>
                  <a:ahLst/>
                  <a:cxnLst/>
                  <a:rect l="l" t="t"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gradFill flip="none" rotWithShape="1">
                  <a:gsLst>
                    <a:gs pos="0">
                      <a:srgbClr val="F8DA00">
                        <a:shade val="30000"/>
                        <a:satMod val="115000"/>
                      </a:srgbClr>
                    </a:gs>
                    <a:gs pos="50000">
                      <a:srgbClr val="F8DA00">
                        <a:shade val="67500"/>
                        <a:satMod val="115000"/>
                      </a:srgbClr>
                    </a:gs>
                    <a:gs pos="100000">
                      <a:srgbClr val="F8DA00">
                        <a:shade val="100000"/>
                        <a:satMod val="115000"/>
                      </a:srgbClr>
                    </a:gs>
                  </a:gsLst>
                  <a:lin ang="18900000" scaled="1"/>
                  <a:tileRect/>
                </a:gradFill>
                <a:ln w="38100" cap="flat" cmpd="sng" algn="ctr">
                  <a:solidFill>
                    <a:schemeClr val="bg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400" b="1">
                    <a:latin typeface="Lucida Sans Unicode" pitchFamily="34" charset="0"/>
                  </a:endParaRPr>
                </a:p>
              </p:txBody>
            </p:sp>
            <p:sp>
              <p:nvSpPr>
                <p:cNvPr id="42" name="Ellipse 4"/>
                <p:cNvSpPr/>
                <p:nvPr/>
              </p:nvSpPr>
              <p:spPr bwMode="auto">
                <a:xfrm rot="558114">
                  <a:off x="4468344" y="4240599"/>
                  <a:ext cx="2200599" cy="2037239"/>
                </a:xfrm>
                <a:custGeom>
                  <a:avLst/>
                  <a:gdLst/>
                  <a:ahLst/>
                  <a:cxnLst/>
                  <a:rect l="l" t="t"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gradFill flip="none" rotWithShape="1">
                  <a:gsLst>
                    <a:gs pos="0">
                      <a:srgbClr val="EE8510">
                        <a:shade val="30000"/>
                        <a:satMod val="115000"/>
                      </a:srgbClr>
                    </a:gs>
                    <a:gs pos="50000">
                      <a:srgbClr val="EE8510">
                        <a:shade val="67500"/>
                        <a:satMod val="115000"/>
                      </a:srgbClr>
                    </a:gs>
                    <a:gs pos="100000">
                      <a:srgbClr val="EE8510">
                        <a:shade val="100000"/>
                        <a:satMod val="115000"/>
                      </a:srgbClr>
                    </a:gs>
                  </a:gsLst>
                  <a:lin ang="18900000" scaled="1"/>
                  <a:tileRect/>
                </a:gradFill>
                <a:ln w="38100" cap="flat" cmpd="sng" algn="ctr">
                  <a:solidFill>
                    <a:schemeClr val="bg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400" b="1">
                    <a:latin typeface="Lucida Sans Unicode" pitchFamily="34" charset="0"/>
                  </a:endParaRPr>
                </a:p>
              </p:txBody>
            </p:sp>
            <p:sp>
              <p:nvSpPr>
                <p:cNvPr id="43" name="Ellipse 3"/>
                <p:cNvSpPr/>
                <p:nvPr/>
              </p:nvSpPr>
              <p:spPr bwMode="auto">
                <a:xfrm rot="2184403">
                  <a:off x="2349043" y="4411197"/>
                  <a:ext cx="2203944" cy="1831079"/>
                </a:xfrm>
                <a:custGeom>
                  <a:avLst/>
                  <a:gdLst/>
                  <a:ahLst/>
                  <a:cxnLst/>
                  <a:rect l="l" t="t"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solidFill>
                  <a:srgbClr val="9966FF"/>
                </a:solidFill>
                <a:ln w="38100" cap="flat" cmpd="sng" algn="ctr">
                  <a:solidFill>
                    <a:schemeClr val="bg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400" b="1">
                    <a:latin typeface="Lucida Sans Unicode" pitchFamily="34" charset="0"/>
                  </a:endParaRPr>
                </a:p>
              </p:txBody>
            </p:sp>
            <p:sp>
              <p:nvSpPr>
                <p:cNvPr id="44" name="Ellipse 5"/>
                <p:cNvSpPr/>
                <p:nvPr/>
              </p:nvSpPr>
              <p:spPr bwMode="auto">
                <a:xfrm rot="1112104">
                  <a:off x="1891684" y="2113562"/>
                  <a:ext cx="1806260" cy="2203944"/>
                </a:xfrm>
                <a:custGeom>
                  <a:avLst/>
                  <a:gdLst/>
                  <a:ahLst/>
                  <a:cxnLst/>
                  <a:rect l="l" t="t"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gradFill flip="none" rotWithShape="1">
                  <a:gsLst>
                    <a:gs pos="0">
                      <a:srgbClr val="0098D1">
                        <a:shade val="30000"/>
                        <a:satMod val="115000"/>
                      </a:srgbClr>
                    </a:gs>
                    <a:gs pos="50000">
                      <a:srgbClr val="0098D1">
                        <a:shade val="67500"/>
                        <a:satMod val="115000"/>
                      </a:srgbClr>
                    </a:gs>
                    <a:gs pos="100000">
                      <a:srgbClr val="0098D1">
                        <a:shade val="100000"/>
                        <a:satMod val="115000"/>
                      </a:srgbClr>
                    </a:gs>
                  </a:gsLst>
                  <a:lin ang="10800000" scaled="1"/>
                  <a:tileRect/>
                </a:gradFill>
                <a:ln w="38100" cap="flat" cmpd="sng" algn="ctr">
                  <a:solidFill>
                    <a:schemeClr val="bg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sp3d extrusionH="57150">
                    <a:bevelT w="82550" h="38100" prst="coolSlant"/>
                  </a:sp3d>
                </a:bodyPr>
                <a:lstStyle/>
                <a:p>
                  <a:pPr fontAlgn="base">
                    <a:spcBef>
                      <a:spcPct val="0"/>
                    </a:spcBef>
                    <a:spcAft>
                      <a:spcPct val="0"/>
                    </a:spcAft>
                  </a:pPr>
                  <a:endParaRPr lang="fr-FR" sz="1400" b="1">
                    <a:latin typeface="Lucida Sans Unicode" pitchFamily="34" charset="0"/>
                  </a:endParaRPr>
                </a:p>
              </p:txBody>
            </p:sp>
          </p:grpSp>
        </p:grpSp>
        <p:sp>
          <p:nvSpPr>
            <p:cNvPr id="28" name="Rectangle 8"/>
            <p:cNvSpPr/>
            <p:nvPr/>
          </p:nvSpPr>
          <p:spPr>
            <a:xfrm>
              <a:off x="7419578" y="2073773"/>
              <a:ext cx="1230375" cy="400110"/>
            </a:xfrm>
            <a:prstGeom prst="rect">
              <a:avLst/>
            </a:prstGeom>
          </p:spPr>
          <p:txBody>
            <a:bodyPr wrap="square" anchor="ctr">
              <a:spAutoFit/>
            </a:bodyPr>
            <a:lstStyle/>
            <a:p>
              <a:pPr lvl="0" algn="ctr" fontAlgn="base">
                <a:spcBef>
                  <a:spcPct val="0"/>
                </a:spcBef>
                <a:spcAft>
                  <a:spcPct val="0"/>
                </a:spcAft>
              </a:pPr>
              <a:r>
                <a:rPr lang="zh-CN" altLang="en-US" sz="2000" cap="small" dirty="0" smtClean="0">
                  <a:solidFill>
                    <a:schemeClr val="bg1"/>
                  </a:solidFill>
                  <a:latin typeface="微软雅黑" panose="020B0503020204020204" pitchFamily="34" charset="-122"/>
                  <a:ea typeface="微软雅黑" panose="020B0503020204020204" pitchFamily="34" charset="-122"/>
                  <a:cs typeface="Arial" pitchFamily="34" charset="0"/>
                </a:rPr>
                <a:t>拓展训练</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1" name="Rectangle 9"/>
            <p:cNvSpPr/>
            <p:nvPr/>
          </p:nvSpPr>
          <p:spPr>
            <a:xfrm>
              <a:off x="9152814" y="3258504"/>
              <a:ext cx="1230375" cy="400110"/>
            </a:xfrm>
            <a:prstGeom prst="rect">
              <a:avLst/>
            </a:prstGeom>
          </p:spPr>
          <p:txBody>
            <a:bodyPr wrap="square" anchor="ctr">
              <a:spAutoFit/>
            </a:bodyPr>
            <a:lstStyle/>
            <a:p>
              <a:pPr algn="ctr" fontAlgn="base">
                <a:spcBef>
                  <a:spcPct val="0"/>
                </a:spcBef>
                <a:spcAft>
                  <a:spcPct val="0"/>
                </a:spcAft>
              </a:pPr>
              <a:r>
                <a:rPr lang="zh-CN" altLang="en-US" sz="2000" cap="small" dirty="0" smtClean="0">
                  <a:solidFill>
                    <a:schemeClr val="bg1"/>
                  </a:solidFill>
                  <a:latin typeface="微软雅黑" panose="020B0503020204020204" pitchFamily="34" charset="-122"/>
                  <a:ea typeface="微软雅黑" panose="020B0503020204020204" pitchFamily="34" charset="-122"/>
                  <a:cs typeface="Arial" pitchFamily="34" charset="0"/>
                </a:rPr>
                <a:t>创业基础</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2" name="Rectangle 13"/>
            <p:cNvSpPr/>
            <p:nvPr/>
          </p:nvSpPr>
          <p:spPr>
            <a:xfrm>
              <a:off x="5719533" y="3236202"/>
              <a:ext cx="1501285" cy="400110"/>
            </a:xfrm>
            <a:prstGeom prst="rect">
              <a:avLst/>
            </a:prstGeom>
          </p:spPr>
          <p:txBody>
            <a:bodyPr wrap="square" anchor="ctr">
              <a:spAutoFit/>
            </a:bodyPr>
            <a:lstStyle/>
            <a:p>
              <a:pPr lvl="0" algn="ctr" fontAlgn="base">
                <a:spcBef>
                  <a:spcPct val="0"/>
                </a:spcBef>
                <a:spcAft>
                  <a:spcPct val="0"/>
                </a:spcAft>
              </a:pPr>
              <a:r>
                <a:rPr lang="zh-CN" altLang="en-US" sz="2000" cap="small" dirty="0" smtClean="0">
                  <a:solidFill>
                    <a:schemeClr val="bg1"/>
                  </a:solidFill>
                  <a:latin typeface="微软雅黑" panose="020B0503020204020204" pitchFamily="34" charset="-122"/>
                  <a:ea typeface="微软雅黑" panose="020B0503020204020204" pitchFamily="34" charset="-122"/>
                  <a:cs typeface="Arial" pitchFamily="34" charset="0"/>
                </a:rPr>
                <a:t>就业指导</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3" name="Rectangle 14"/>
            <p:cNvSpPr/>
            <p:nvPr/>
          </p:nvSpPr>
          <p:spPr>
            <a:xfrm>
              <a:off x="6488492" y="5144207"/>
              <a:ext cx="1230375" cy="707886"/>
            </a:xfrm>
            <a:prstGeom prst="rect">
              <a:avLst/>
            </a:prstGeom>
          </p:spPr>
          <p:txBody>
            <a:bodyPr wrap="square" anchor="ctr">
              <a:spAutoFit/>
            </a:bodyPr>
            <a:lstStyle/>
            <a:p>
              <a:pPr lvl="0" algn="ctr" fontAlgn="base">
                <a:spcBef>
                  <a:spcPct val="0"/>
                </a:spcBef>
                <a:spcAft>
                  <a:spcPct val="0"/>
                </a:spcAft>
              </a:pPr>
              <a:r>
                <a:rPr lang="zh-CN" altLang="en-US" sz="2000" cap="small" dirty="0" smtClean="0">
                  <a:solidFill>
                    <a:schemeClr val="bg1"/>
                  </a:solidFill>
                  <a:latin typeface="微软雅黑" panose="020B0503020204020204" pitchFamily="34" charset="-122"/>
                  <a:ea typeface="微软雅黑" panose="020B0503020204020204" pitchFamily="34" charset="-122"/>
                  <a:cs typeface="Arial" pitchFamily="34" charset="0"/>
                </a:rPr>
                <a:t>职业生涯规划</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4" name="Rectangle 15"/>
            <p:cNvSpPr/>
            <p:nvPr/>
          </p:nvSpPr>
          <p:spPr>
            <a:xfrm>
              <a:off x="8422682" y="5170577"/>
              <a:ext cx="1230375" cy="400110"/>
            </a:xfrm>
            <a:prstGeom prst="rect">
              <a:avLst/>
            </a:prstGeom>
          </p:spPr>
          <p:txBody>
            <a:bodyPr wrap="square" anchor="ctr">
              <a:spAutoFit/>
            </a:bodyPr>
            <a:lstStyle/>
            <a:p>
              <a:pPr algn="ctr" fontAlgn="base">
                <a:spcBef>
                  <a:spcPct val="0"/>
                </a:spcBef>
                <a:spcAft>
                  <a:spcPct val="0"/>
                </a:spcAft>
              </a:pPr>
              <a:r>
                <a:rPr lang="zh-CN" altLang="en-US" sz="2000" cap="small" dirty="0" smtClean="0">
                  <a:solidFill>
                    <a:schemeClr val="bg1"/>
                  </a:solidFill>
                  <a:latin typeface="微软雅黑" panose="020B0503020204020204" pitchFamily="34" charset="-122"/>
                  <a:ea typeface="微软雅黑" panose="020B0503020204020204" pitchFamily="34" charset="-122"/>
                  <a:cs typeface="Arial" pitchFamily="34" charset="0"/>
                </a:rPr>
                <a:t>自我管理</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spTree>
    <p:extLst>
      <p:ext uri="{BB962C8B-B14F-4D97-AF65-F5344CB8AC3E}">
        <p14:creationId xmlns:p14="http://schemas.microsoft.com/office/powerpoint/2010/main" xmlns="" val="1021420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2292" y="0"/>
            <a:ext cx="12230100" cy="642939"/>
            <a:chOff x="-57150" y="0"/>
            <a:chExt cx="12230100" cy="642939"/>
          </a:xfrm>
        </p:grpSpPr>
        <p:sp>
          <p:nvSpPr>
            <p:cNvPr id="31" name="矩形 30"/>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grpSp>
        <p:nvGrpSpPr>
          <p:cNvPr id="35" name="组合 34"/>
          <p:cNvGrpSpPr/>
          <p:nvPr/>
        </p:nvGrpSpPr>
        <p:grpSpPr>
          <a:xfrm>
            <a:off x="2873169" y="1277111"/>
            <a:ext cx="9021013" cy="5292916"/>
            <a:chOff x="2843055" y="1255394"/>
            <a:chExt cx="9021013" cy="5292916"/>
          </a:xfrm>
        </p:grpSpPr>
        <p:sp>
          <p:nvSpPr>
            <p:cNvPr id="2" name="Oval 65"/>
            <p:cNvSpPr>
              <a:spLocks noChangeArrowheads="1"/>
            </p:cNvSpPr>
            <p:nvPr/>
          </p:nvSpPr>
          <p:spPr bwMode="auto">
            <a:xfrm>
              <a:off x="5906587" y="4459843"/>
              <a:ext cx="2562488" cy="25708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3" name="Oval 65"/>
            <p:cNvSpPr>
              <a:spLocks noChangeArrowheads="1"/>
            </p:cNvSpPr>
            <p:nvPr/>
          </p:nvSpPr>
          <p:spPr bwMode="auto">
            <a:xfrm>
              <a:off x="9055012" y="4488419"/>
              <a:ext cx="2562488" cy="25708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4" name="Oval 65"/>
            <p:cNvSpPr>
              <a:spLocks noChangeArrowheads="1"/>
            </p:cNvSpPr>
            <p:nvPr/>
          </p:nvSpPr>
          <p:spPr bwMode="auto">
            <a:xfrm>
              <a:off x="3025795" y="4499327"/>
              <a:ext cx="2562488" cy="25708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grpSp>
          <p:nvGrpSpPr>
            <p:cNvPr id="34" name="组合 33"/>
            <p:cNvGrpSpPr/>
            <p:nvPr/>
          </p:nvGrpSpPr>
          <p:grpSpPr>
            <a:xfrm>
              <a:off x="2843055" y="1255394"/>
              <a:ext cx="9021013" cy="5292916"/>
              <a:chOff x="1483773" y="737914"/>
              <a:chExt cx="9021013" cy="5292916"/>
            </a:xfrm>
          </p:grpSpPr>
          <p:grpSp>
            <p:nvGrpSpPr>
              <p:cNvPr id="33" name="组合 32"/>
              <p:cNvGrpSpPr/>
              <p:nvPr/>
            </p:nvGrpSpPr>
            <p:grpSpPr>
              <a:xfrm>
                <a:off x="1483773" y="836712"/>
                <a:ext cx="9021013" cy="5194118"/>
                <a:chOff x="1483773" y="836712"/>
                <a:chExt cx="9021013" cy="5194118"/>
              </a:xfrm>
            </p:grpSpPr>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V="1">
                  <a:off x="7744024" y="1610363"/>
                  <a:ext cx="2480435" cy="2371485"/>
                </a:xfrm>
                <a:prstGeom prst="rect">
                  <a:avLst/>
                </a:prstGeom>
                <a:effectLst>
                  <a:outerShdw blurRad="50800" dist="38100" dir="5400000" algn="t" rotWithShape="0">
                    <a:prstClr val="black">
                      <a:alpha val="40000"/>
                    </a:prstClr>
                  </a:outerShdw>
                </a:effectLst>
              </p:spPr>
            </p:pic>
            <p:pic>
              <p:nvPicPr>
                <p:cNvPr id="7" name="图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1748565" y="1610362"/>
                  <a:ext cx="2480435" cy="2371485"/>
                </a:xfrm>
                <a:prstGeom prst="rect">
                  <a:avLst/>
                </a:prstGeom>
                <a:effectLst>
                  <a:outerShdw blurRad="50800" dist="38100" dir="5400000" algn="t" rotWithShape="0">
                    <a:prstClr val="black">
                      <a:alpha val="40000"/>
                    </a:prstClr>
                  </a:outerShdw>
                </a:effectLst>
              </p:spPr>
            </p:pic>
            <p:pic>
              <p:nvPicPr>
                <p:cNvPr id="8" name="图片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V="1">
                  <a:off x="4746295" y="1610363"/>
                  <a:ext cx="2480435" cy="2371485"/>
                </a:xfrm>
                <a:prstGeom prst="rect">
                  <a:avLst/>
                </a:prstGeom>
                <a:effectLst>
                  <a:outerShdw blurRad="50800" dist="38100" dir="5400000" algn="t" rotWithShape="0">
                    <a:prstClr val="black">
                      <a:alpha val="40000"/>
                    </a:prstClr>
                  </a:outerShdw>
                </a:effectLst>
              </p:spPr>
            </p:pic>
            <p:grpSp>
              <p:nvGrpSpPr>
                <p:cNvPr id="11" name="组合 10"/>
                <p:cNvGrpSpPr/>
                <p:nvPr/>
              </p:nvGrpSpPr>
              <p:grpSpPr>
                <a:xfrm>
                  <a:off x="2926106" y="836712"/>
                  <a:ext cx="6136289" cy="891046"/>
                  <a:chOff x="2194579" y="843537"/>
                  <a:chExt cx="4602217" cy="1316269"/>
                </a:xfrm>
              </p:grpSpPr>
              <p:sp>
                <p:nvSpPr>
                  <p:cNvPr id="12" name="矩形 11"/>
                  <p:cNvSpPr/>
                  <p:nvPr/>
                </p:nvSpPr>
                <p:spPr>
                  <a:xfrm>
                    <a:off x="2194579" y="843537"/>
                    <a:ext cx="105623" cy="1316269"/>
                  </a:xfrm>
                  <a:prstGeom prst="rect">
                    <a:avLst/>
                  </a:prstGeom>
                  <a:solidFill>
                    <a:srgbClr val="D6BE1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 name="矩形 12"/>
                  <p:cNvSpPr/>
                  <p:nvPr/>
                </p:nvSpPr>
                <p:spPr>
                  <a:xfrm>
                    <a:off x="4437072" y="843537"/>
                    <a:ext cx="105623" cy="1316269"/>
                  </a:xfrm>
                  <a:prstGeom prst="rect">
                    <a:avLst/>
                  </a:prstGeom>
                  <a:solidFill>
                    <a:srgbClr val="8DC90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4" name="矩形 13"/>
                  <p:cNvSpPr/>
                  <p:nvPr/>
                </p:nvSpPr>
                <p:spPr>
                  <a:xfrm>
                    <a:off x="6691173" y="843537"/>
                    <a:ext cx="105623" cy="1316269"/>
                  </a:xfrm>
                  <a:prstGeom prst="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16" name="TextBox 15"/>
                <p:cNvSpPr txBox="1"/>
                <p:nvPr/>
              </p:nvSpPr>
              <p:spPr>
                <a:xfrm>
                  <a:off x="2119567" y="2665103"/>
                  <a:ext cx="1707167" cy="671979"/>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lang="zh-CN" altLang="en-US" sz="3200" b="1" kern="0" dirty="0">
                      <a:latin typeface="方正超粗黑简体" pitchFamily="65" charset="-122"/>
                      <a:ea typeface="方正超粗黑简体" pitchFamily="65" charset="-122"/>
                    </a:rPr>
                    <a:t>意识</a:t>
                  </a:r>
                  <a:endParaRPr kumimoji="0" lang="zh-CN" altLang="en-US" sz="3200" b="1" i="0" u="none" strike="noStrike" kern="0" cap="none" spc="0" normalizeH="0" baseline="0" noProof="0" dirty="0">
                    <a:ln>
                      <a:noFill/>
                    </a:ln>
                    <a:effectLst/>
                    <a:uLnTx/>
                    <a:uFillTx/>
                    <a:latin typeface="方正超粗黑简体" pitchFamily="65" charset="-122"/>
                    <a:ea typeface="方正超粗黑简体" pitchFamily="65" charset="-122"/>
                  </a:endParaRPr>
                </a:p>
              </p:txBody>
            </p:sp>
            <p:sp>
              <p:nvSpPr>
                <p:cNvPr id="17" name="TextBox 16"/>
                <p:cNvSpPr txBox="1"/>
                <p:nvPr/>
              </p:nvSpPr>
              <p:spPr>
                <a:xfrm>
                  <a:off x="5132928" y="2684198"/>
                  <a:ext cx="1707167" cy="671594"/>
                </a:xfrm>
                <a:prstGeom prst="rect">
                  <a:avLst/>
                </a:prstGeom>
                <a:noFill/>
              </p:spPr>
              <p:txBody>
                <a:bodyPr wrap="square" rtlCol="0">
                  <a:spAutoFit/>
                </a:bodyPr>
                <a:lstStyle>
                  <a:defPPr>
                    <a:defRPr lang="zh-CN"/>
                  </a:defPPr>
                  <a:lvl1pPr marR="0" lvl="0" indent="0" algn="ctr" fontAlgn="auto">
                    <a:lnSpc>
                      <a:spcPct val="130000"/>
                    </a:lnSpc>
                    <a:spcBef>
                      <a:spcPts val="0"/>
                    </a:spcBef>
                    <a:spcAft>
                      <a:spcPts val="0"/>
                    </a:spcAft>
                    <a:buClrTx/>
                    <a:buSzTx/>
                    <a:buFontTx/>
                    <a:buNone/>
                    <a:tabLst/>
                    <a:defRPr sz="3200" b="1" kern="0">
                      <a:latin typeface="方正超粗黑简体" pitchFamily="65" charset="-122"/>
                      <a:ea typeface="方正超粗黑简体" pitchFamily="65" charset="-122"/>
                    </a:defRPr>
                  </a:lvl1pPr>
                </a:lstStyle>
                <a:p>
                  <a:r>
                    <a:rPr lang="zh-CN" altLang="en-US" dirty="0"/>
                    <a:t>能力</a:t>
                  </a:r>
                </a:p>
              </p:txBody>
            </p:sp>
            <p:sp>
              <p:nvSpPr>
                <p:cNvPr id="18" name="TextBox 17"/>
                <p:cNvSpPr txBox="1"/>
                <p:nvPr/>
              </p:nvSpPr>
              <p:spPr>
                <a:xfrm>
                  <a:off x="8138395" y="2655238"/>
                  <a:ext cx="1707167" cy="671594"/>
                </a:xfrm>
                <a:prstGeom prst="rect">
                  <a:avLst/>
                </a:prstGeom>
                <a:noFill/>
              </p:spPr>
              <p:txBody>
                <a:bodyPr wrap="square" rtlCol="0">
                  <a:spAutoFit/>
                </a:bodyPr>
                <a:lstStyle>
                  <a:defPPr>
                    <a:defRPr lang="zh-CN"/>
                  </a:defPPr>
                  <a:lvl1pPr marR="0" lvl="0" indent="0" algn="ctr" fontAlgn="auto">
                    <a:lnSpc>
                      <a:spcPct val="130000"/>
                    </a:lnSpc>
                    <a:spcBef>
                      <a:spcPts val="0"/>
                    </a:spcBef>
                    <a:spcAft>
                      <a:spcPts val="0"/>
                    </a:spcAft>
                    <a:buClrTx/>
                    <a:buSzTx/>
                    <a:buFontTx/>
                    <a:buNone/>
                    <a:tabLst/>
                    <a:defRPr sz="3200" b="1" kern="0">
                      <a:latin typeface="方正超粗黑简体" pitchFamily="65" charset="-122"/>
                      <a:ea typeface="方正超粗黑简体" pitchFamily="65" charset="-122"/>
                    </a:defRPr>
                  </a:lvl1pPr>
                </a:lstStyle>
                <a:p>
                  <a:r>
                    <a:rPr lang="zh-CN" altLang="en-US" dirty="0"/>
                    <a:t>素养</a:t>
                  </a:r>
                </a:p>
              </p:txBody>
            </p:sp>
            <p:sp>
              <p:nvSpPr>
                <p:cNvPr id="19" name="TextBox 18"/>
                <p:cNvSpPr txBox="1"/>
                <p:nvPr/>
              </p:nvSpPr>
              <p:spPr>
                <a:xfrm>
                  <a:off x="1679510" y="4272538"/>
                  <a:ext cx="2346516" cy="492443"/>
                </a:xfrm>
                <a:prstGeom prst="rect">
                  <a:avLst/>
                </a:prstGeom>
                <a:noFill/>
              </p:spPr>
              <p:txBody>
                <a:bodyPr wrap="square" rtlCol="0">
                  <a:spAutoFit/>
                </a:bodyPr>
                <a:lstStyle>
                  <a:defPPr>
                    <a:defRPr lang="zh-CN"/>
                  </a:defPPr>
                  <a:lvl1pPr marR="0" lvl="0" indent="0" algn="ctr" fontAlgn="auto">
                    <a:lnSpc>
                      <a:spcPct val="130000"/>
                    </a:lnSpc>
                    <a:spcBef>
                      <a:spcPts val="0"/>
                    </a:spcBef>
                    <a:spcAft>
                      <a:spcPts val="0"/>
                    </a:spcAft>
                    <a:buClrTx/>
                    <a:buSzTx/>
                    <a:buFontTx/>
                    <a:buNone/>
                    <a:tabLst/>
                    <a:defRPr kumimoji="0" sz="2000" b="1" i="0" u="none" strike="noStrike" kern="0" cap="none" spc="0" normalizeH="0" baseline="0">
                      <a:ln>
                        <a:noFill/>
                      </a:ln>
                      <a:solidFill>
                        <a:srgbClr val="8F7F0B"/>
                      </a:solidFill>
                      <a:effectLst/>
                      <a:uLnTx/>
                      <a:uFillTx/>
                      <a:latin typeface="微软雅黑" pitchFamily="34" charset="-122"/>
                      <a:ea typeface="微软雅黑" pitchFamily="34" charset="-122"/>
                    </a:defRPr>
                  </a:lvl1pPr>
                </a:lstStyle>
                <a:p>
                  <a:pPr marL="0" marR="0" lvl="0" indent="0" algn="ctr" defTabSz="914400" eaLnBrk="1" fontAlgn="auto" latinLnBrk="0" hangingPunct="1">
                    <a:lnSpc>
                      <a:spcPct val="130000"/>
                    </a:lnSpc>
                    <a:spcBef>
                      <a:spcPts val="0"/>
                    </a:spcBef>
                    <a:spcAft>
                      <a:spcPts val="0"/>
                    </a:spcAft>
                    <a:buClrTx/>
                    <a:buSzTx/>
                    <a:buFontTx/>
                    <a:buNone/>
                    <a:tabLst/>
                    <a:defRPr/>
                  </a:pPr>
                  <a:r>
                    <a:rPr lang="zh-CN" altLang="en-US" dirty="0"/>
                    <a:t>培养</a:t>
                  </a:r>
                  <a:r>
                    <a:rPr lang="zh-CN" altLang="en-US" dirty="0" smtClean="0"/>
                    <a:t>沟通意识</a:t>
                  </a:r>
                  <a:endParaRPr kumimoji="0" lang="zh-CN" altLang="en-US" sz="2000" b="1" i="0" u="none" strike="noStrike" kern="0" cap="none" spc="0" normalizeH="0" baseline="0" noProof="0" dirty="0">
                    <a:ln>
                      <a:noFill/>
                    </a:ln>
                    <a:solidFill>
                      <a:srgbClr val="8F7F0B"/>
                    </a:solidFill>
                    <a:effectLst/>
                    <a:uLnTx/>
                    <a:uFillTx/>
                    <a:latin typeface="微软雅黑" pitchFamily="34" charset="-122"/>
                    <a:ea typeface="微软雅黑" pitchFamily="34" charset="-122"/>
                  </a:endParaRPr>
                </a:p>
              </p:txBody>
            </p:sp>
            <p:sp>
              <p:nvSpPr>
                <p:cNvPr id="20" name="TextBox 19"/>
                <p:cNvSpPr txBox="1"/>
                <p:nvPr/>
              </p:nvSpPr>
              <p:spPr>
                <a:xfrm>
                  <a:off x="7877943" y="4272538"/>
                  <a:ext cx="2346516" cy="453457"/>
                </a:xfrm>
                <a:prstGeom prst="rect">
                  <a:avLst/>
                </a:prstGeom>
                <a:noFill/>
              </p:spPr>
              <p:txBody>
                <a:bodyPr wrap="square" rtlCol="0">
                  <a:spAutoFit/>
                </a:bodyPr>
                <a:lstStyle>
                  <a:defPPr>
                    <a:defRPr lang="zh-CN"/>
                  </a:defPPr>
                  <a:lvl1pPr marR="0" lvl="0" indent="0" algn="ctr" fontAlgn="auto">
                    <a:lnSpc>
                      <a:spcPct val="130000"/>
                    </a:lnSpc>
                    <a:spcBef>
                      <a:spcPts val="0"/>
                    </a:spcBef>
                    <a:spcAft>
                      <a:spcPts val="0"/>
                    </a:spcAft>
                    <a:buClrTx/>
                    <a:buSzTx/>
                    <a:buFontTx/>
                    <a:buNone/>
                    <a:tabLst/>
                    <a:defRPr kumimoji="0" sz="2000" b="1" i="0" u="none" strike="noStrike" kern="0" cap="none" spc="0" normalizeH="0" baseline="0">
                      <a:ln>
                        <a:noFill/>
                      </a:ln>
                      <a:solidFill>
                        <a:srgbClr val="0070C0"/>
                      </a:solidFill>
                      <a:effectLst/>
                      <a:uLnTx/>
                      <a:uFillTx/>
                      <a:latin typeface="微软雅黑" pitchFamily="34" charset="-122"/>
                      <a:ea typeface="微软雅黑" pitchFamily="34" charset="-122"/>
                    </a:defRPr>
                  </a:lvl1pPr>
                </a:lstStyle>
                <a:p>
                  <a:pPr marL="0" marR="0" lvl="0" indent="0" algn="ctr" defTabSz="914400" eaLnBrk="1" fontAlgn="auto" latinLnBrk="0" hangingPunct="1">
                    <a:lnSpc>
                      <a:spcPct val="130000"/>
                    </a:lnSpc>
                    <a:spcBef>
                      <a:spcPts val="0"/>
                    </a:spcBef>
                    <a:spcAft>
                      <a:spcPts val="0"/>
                    </a:spcAft>
                    <a:buClrTx/>
                    <a:buSzTx/>
                    <a:buFontTx/>
                    <a:buNone/>
                    <a:tabLst/>
                    <a:defRPr/>
                  </a:pPr>
                  <a:r>
                    <a:rPr lang="zh-CN" altLang="en-US" dirty="0" smtClean="0"/>
                    <a:t>增强职业素养</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sp>
              <p:nvSpPr>
                <p:cNvPr id="21" name="TextBox 20"/>
                <p:cNvSpPr txBox="1"/>
                <p:nvPr/>
              </p:nvSpPr>
              <p:spPr>
                <a:xfrm>
                  <a:off x="4794907" y="4272538"/>
                  <a:ext cx="2346516" cy="453457"/>
                </a:xfrm>
                <a:prstGeom prst="rect">
                  <a:avLst/>
                </a:prstGeom>
                <a:noFill/>
              </p:spPr>
              <p:txBody>
                <a:bodyPr wrap="square" rtlCol="0">
                  <a:spAutoFit/>
                </a:bodyPr>
                <a:lstStyle>
                  <a:defPPr>
                    <a:defRPr lang="zh-CN"/>
                  </a:defPPr>
                  <a:lvl1pPr marR="0" lvl="0" indent="0" algn="ctr" fontAlgn="auto">
                    <a:lnSpc>
                      <a:spcPct val="130000"/>
                    </a:lnSpc>
                    <a:spcBef>
                      <a:spcPts val="0"/>
                    </a:spcBef>
                    <a:spcAft>
                      <a:spcPts val="0"/>
                    </a:spcAft>
                    <a:buClrTx/>
                    <a:buSzTx/>
                    <a:buFontTx/>
                    <a:buNone/>
                    <a:tabLst/>
                    <a:defRPr kumimoji="0" sz="2000" b="1" i="0" u="none" strike="noStrike" kern="0" cap="none" spc="0" normalizeH="0" baseline="0">
                      <a:ln>
                        <a:noFill/>
                      </a:ln>
                      <a:solidFill>
                        <a:srgbClr val="669105"/>
                      </a:solidFill>
                      <a:effectLst/>
                      <a:uLnTx/>
                      <a:uFillTx/>
                      <a:latin typeface="微软雅黑" pitchFamily="34" charset="-122"/>
                      <a:ea typeface="微软雅黑" pitchFamily="34" charset="-122"/>
                    </a:defRPr>
                  </a:lvl1pPr>
                </a:lstStyle>
                <a:p>
                  <a:pPr marL="0" marR="0" lvl="0" indent="0" algn="ctr" defTabSz="914400" eaLnBrk="1" fontAlgn="auto" latinLnBrk="0" hangingPunct="1">
                    <a:lnSpc>
                      <a:spcPct val="130000"/>
                    </a:lnSpc>
                    <a:spcBef>
                      <a:spcPts val="0"/>
                    </a:spcBef>
                    <a:spcAft>
                      <a:spcPts val="0"/>
                    </a:spcAft>
                    <a:buClrTx/>
                    <a:buSzTx/>
                    <a:buFontTx/>
                    <a:buNone/>
                    <a:tabLst/>
                    <a:defRPr/>
                  </a:pPr>
                  <a:r>
                    <a:rPr lang="zh-CN" altLang="en-US" dirty="0" smtClean="0"/>
                    <a:t>提升沟通能力</a:t>
                  </a:r>
                  <a:endParaRPr kumimoji="0" lang="zh-CN" altLang="en-US" sz="2000" b="1" i="0" u="none" strike="noStrike" kern="0" cap="none" spc="0" normalizeH="0" baseline="0" noProof="0" dirty="0">
                    <a:ln>
                      <a:noFill/>
                    </a:ln>
                    <a:solidFill>
                      <a:srgbClr val="669105"/>
                    </a:solidFill>
                    <a:effectLst/>
                    <a:uLnTx/>
                    <a:uFillTx/>
                    <a:latin typeface="微软雅黑" pitchFamily="34" charset="-122"/>
                    <a:ea typeface="微软雅黑" pitchFamily="34" charset="-122"/>
                  </a:endParaRPr>
                </a:p>
              </p:txBody>
            </p:sp>
            <p:sp>
              <p:nvSpPr>
                <p:cNvPr id="22" name="TextBox 21"/>
                <p:cNvSpPr txBox="1"/>
                <p:nvPr/>
              </p:nvSpPr>
              <p:spPr>
                <a:xfrm>
                  <a:off x="1483773" y="4776594"/>
                  <a:ext cx="2745228" cy="1052596"/>
                </a:xfrm>
                <a:prstGeom prst="rect">
                  <a:avLst/>
                </a:prstGeom>
                <a:noFill/>
              </p:spPr>
              <p:txBody>
                <a:bodyPr wrap="square" rtlCol="0">
                  <a:spAutoFit/>
                </a:bodyPr>
                <a:lstStyle/>
                <a:p>
                  <a:pPr marL="285750" indent="-285750" algn="just">
                    <a:lnSpc>
                      <a:spcPct val="130000"/>
                    </a:lnSpc>
                    <a:buFont typeface="Arial" pitchFamily="34" charset="0"/>
                    <a:buChar char="•"/>
                    <a:defRPr/>
                  </a:pPr>
                  <a:r>
                    <a:rPr lang="zh-CN" altLang="en-US" sz="1600" b="1" kern="0" dirty="0">
                      <a:latin typeface="仿宋_GB2312" pitchFamily="49" charset="-122"/>
                      <a:ea typeface="仿宋_GB2312" pitchFamily="49" charset="-122"/>
                    </a:rPr>
                    <a:t>提高自我认知度</a:t>
                  </a:r>
                  <a:endParaRPr lang="en-US" altLang="zh-CN" sz="1600" b="1" kern="0" dirty="0">
                    <a:latin typeface="仿宋_GB2312" pitchFamily="49" charset="-122"/>
                    <a:ea typeface="仿宋_GB2312" pitchFamily="49" charset="-122"/>
                  </a:endParaRPr>
                </a:p>
                <a:p>
                  <a:pPr marL="285750" marR="0" lvl="0" indent="-285750" algn="just" defTabSz="914400" eaLnBrk="1" fontAlgn="auto" latinLnBrk="0" hangingPunct="1">
                    <a:lnSpc>
                      <a:spcPct val="130000"/>
                    </a:lnSpc>
                    <a:spcBef>
                      <a:spcPts val="0"/>
                    </a:spcBef>
                    <a:spcAft>
                      <a:spcPts val="0"/>
                    </a:spcAft>
                    <a:buClrTx/>
                    <a:buSzTx/>
                    <a:buFont typeface="Arial" pitchFamily="34" charset="0"/>
                    <a:buChar char="•"/>
                    <a:tabLst/>
                    <a:defRPr/>
                  </a:pPr>
                  <a:r>
                    <a:rPr kumimoji="0" lang="zh-CN" altLang="en-US" sz="1600" b="1" i="0" u="none" strike="noStrike" kern="0" cap="none" spc="0" normalizeH="0" baseline="0" noProof="0" dirty="0" smtClean="0">
                      <a:ln>
                        <a:noFill/>
                      </a:ln>
                      <a:effectLst/>
                      <a:uLnTx/>
                      <a:uFillTx/>
                      <a:latin typeface="仿宋_GB2312" pitchFamily="49" charset="-122"/>
                      <a:ea typeface="仿宋_GB2312" pitchFamily="49" charset="-122"/>
                    </a:rPr>
                    <a:t>建立良好的沟通心态</a:t>
                  </a:r>
                  <a:endParaRPr kumimoji="0" lang="en-US" altLang="zh-CN" sz="1600" b="1" i="0" u="none" strike="noStrike" kern="0" cap="none" spc="0" normalizeH="0" baseline="0" noProof="0" dirty="0" smtClean="0">
                    <a:ln>
                      <a:noFill/>
                    </a:ln>
                    <a:effectLst/>
                    <a:uLnTx/>
                    <a:uFillTx/>
                    <a:latin typeface="仿宋_GB2312" pitchFamily="49" charset="-122"/>
                    <a:ea typeface="仿宋_GB2312" pitchFamily="49" charset="-122"/>
                  </a:endParaRPr>
                </a:p>
                <a:p>
                  <a:pPr marL="285750" marR="0" lvl="0" indent="-285750" algn="just" defTabSz="914400" eaLnBrk="1" fontAlgn="auto" latinLnBrk="0" hangingPunct="1">
                    <a:lnSpc>
                      <a:spcPct val="130000"/>
                    </a:lnSpc>
                    <a:spcBef>
                      <a:spcPts val="0"/>
                    </a:spcBef>
                    <a:spcAft>
                      <a:spcPts val="0"/>
                    </a:spcAft>
                    <a:buClrTx/>
                    <a:buSzTx/>
                    <a:buFont typeface="Arial" pitchFamily="34" charset="0"/>
                    <a:buChar char="•"/>
                    <a:tabLst/>
                    <a:defRPr/>
                  </a:pPr>
                  <a:r>
                    <a:rPr lang="zh-CN" altLang="en-US" sz="1600" b="1" kern="0" dirty="0" smtClean="0">
                      <a:latin typeface="仿宋_GB2312" pitchFamily="49" charset="-122"/>
                      <a:ea typeface="仿宋_GB2312" pitchFamily="49" charset="-122"/>
                    </a:rPr>
                    <a:t>培养主动沟通的意识</a:t>
                  </a:r>
                  <a:endParaRPr lang="en-US" altLang="zh-CN" sz="1600" b="1" kern="0" dirty="0" smtClean="0">
                    <a:latin typeface="仿宋_GB2312" pitchFamily="49" charset="-122"/>
                    <a:ea typeface="仿宋_GB2312" pitchFamily="49" charset="-122"/>
                  </a:endParaRPr>
                </a:p>
              </p:txBody>
            </p:sp>
            <p:sp>
              <p:nvSpPr>
                <p:cNvPr id="23" name="TextBox 22"/>
                <p:cNvSpPr txBox="1"/>
                <p:nvPr/>
              </p:nvSpPr>
              <p:spPr>
                <a:xfrm>
                  <a:off x="4229001" y="4707391"/>
                  <a:ext cx="3571875" cy="1323439"/>
                </a:xfrm>
                <a:prstGeom prst="rect">
                  <a:avLst/>
                </a:prstGeom>
                <a:noFill/>
              </p:spPr>
              <p:txBody>
                <a:bodyPr wrap="square" rtlCol="0">
                  <a:spAutoFit/>
                </a:bodyPr>
                <a:lstStyle>
                  <a:defPPr>
                    <a:defRPr lang="zh-CN"/>
                  </a:defPPr>
                  <a:lvl1pPr marL="285750" marR="0" lvl="0" indent="-285750" algn="just" fontAlgn="auto">
                    <a:lnSpc>
                      <a:spcPct val="130000"/>
                    </a:lnSpc>
                    <a:spcBef>
                      <a:spcPts val="0"/>
                    </a:spcBef>
                    <a:spcAft>
                      <a:spcPts val="0"/>
                    </a:spcAft>
                    <a:buClrTx/>
                    <a:buSzTx/>
                    <a:buFont typeface="Arial" pitchFamily="34" charset="0"/>
                    <a:buChar char="•"/>
                    <a:tabLst/>
                    <a:defRPr kumimoji="0" b="0" i="0" u="none" strike="noStrike" kern="0" cap="none" spc="0" normalizeH="0" baseline="0">
                      <a:ln>
                        <a:noFill/>
                      </a:ln>
                      <a:effectLst/>
                      <a:uLnTx/>
                      <a:uFillTx/>
                      <a:latin typeface="微软雅黑" pitchFamily="34" charset="-122"/>
                      <a:ea typeface="微软雅黑" pitchFamily="34" charset="-122"/>
                    </a:defRPr>
                  </a:lvl1pPr>
                </a:lstStyle>
                <a:p>
                  <a:pPr>
                    <a:lnSpc>
                      <a:spcPct val="100000"/>
                    </a:lnSpc>
                  </a:pPr>
                  <a:r>
                    <a:rPr lang="zh-CN" altLang="en-US" sz="1600" b="1" dirty="0" smtClean="0">
                      <a:latin typeface="仿宋_GB2312" pitchFamily="49" charset="-122"/>
                      <a:ea typeface="仿宋_GB2312" pitchFamily="49" charset="-122"/>
                    </a:rPr>
                    <a:t>语言沟通能力。</a:t>
                  </a:r>
                  <a:endParaRPr lang="en-US" altLang="zh-CN" sz="1600" b="1" dirty="0" smtClean="0">
                    <a:latin typeface="仿宋_GB2312" pitchFamily="49" charset="-122"/>
                    <a:ea typeface="仿宋_GB2312" pitchFamily="49" charset="-122"/>
                  </a:endParaRPr>
                </a:p>
                <a:p>
                  <a:pPr>
                    <a:lnSpc>
                      <a:spcPct val="100000"/>
                    </a:lnSpc>
                  </a:pPr>
                  <a:r>
                    <a:rPr lang="zh-CN" altLang="en-US" sz="1600" b="1" dirty="0" smtClean="0">
                      <a:latin typeface="仿宋_GB2312" pitchFamily="49" charset="-122"/>
                      <a:ea typeface="仿宋_GB2312" pitchFamily="49" charset="-122"/>
                    </a:rPr>
                    <a:t>非语言沟通控制。</a:t>
                  </a:r>
                  <a:endParaRPr lang="en-US" altLang="zh-CN" sz="1600" b="1" dirty="0" smtClean="0">
                    <a:latin typeface="仿宋_GB2312" pitchFamily="49" charset="-122"/>
                    <a:ea typeface="仿宋_GB2312" pitchFamily="49" charset="-122"/>
                  </a:endParaRPr>
                </a:p>
                <a:p>
                  <a:pPr>
                    <a:lnSpc>
                      <a:spcPct val="100000"/>
                    </a:lnSpc>
                  </a:pPr>
                  <a:r>
                    <a:rPr lang="zh-CN" altLang="en-US" sz="1600" b="1" dirty="0" smtClean="0">
                      <a:latin typeface="仿宋_GB2312" pitchFamily="49" charset="-122"/>
                      <a:ea typeface="仿宋_GB2312" pitchFamily="49" charset="-122"/>
                    </a:rPr>
                    <a:t>克服沟通障碍的能力。</a:t>
                  </a:r>
                  <a:endParaRPr lang="en-US" altLang="zh-CN" sz="1600" b="1" dirty="0" smtClean="0">
                    <a:latin typeface="仿宋_GB2312" pitchFamily="49" charset="-122"/>
                    <a:ea typeface="仿宋_GB2312" pitchFamily="49" charset="-122"/>
                  </a:endParaRPr>
                </a:p>
                <a:p>
                  <a:pPr>
                    <a:lnSpc>
                      <a:spcPct val="100000"/>
                    </a:lnSpc>
                  </a:pPr>
                  <a:r>
                    <a:rPr lang="zh-CN" altLang="en-US" sz="1600" b="1" dirty="0" smtClean="0">
                      <a:latin typeface="仿宋_GB2312" pitchFamily="49" charset="-122"/>
                      <a:ea typeface="仿宋_GB2312" pitchFamily="49" charset="-122"/>
                    </a:rPr>
                    <a:t>思考、分析、解决问题的能力。</a:t>
                  </a:r>
                  <a:endParaRPr lang="en-US" altLang="zh-CN" sz="1600" b="1" dirty="0" smtClean="0">
                    <a:latin typeface="仿宋_GB2312" pitchFamily="49" charset="-122"/>
                    <a:ea typeface="仿宋_GB2312" pitchFamily="49" charset="-122"/>
                  </a:endParaRPr>
                </a:p>
                <a:p>
                  <a:pPr>
                    <a:lnSpc>
                      <a:spcPct val="100000"/>
                    </a:lnSpc>
                  </a:pPr>
                  <a:r>
                    <a:rPr lang="zh-CN" altLang="en-US" sz="1600" b="1" dirty="0" smtClean="0">
                      <a:latin typeface="仿宋_GB2312" pitchFamily="49" charset="-122"/>
                      <a:ea typeface="仿宋_GB2312" pitchFamily="49" charset="-122"/>
                    </a:rPr>
                    <a:t>团队合作的能力。</a:t>
                  </a:r>
                  <a:endParaRPr lang="en-US" altLang="zh-CN" sz="1600" b="1" dirty="0">
                    <a:latin typeface="仿宋_GB2312" pitchFamily="49" charset="-122"/>
                    <a:ea typeface="仿宋_GB2312" pitchFamily="49" charset="-122"/>
                  </a:endParaRPr>
                </a:p>
              </p:txBody>
            </p:sp>
            <p:sp>
              <p:nvSpPr>
                <p:cNvPr id="24" name="TextBox 23"/>
                <p:cNvSpPr txBox="1"/>
                <p:nvPr/>
              </p:nvSpPr>
              <p:spPr>
                <a:xfrm>
                  <a:off x="7759558" y="4776594"/>
                  <a:ext cx="2745228" cy="417358"/>
                </a:xfrm>
                <a:prstGeom prst="rect">
                  <a:avLst/>
                </a:prstGeom>
                <a:noFill/>
              </p:spPr>
              <p:txBody>
                <a:bodyPr wrap="square" rtlCol="0">
                  <a:spAutoFit/>
                </a:bodyPr>
                <a:lstStyle/>
                <a:p>
                  <a:pPr marL="285750" marR="0" lvl="0" indent="-285750" algn="just" defTabSz="914400" eaLnBrk="1" fontAlgn="auto" latinLnBrk="0" hangingPunct="1">
                    <a:lnSpc>
                      <a:spcPct val="130000"/>
                    </a:lnSpc>
                    <a:spcBef>
                      <a:spcPts val="0"/>
                    </a:spcBef>
                    <a:spcAft>
                      <a:spcPts val="0"/>
                    </a:spcAft>
                    <a:buClrTx/>
                    <a:buSzTx/>
                    <a:buFont typeface="Arial" pitchFamily="34" charset="0"/>
                    <a:buChar char="•"/>
                    <a:tabLst/>
                    <a:defRPr/>
                  </a:pPr>
                  <a:endParaRPr kumimoji="0" lang="en-US" altLang="zh-CN" sz="1800" b="0" i="0" u="none" strike="noStrike" kern="0" cap="none" spc="0" normalizeH="0" baseline="0" noProof="0" dirty="0" smtClean="0">
                    <a:ln>
                      <a:noFill/>
                    </a:ln>
                    <a:solidFill>
                      <a:sysClr val="windowText" lastClr="000000">
                        <a:lumMod val="65000"/>
                        <a:lumOff val="35000"/>
                      </a:sysClr>
                    </a:solidFill>
                    <a:effectLst/>
                    <a:uLnTx/>
                    <a:uFillTx/>
                    <a:latin typeface="微软雅黑" pitchFamily="34" charset="-122"/>
                    <a:ea typeface="微软雅黑" pitchFamily="34" charset="-122"/>
                  </a:endParaRPr>
                </a:p>
              </p:txBody>
            </p:sp>
          </p:grpSp>
          <p:sp>
            <p:nvSpPr>
              <p:cNvPr id="25" name="椭圆 24"/>
              <p:cNvSpPr/>
              <p:nvPr/>
            </p:nvSpPr>
            <p:spPr>
              <a:xfrm>
                <a:off x="2847953" y="737915"/>
                <a:ext cx="281660" cy="211245"/>
              </a:xfrm>
              <a:prstGeom prst="ellipse">
                <a:avLst/>
              </a:prstGeom>
              <a:solidFill>
                <a:sysClr val="window" lastClr="FFFFFF"/>
              </a:solidFill>
              <a:ln w="25400" cap="flat" cmpd="sng" algn="ctr">
                <a:solidFill>
                  <a:srgbClr val="FFC000"/>
                </a:solidFill>
                <a:prstDash val="solid"/>
              </a:ln>
              <a:effectLst>
                <a:innerShdw blurRad="63500" dist="38100" dir="54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6" name="椭圆 25"/>
              <p:cNvSpPr/>
              <p:nvPr/>
            </p:nvSpPr>
            <p:spPr>
              <a:xfrm>
                <a:off x="5845682" y="750732"/>
                <a:ext cx="281660" cy="211245"/>
              </a:xfrm>
              <a:prstGeom prst="ellipse">
                <a:avLst/>
              </a:prstGeom>
              <a:solidFill>
                <a:sysClr val="window" lastClr="FFFFFF"/>
              </a:solidFill>
              <a:ln w="25400" cap="flat" cmpd="sng" algn="ctr">
                <a:solidFill>
                  <a:srgbClr val="669105"/>
                </a:solidFill>
                <a:prstDash val="solid"/>
              </a:ln>
              <a:effectLst>
                <a:innerShdw blurRad="63500" dist="38100" dir="54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7" name="椭圆 26"/>
              <p:cNvSpPr/>
              <p:nvPr/>
            </p:nvSpPr>
            <p:spPr>
              <a:xfrm>
                <a:off x="8851149" y="737914"/>
                <a:ext cx="281660" cy="211245"/>
              </a:xfrm>
              <a:prstGeom prst="ellipse">
                <a:avLst/>
              </a:prstGeom>
              <a:solidFill>
                <a:sysClr val="window" lastClr="FFFFFF"/>
              </a:solidFill>
              <a:ln w="25400" cap="flat" cmpd="sng" algn="ctr">
                <a:solidFill>
                  <a:srgbClr val="004070"/>
                </a:solidFill>
                <a:prstDash val="solid"/>
              </a:ln>
              <a:effectLst>
                <a:innerShdw blurRad="63500" dist="38100" dir="54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sp>
        <p:nvSpPr>
          <p:cNvPr id="29" name="TextBox 28"/>
          <p:cNvSpPr txBox="1"/>
          <p:nvPr/>
        </p:nvSpPr>
        <p:spPr bwMode="auto">
          <a:xfrm>
            <a:off x="3628884" y="630779"/>
            <a:ext cx="6893321" cy="692497"/>
          </a:xfrm>
          <a:prstGeom prst="rect">
            <a:avLst/>
          </a:prstGeom>
          <a:noFill/>
          <a:scene3d>
            <a:camera prst="orthographicFront"/>
            <a:lightRig rig="threePt" dir="t"/>
          </a:scene3d>
          <a:sp3d/>
        </p:spPr>
        <p:txBody>
          <a:bodyPr wrap="square">
            <a:spAutoFit/>
          </a:bodyPr>
          <a:lstStyle/>
          <a:p>
            <a:pPr fontAlgn="auto">
              <a:lnSpc>
                <a:spcPct val="150000"/>
              </a:lnSpc>
              <a:spcBef>
                <a:spcPts val="0"/>
              </a:spcBef>
              <a:spcAft>
                <a:spcPts val="0"/>
              </a:spcAft>
              <a:defRPr/>
            </a:pPr>
            <a:r>
              <a:rPr lang="zh-CN" altLang="en-US" sz="2600" b="1" dirty="0" smtClean="0">
                <a:effectLst>
                  <a:reflection blurRad="6350" stA="50000" endA="300" endPos="50000" dist="60007" dir="5400000" sy="-100000" algn="bl" rotWithShape="0"/>
                </a:effectLst>
                <a:latin typeface="微软雅黑" pitchFamily="34" charset="-122"/>
                <a:ea typeface="微软雅黑" pitchFamily="34" charset="-122"/>
              </a:rPr>
              <a:t>      “意识、能力、素养”三位一体</a:t>
            </a:r>
            <a:endParaRPr lang="en-US" altLang="zh-CN" sz="2600" b="1" dirty="0" smtClean="0">
              <a:effectLst>
                <a:reflection blurRad="6350" stA="50000" endA="300" endPos="50000" dist="60007" dir="5400000" sy="-100000" algn="bl" rotWithShape="0"/>
              </a:effectLst>
              <a:latin typeface="微软雅黑" pitchFamily="34" charset="-122"/>
              <a:ea typeface="微软雅黑" pitchFamily="34" charset="-122"/>
            </a:endParaRPr>
          </a:p>
        </p:txBody>
      </p:sp>
      <p:sp>
        <p:nvSpPr>
          <p:cNvPr id="41" name="TextBox 40"/>
          <p:cNvSpPr txBox="1"/>
          <p:nvPr/>
        </p:nvSpPr>
        <p:spPr>
          <a:xfrm>
            <a:off x="9174013" y="5256435"/>
            <a:ext cx="3017987" cy="1372683"/>
          </a:xfrm>
          <a:prstGeom prst="rect">
            <a:avLst/>
          </a:prstGeom>
          <a:noFill/>
        </p:spPr>
        <p:txBody>
          <a:bodyPr wrap="square" rtlCol="0">
            <a:spAutoFit/>
          </a:bodyPr>
          <a:lstStyle>
            <a:defPPr>
              <a:defRPr lang="zh-CN"/>
            </a:defPPr>
            <a:lvl1pPr marL="285750" marR="0" lvl="0" indent="-285750" algn="just" fontAlgn="auto">
              <a:lnSpc>
                <a:spcPct val="130000"/>
              </a:lnSpc>
              <a:spcBef>
                <a:spcPts val="0"/>
              </a:spcBef>
              <a:spcAft>
                <a:spcPts val="0"/>
              </a:spcAft>
              <a:buClrTx/>
              <a:buSzTx/>
              <a:buFont typeface="Arial" pitchFamily="34" charset="0"/>
              <a:buChar char="•"/>
              <a:tabLst/>
              <a:defRPr kumimoji="0" b="0" i="0" u="none" strike="noStrike" kern="0" cap="none" spc="0" normalizeH="0" baseline="0">
                <a:ln>
                  <a:noFill/>
                </a:ln>
                <a:effectLst/>
                <a:uLnTx/>
                <a:uFillTx/>
                <a:latin typeface="微软雅黑" pitchFamily="34" charset="-122"/>
                <a:ea typeface="微软雅黑" pitchFamily="34" charset="-122"/>
              </a:defRPr>
            </a:lvl1pPr>
          </a:lstStyle>
          <a:p>
            <a:r>
              <a:rPr lang="zh-CN" altLang="en-US" sz="1600" b="1" dirty="0">
                <a:latin typeface="仿宋_GB2312" pitchFamily="49" charset="-122"/>
                <a:ea typeface="仿宋_GB2312" pitchFamily="49" charset="-122"/>
              </a:rPr>
              <a:t>实现</a:t>
            </a:r>
            <a:r>
              <a:rPr lang="zh-CN" altLang="en-US" sz="1600" b="1" dirty="0" smtClean="0">
                <a:latin typeface="仿宋_GB2312" pitchFamily="49" charset="-122"/>
                <a:ea typeface="仿宋_GB2312" pitchFamily="49" charset="-122"/>
              </a:rPr>
              <a:t>沟通</a:t>
            </a:r>
            <a:r>
              <a:rPr lang="zh-CN" altLang="en-US" sz="1600" b="1" dirty="0">
                <a:latin typeface="仿宋_GB2312" pitchFamily="49" charset="-122"/>
                <a:ea typeface="仿宋_GB2312" pitchFamily="49" charset="-122"/>
              </a:rPr>
              <a:t>意识内化</a:t>
            </a:r>
            <a:endParaRPr lang="en-US" altLang="zh-CN" sz="1600" b="1" dirty="0">
              <a:latin typeface="仿宋_GB2312" pitchFamily="49" charset="-122"/>
              <a:ea typeface="仿宋_GB2312" pitchFamily="49" charset="-122"/>
            </a:endParaRPr>
          </a:p>
          <a:p>
            <a:r>
              <a:rPr lang="zh-CN" altLang="en-US" sz="1600" b="1" dirty="0" smtClean="0">
                <a:latin typeface="仿宋_GB2312" pitchFamily="49" charset="-122"/>
                <a:ea typeface="仿宋_GB2312" pitchFamily="49" charset="-122"/>
              </a:rPr>
              <a:t>实现沟通能力和技巧迁移</a:t>
            </a:r>
            <a:endParaRPr lang="en-US" altLang="zh-CN" sz="1600" b="1" dirty="0">
              <a:latin typeface="仿宋_GB2312" pitchFamily="49" charset="-122"/>
              <a:ea typeface="仿宋_GB2312" pitchFamily="49" charset="-122"/>
            </a:endParaRPr>
          </a:p>
          <a:p>
            <a:r>
              <a:rPr lang="zh-CN" altLang="en-US" sz="1600" b="1" dirty="0" smtClean="0">
                <a:latin typeface="仿宋_GB2312" pitchFamily="49" charset="-122"/>
                <a:ea typeface="仿宋_GB2312" pitchFamily="49" charset="-122"/>
              </a:rPr>
              <a:t>全面提升</a:t>
            </a:r>
            <a:r>
              <a:rPr lang="zh-CN" altLang="en-US" sz="1600" b="1" dirty="0">
                <a:latin typeface="仿宋_GB2312" pitchFamily="49" charset="-122"/>
                <a:ea typeface="仿宋_GB2312" pitchFamily="49" charset="-122"/>
              </a:rPr>
              <a:t>职业人素养</a:t>
            </a:r>
            <a:endParaRPr lang="en-US" altLang="zh-CN" sz="1600" b="1" dirty="0">
              <a:latin typeface="仿宋_GB2312" pitchFamily="49" charset="-122"/>
              <a:ea typeface="仿宋_GB2312" pitchFamily="49" charset="-122"/>
            </a:endParaRPr>
          </a:p>
          <a:p>
            <a:endParaRPr lang="zh-CN" altLang="en-US" sz="1600" b="1" dirty="0">
              <a:latin typeface="仿宋_GB2312" pitchFamily="49" charset="-122"/>
              <a:ea typeface="仿宋_GB2312" pitchFamily="49" charset="-122"/>
            </a:endParaRPr>
          </a:p>
        </p:txBody>
      </p:sp>
      <p:sp>
        <p:nvSpPr>
          <p:cNvPr id="5" name="矩形 4"/>
          <p:cNvSpPr/>
          <p:nvPr/>
        </p:nvSpPr>
        <p:spPr>
          <a:xfrm>
            <a:off x="941262" y="1154777"/>
            <a:ext cx="1015663" cy="4179991"/>
          </a:xfrm>
          <a:prstGeom prst="rect">
            <a:avLst/>
          </a:prstGeom>
          <a:noFill/>
        </p:spPr>
        <p:txBody>
          <a:bodyPr vert="eaVert"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课程整体目标</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2724370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19050" y="-1"/>
            <a:ext cx="12211050" cy="600075"/>
          </a:xfrm>
          <a:prstGeom prst="rect">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27" name="矩形 26"/>
          <p:cNvSpPr/>
          <p:nvPr/>
        </p:nvSpPr>
        <p:spPr>
          <a:xfrm>
            <a:off x="-38100" y="6256106"/>
            <a:ext cx="12230100" cy="628650"/>
          </a:xfrm>
          <a:prstGeom prst="rect">
            <a:avLst/>
          </a:prstGeom>
          <a:solidFill>
            <a:srgbClr val="00B0F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7</a:t>
            </a:fld>
            <a:endParaRPr lang="zh-CN" altLang="en-US"/>
          </a:p>
        </p:txBody>
      </p:sp>
      <p:grpSp>
        <p:nvGrpSpPr>
          <p:cNvPr id="23" name="组合 22"/>
          <p:cNvGrpSpPr/>
          <p:nvPr/>
        </p:nvGrpSpPr>
        <p:grpSpPr>
          <a:xfrm>
            <a:off x="864341" y="771799"/>
            <a:ext cx="4718467" cy="640811"/>
            <a:chOff x="1201657" y="-409099"/>
            <a:chExt cx="4343167" cy="504056"/>
          </a:xfrm>
        </p:grpSpPr>
        <p:sp>
          <p:nvSpPr>
            <p:cNvPr id="24" name="六边形 23"/>
            <p:cNvSpPr/>
            <p:nvPr/>
          </p:nvSpPr>
          <p:spPr>
            <a:xfrm>
              <a:off x="1201657" y="-409099"/>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smtClean="0">
                  <a:latin typeface="Calibri"/>
                  <a:ea typeface="微软雅黑" pitchFamily="34" charset="-122"/>
                </a:rPr>
                <a:t>1-2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25" name="直接箭头连接符 24"/>
            <p:cNvCxnSpPr/>
            <p:nvPr/>
          </p:nvCxnSpPr>
          <p:spPr>
            <a:xfrm>
              <a:off x="2122956" y="84030"/>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26" name="TextBox 25"/>
            <p:cNvSpPr txBox="1"/>
            <p:nvPr/>
          </p:nvSpPr>
          <p:spPr>
            <a:xfrm>
              <a:off x="2233630" y="-362851"/>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rgbClr val="7030A0"/>
                  </a:solidFill>
                  <a:latin typeface="方正小标宋简体" pitchFamily="2" charset="-122"/>
                  <a:ea typeface="方正小标宋简体" pitchFamily="2" charset="-122"/>
                  <a:cs typeface="+mj-cs"/>
                </a:rPr>
                <a:t>课程设计</a:t>
              </a:r>
              <a:endParaRPr kumimoji="0" lang="zh-CN" altLang="en-US" sz="2800" b="1" i="0" u="none" strike="noStrike" kern="0" cap="none" spc="0" normalizeH="0" baseline="0" noProof="0" dirty="0" smtClean="0">
                <a:ln>
                  <a:noFill/>
                </a:ln>
                <a:solidFill>
                  <a:srgbClr val="7030A0"/>
                </a:solidFill>
                <a:effectLst/>
                <a:uLnTx/>
                <a:uFillTx/>
                <a:latin typeface="方正小标宋简体" pitchFamily="2" charset="-122"/>
                <a:ea typeface="方正小标宋简体" pitchFamily="2" charset="-122"/>
                <a:cs typeface="+mj-cs"/>
              </a:endParaRPr>
            </a:p>
          </p:txBody>
        </p:sp>
      </p:grpSp>
      <p:sp>
        <p:nvSpPr>
          <p:cNvPr id="2" name="内容占位符 1"/>
          <p:cNvSpPr>
            <a:spLocks noGrp="1"/>
          </p:cNvSpPr>
          <p:nvPr>
            <p:ph idx="1"/>
          </p:nvPr>
        </p:nvSpPr>
        <p:spPr>
          <a:xfrm>
            <a:off x="4038600" y="1745002"/>
            <a:ext cx="7793884" cy="3963741"/>
          </a:xfrm>
        </p:spPr>
        <p:txBody>
          <a:bodyPr>
            <a:normAutofit fontScale="92500" lnSpcReduction="10000"/>
          </a:bodyPr>
          <a:lstStyle/>
          <a:p>
            <a:pPr>
              <a:lnSpc>
                <a:spcPct val="150000"/>
              </a:lnSpc>
            </a:pPr>
            <a:r>
              <a:rPr lang="zh-CN" altLang="en-US" sz="3200" b="1" dirty="0">
                <a:solidFill>
                  <a:schemeClr val="tx1">
                    <a:lumMod val="85000"/>
                    <a:lumOff val="15000"/>
                  </a:schemeClr>
                </a:solidFill>
                <a:latin typeface="仿宋" pitchFamily="49" charset="-122"/>
                <a:ea typeface="仿宋" pitchFamily="49" charset="-122"/>
              </a:rPr>
              <a:t>本</a:t>
            </a:r>
            <a:r>
              <a:rPr lang="zh-CN" altLang="en-US" sz="3200" b="1" dirty="0" smtClean="0">
                <a:solidFill>
                  <a:schemeClr val="tx1">
                    <a:lumMod val="85000"/>
                    <a:lumOff val="15000"/>
                  </a:schemeClr>
                </a:solidFill>
                <a:latin typeface="仿宋" pitchFamily="49" charset="-122"/>
                <a:ea typeface="仿宋" pitchFamily="49" charset="-122"/>
              </a:rPr>
              <a:t>课程是在尊重</a:t>
            </a:r>
            <a:r>
              <a:rPr lang="zh-CN" altLang="zh-CN" sz="3200" b="1" dirty="0" smtClean="0">
                <a:latin typeface="仿宋" pitchFamily="49" charset="-122"/>
                <a:ea typeface="仿宋" pitchFamily="49" charset="-122"/>
              </a:rPr>
              <a:t>教育</a:t>
            </a:r>
            <a:r>
              <a:rPr lang="zh-CN" altLang="zh-CN" sz="3200" b="1" dirty="0">
                <a:latin typeface="仿宋" pitchFamily="49" charset="-122"/>
                <a:ea typeface="仿宋" pitchFamily="49" charset="-122"/>
              </a:rPr>
              <a:t>教学规律和学生成长成才规律的基础上</a:t>
            </a:r>
            <a:r>
              <a:rPr lang="zh-CN" altLang="zh-CN" sz="3200" b="1" dirty="0" smtClean="0">
                <a:latin typeface="仿宋" pitchFamily="49" charset="-122"/>
                <a:ea typeface="仿宋" pitchFamily="49" charset="-122"/>
              </a:rPr>
              <a:t>，</a:t>
            </a:r>
            <a:r>
              <a:rPr lang="zh-CN" altLang="en-US" sz="3200" b="1" dirty="0" smtClean="0">
                <a:latin typeface="仿宋" pitchFamily="49" charset="-122"/>
                <a:ea typeface="仿宋" pitchFamily="49" charset="-122"/>
              </a:rPr>
              <a:t>在</a:t>
            </a:r>
            <a:r>
              <a:rPr lang="zh-CN" altLang="en-US" sz="3200" b="1" dirty="0" smtClean="0">
                <a:solidFill>
                  <a:schemeClr val="tx1">
                    <a:lumMod val="85000"/>
                    <a:lumOff val="15000"/>
                  </a:schemeClr>
                </a:solidFill>
                <a:latin typeface="仿宋" pitchFamily="49" charset="-122"/>
                <a:ea typeface="仿宋" pitchFamily="49" charset="-122"/>
              </a:rPr>
              <a:t>对</a:t>
            </a:r>
            <a:r>
              <a:rPr lang="zh-CN" altLang="en-US" sz="3200" b="1" dirty="0">
                <a:solidFill>
                  <a:schemeClr val="tx1">
                    <a:lumMod val="85000"/>
                    <a:lumOff val="15000"/>
                  </a:schemeClr>
                </a:solidFill>
                <a:latin typeface="仿宋" pitchFamily="49" charset="-122"/>
                <a:ea typeface="仿宋" pitchFamily="49" charset="-122"/>
              </a:rPr>
              <a:t>企事业单位多种岗位进行详细的职业能力剖析</a:t>
            </a:r>
            <a:r>
              <a:rPr lang="zh-CN" altLang="en-US" sz="3200" b="1" dirty="0" smtClean="0">
                <a:solidFill>
                  <a:schemeClr val="tx1">
                    <a:lumMod val="85000"/>
                    <a:lumOff val="15000"/>
                  </a:schemeClr>
                </a:solidFill>
                <a:latin typeface="仿宋" pitchFamily="49" charset="-122"/>
                <a:ea typeface="仿宋" pitchFamily="49" charset="-122"/>
              </a:rPr>
              <a:t>，并对</a:t>
            </a:r>
            <a:r>
              <a:rPr lang="zh-CN" altLang="en-US" sz="3200" b="1" dirty="0">
                <a:solidFill>
                  <a:schemeClr val="tx1">
                    <a:lumMod val="85000"/>
                    <a:lumOff val="15000"/>
                  </a:schemeClr>
                </a:solidFill>
                <a:latin typeface="仿宋" pitchFamily="49" charset="-122"/>
                <a:ea typeface="仿宋" pitchFamily="49" charset="-122"/>
              </a:rPr>
              <a:t>我</a:t>
            </a:r>
            <a:r>
              <a:rPr lang="zh-CN" altLang="en-US" sz="3200" b="1" dirty="0" smtClean="0">
                <a:solidFill>
                  <a:schemeClr val="tx1">
                    <a:lumMod val="85000"/>
                    <a:lumOff val="15000"/>
                  </a:schemeClr>
                </a:solidFill>
                <a:latin typeface="仿宋" pitchFamily="49" charset="-122"/>
                <a:ea typeface="仿宋" pitchFamily="49" charset="-122"/>
              </a:rPr>
              <a:t>院</a:t>
            </a:r>
            <a:r>
              <a:rPr lang="zh-CN" altLang="en-US" sz="3200" b="1" dirty="0">
                <a:solidFill>
                  <a:schemeClr val="tx1">
                    <a:lumMod val="85000"/>
                    <a:lumOff val="15000"/>
                  </a:schemeClr>
                </a:solidFill>
                <a:latin typeface="仿宋" pitchFamily="49" charset="-122"/>
                <a:ea typeface="仿宋" pitchFamily="49" charset="-122"/>
              </a:rPr>
              <a:t>毕业生</a:t>
            </a:r>
            <a:r>
              <a:rPr lang="zh-CN" altLang="en-US" sz="3200" b="1" dirty="0" smtClean="0">
                <a:solidFill>
                  <a:schemeClr val="tx1">
                    <a:lumMod val="85000"/>
                    <a:lumOff val="15000"/>
                  </a:schemeClr>
                </a:solidFill>
                <a:latin typeface="仿宋" pitchFamily="49" charset="-122"/>
                <a:ea typeface="仿宋" pitchFamily="49" charset="-122"/>
              </a:rPr>
              <a:t>进行</a:t>
            </a:r>
            <a:r>
              <a:rPr lang="zh-CN" altLang="en-US" sz="3200" b="1" dirty="0">
                <a:solidFill>
                  <a:schemeClr val="tx1">
                    <a:lumMod val="85000"/>
                    <a:lumOff val="15000"/>
                  </a:schemeClr>
                </a:solidFill>
                <a:latin typeface="仿宋" pitchFamily="49" charset="-122"/>
                <a:ea typeface="仿宋" pitchFamily="49" charset="-122"/>
              </a:rPr>
              <a:t>调查的基础</a:t>
            </a:r>
            <a:r>
              <a:rPr lang="zh-CN" altLang="en-US" sz="3200" b="1" dirty="0" smtClean="0">
                <a:solidFill>
                  <a:schemeClr val="tx1">
                    <a:lumMod val="85000"/>
                    <a:lumOff val="15000"/>
                  </a:schemeClr>
                </a:solidFill>
                <a:latin typeface="仿宋" pitchFamily="49" charset="-122"/>
                <a:ea typeface="仿宋" pitchFamily="49" charset="-122"/>
              </a:rPr>
              <a:t>上，以</a:t>
            </a:r>
            <a:r>
              <a:rPr lang="zh-CN" altLang="en-US" sz="3200" b="1" dirty="0">
                <a:solidFill>
                  <a:schemeClr val="tx1">
                    <a:lumMod val="85000"/>
                    <a:lumOff val="15000"/>
                  </a:schemeClr>
                </a:solidFill>
                <a:latin typeface="仿宋" pitchFamily="49" charset="-122"/>
                <a:ea typeface="仿宋" pitchFamily="49" charset="-122"/>
              </a:rPr>
              <a:t>提高学生就业能力为</a:t>
            </a:r>
            <a:r>
              <a:rPr lang="zh-CN" altLang="en-US" sz="3200" b="1" dirty="0" smtClean="0">
                <a:solidFill>
                  <a:schemeClr val="tx1">
                    <a:lumMod val="85000"/>
                    <a:lumOff val="15000"/>
                  </a:schemeClr>
                </a:solidFill>
                <a:latin typeface="仿宋" pitchFamily="49" charset="-122"/>
                <a:ea typeface="仿宋" pitchFamily="49" charset="-122"/>
              </a:rPr>
              <a:t>导向，课程组教师共同探讨并结合部分</a:t>
            </a:r>
            <a:r>
              <a:rPr lang="zh-CN" altLang="en-US" sz="3200" b="1" dirty="0">
                <a:solidFill>
                  <a:schemeClr val="tx1">
                    <a:lumMod val="85000"/>
                    <a:lumOff val="15000"/>
                  </a:schemeClr>
                </a:solidFill>
                <a:latin typeface="仿宋" pitchFamily="49" charset="-122"/>
                <a:ea typeface="仿宋" pitchFamily="49" charset="-122"/>
              </a:rPr>
              <a:t>行业</a:t>
            </a:r>
            <a:r>
              <a:rPr lang="zh-CN" altLang="en-US" sz="3200" b="1" dirty="0" smtClean="0">
                <a:solidFill>
                  <a:schemeClr val="tx1">
                    <a:lumMod val="85000"/>
                    <a:lumOff val="15000"/>
                  </a:schemeClr>
                </a:solidFill>
                <a:latin typeface="仿宋" pitchFamily="49" charset="-122"/>
                <a:ea typeface="仿宋" pitchFamily="49" charset="-122"/>
              </a:rPr>
              <a:t>专家的指导意见最终设计形成的。</a:t>
            </a:r>
            <a:endParaRPr lang="zh-CN" altLang="en-US" sz="3200" b="1" dirty="0">
              <a:solidFill>
                <a:schemeClr val="tx1">
                  <a:lumMod val="85000"/>
                  <a:lumOff val="15000"/>
                </a:schemeClr>
              </a:solidFill>
              <a:latin typeface="仿宋" pitchFamily="49" charset="-122"/>
              <a:ea typeface="仿宋" pitchFamily="49"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4440" y="1507548"/>
            <a:ext cx="2409825" cy="443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814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00" y="-1"/>
            <a:ext cx="12230100" cy="6715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8100" y="6362700"/>
            <a:ext cx="12230100" cy="495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rot="5400000">
            <a:off x="4241383" y="1179861"/>
            <a:ext cx="1738680" cy="3265954"/>
            <a:chOff x="4341215" y="13325"/>
            <a:chExt cx="1304010" cy="2148804"/>
          </a:xfrm>
          <a:effectLst>
            <a:glow rad="406400">
              <a:schemeClr val="tx1">
                <a:lumMod val="50000"/>
                <a:lumOff val="50000"/>
                <a:alpha val="7000"/>
              </a:schemeClr>
            </a:glow>
          </a:effectLst>
        </p:grpSpPr>
        <p:sp>
          <p:nvSpPr>
            <p:cNvPr id="8" name="Freeform 5"/>
            <p:cNvSpPr>
              <a:spLocks/>
            </p:cNvSpPr>
            <p:nvPr/>
          </p:nvSpPr>
          <p:spPr bwMode="auto">
            <a:xfrm rot="5400000">
              <a:off x="3938783" y="457948"/>
              <a:ext cx="2106613" cy="1301750"/>
            </a:xfrm>
            <a:custGeom>
              <a:avLst/>
              <a:gdLst>
                <a:gd name="T0" fmla="*/ 309 w 309"/>
                <a:gd name="T1" fmla="*/ 95 h 190"/>
                <a:gd name="T2" fmla="*/ 215 w 309"/>
                <a:gd name="T3" fmla="*/ 0 h 190"/>
                <a:gd name="T4" fmla="*/ 215 w 309"/>
                <a:gd name="T5" fmla="*/ 0 h 190"/>
                <a:gd name="T6" fmla="*/ 0 w 309"/>
                <a:gd name="T7" fmla="*/ 0 h 190"/>
                <a:gd name="T8" fmla="*/ 0 w 309"/>
                <a:gd name="T9" fmla="*/ 190 h 190"/>
                <a:gd name="T10" fmla="*/ 215 w 309"/>
                <a:gd name="T11" fmla="*/ 190 h 190"/>
                <a:gd name="T12" fmla="*/ 215 w 309"/>
                <a:gd name="T13" fmla="*/ 190 h 190"/>
                <a:gd name="T14" fmla="*/ 215 w 309"/>
                <a:gd name="T15" fmla="*/ 190 h 190"/>
                <a:gd name="T16" fmla="*/ 215 w 309"/>
                <a:gd name="T17" fmla="*/ 190 h 190"/>
                <a:gd name="T18" fmla="*/ 215 w 309"/>
                <a:gd name="T19" fmla="*/ 190 h 190"/>
                <a:gd name="T20" fmla="*/ 309 w 309"/>
                <a:gd name="T21"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solidFill>
              <a:srgbClr val="8B4574"/>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sp>
          <p:nvSpPr>
            <p:cNvPr id="9" name="Freeform 5"/>
            <p:cNvSpPr>
              <a:spLocks/>
            </p:cNvSpPr>
            <p:nvPr/>
          </p:nvSpPr>
          <p:spPr bwMode="auto">
            <a:xfrm rot="5400000">
              <a:off x="3941043" y="415757"/>
              <a:ext cx="2106613" cy="1301750"/>
            </a:xfrm>
            <a:custGeom>
              <a:avLst/>
              <a:gdLst>
                <a:gd name="T0" fmla="*/ 309 w 309"/>
                <a:gd name="T1" fmla="*/ 95 h 190"/>
                <a:gd name="T2" fmla="*/ 215 w 309"/>
                <a:gd name="T3" fmla="*/ 0 h 190"/>
                <a:gd name="T4" fmla="*/ 215 w 309"/>
                <a:gd name="T5" fmla="*/ 0 h 190"/>
                <a:gd name="T6" fmla="*/ 0 w 309"/>
                <a:gd name="T7" fmla="*/ 0 h 190"/>
                <a:gd name="T8" fmla="*/ 0 w 309"/>
                <a:gd name="T9" fmla="*/ 190 h 190"/>
                <a:gd name="T10" fmla="*/ 215 w 309"/>
                <a:gd name="T11" fmla="*/ 190 h 190"/>
                <a:gd name="T12" fmla="*/ 215 w 309"/>
                <a:gd name="T13" fmla="*/ 190 h 190"/>
                <a:gd name="T14" fmla="*/ 215 w 309"/>
                <a:gd name="T15" fmla="*/ 190 h 190"/>
                <a:gd name="T16" fmla="*/ 215 w 309"/>
                <a:gd name="T17" fmla="*/ 190 h 190"/>
                <a:gd name="T18" fmla="*/ 215 w 309"/>
                <a:gd name="T19" fmla="*/ 190 h 190"/>
                <a:gd name="T20" fmla="*/ 309 w 309"/>
                <a:gd name="T21"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gradFill>
              <a:gsLst>
                <a:gs pos="0">
                  <a:srgbClr val="623051"/>
                </a:gs>
                <a:gs pos="69000">
                  <a:srgbClr val="8B4574"/>
                </a:gs>
                <a:gs pos="100000">
                  <a:srgbClr val="623051"/>
                </a:gs>
              </a:gsLst>
              <a:lin ang="0" scaled="0"/>
            </a:gra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grpSp>
      <p:sp>
        <p:nvSpPr>
          <p:cNvPr id="10" name="椭圆 9"/>
          <p:cNvSpPr/>
          <p:nvPr/>
        </p:nvSpPr>
        <p:spPr>
          <a:xfrm rot="16200000">
            <a:off x="4017845" y="3124114"/>
            <a:ext cx="689687" cy="927077"/>
          </a:xfrm>
          <a:prstGeom prst="ellipse">
            <a:avLst/>
          </a:prstGeom>
          <a:solidFill>
            <a:srgbClr val="623051"/>
          </a:solidFill>
          <a:ln w="9525">
            <a:noFill/>
          </a:ln>
          <a:effectLst>
            <a:glow rad="292100">
              <a:schemeClr val="accent2">
                <a:lumMod val="60000"/>
                <a:lumOff val="40000"/>
                <a:alpha val="23000"/>
              </a:schemeClr>
            </a:glow>
            <a:softEdge rad="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dirty="0">
              <a:latin typeface="微软雅黑" pitchFamily="34" charset="-122"/>
              <a:ea typeface="微软雅黑" pitchFamily="34" charset="-122"/>
            </a:endParaRPr>
          </a:p>
        </p:txBody>
      </p:sp>
      <p:grpSp>
        <p:nvGrpSpPr>
          <p:cNvPr id="11" name="组合 10"/>
          <p:cNvGrpSpPr/>
          <p:nvPr/>
        </p:nvGrpSpPr>
        <p:grpSpPr>
          <a:xfrm rot="10800000">
            <a:off x="3474727" y="3181672"/>
            <a:ext cx="2097397" cy="2811262"/>
            <a:chOff x="3025491" y="2425901"/>
            <a:chExt cx="1304014" cy="2108446"/>
          </a:xfrm>
          <a:effectLst>
            <a:glow rad="406400">
              <a:schemeClr val="tx1">
                <a:lumMod val="65000"/>
                <a:lumOff val="35000"/>
                <a:alpha val="6000"/>
              </a:schemeClr>
            </a:glow>
          </a:effectLst>
        </p:grpSpPr>
        <p:sp>
          <p:nvSpPr>
            <p:cNvPr id="12" name="Freeform 5"/>
            <p:cNvSpPr>
              <a:spLocks/>
            </p:cNvSpPr>
            <p:nvPr/>
          </p:nvSpPr>
          <p:spPr bwMode="auto">
            <a:xfrm rot="5400000">
              <a:off x="2623059" y="2830166"/>
              <a:ext cx="2106613" cy="1301750"/>
            </a:xfrm>
            <a:custGeom>
              <a:avLst/>
              <a:gdLst>
                <a:gd name="T0" fmla="*/ 309 w 309"/>
                <a:gd name="T1" fmla="*/ 95 h 190"/>
                <a:gd name="T2" fmla="*/ 215 w 309"/>
                <a:gd name="T3" fmla="*/ 0 h 190"/>
                <a:gd name="T4" fmla="*/ 215 w 309"/>
                <a:gd name="T5" fmla="*/ 0 h 190"/>
                <a:gd name="T6" fmla="*/ 0 w 309"/>
                <a:gd name="T7" fmla="*/ 0 h 190"/>
                <a:gd name="T8" fmla="*/ 0 w 309"/>
                <a:gd name="T9" fmla="*/ 190 h 190"/>
                <a:gd name="T10" fmla="*/ 215 w 309"/>
                <a:gd name="T11" fmla="*/ 190 h 190"/>
                <a:gd name="T12" fmla="*/ 215 w 309"/>
                <a:gd name="T13" fmla="*/ 190 h 190"/>
                <a:gd name="T14" fmla="*/ 215 w 309"/>
                <a:gd name="T15" fmla="*/ 190 h 190"/>
                <a:gd name="T16" fmla="*/ 215 w 309"/>
                <a:gd name="T17" fmla="*/ 190 h 190"/>
                <a:gd name="T18" fmla="*/ 215 w 309"/>
                <a:gd name="T19" fmla="*/ 190 h 190"/>
                <a:gd name="T20" fmla="*/ 309 w 309"/>
                <a:gd name="T21"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solidFill>
              <a:srgbClr val="D3CF31"/>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sp>
          <p:nvSpPr>
            <p:cNvPr id="13" name="Freeform 5"/>
            <p:cNvSpPr>
              <a:spLocks/>
            </p:cNvSpPr>
            <p:nvPr/>
          </p:nvSpPr>
          <p:spPr bwMode="auto">
            <a:xfrm rot="5400000">
              <a:off x="2625323" y="2828333"/>
              <a:ext cx="2106614" cy="1301750"/>
            </a:xfrm>
            <a:custGeom>
              <a:avLst/>
              <a:gdLst>
                <a:gd name="T0" fmla="*/ 309 w 309"/>
                <a:gd name="T1" fmla="*/ 95 h 190"/>
                <a:gd name="T2" fmla="*/ 215 w 309"/>
                <a:gd name="T3" fmla="*/ 0 h 190"/>
                <a:gd name="T4" fmla="*/ 215 w 309"/>
                <a:gd name="T5" fmla="*/ 0 h 190"/>
                <a:gd name="T6" fmla="*/ 0 w 309"/>
                <a:gd name="T7" fmla="*/ 0 h 190"/>
                <a:gd name="T8" fmla="*/ 0 w 309"/>
                <a:gd name="T9" fmla="*/ 190 h 190"/>
                <a:gd name="T10" fmla="*/ 215 w 309"/>
                <a:gd name="T11" fmla="*/ 190 h 190"/>
                <a:gd name="T12" fmla="*/ 215 w 309"/>
                <a:gd name="T13" fmla="*/ 190 h 190"/>
                <a:gd name="T14" fmla="*/ 215 w 309"/>
                <a:gd name="T15" fmla="*/ 190 h 190"/>
                <a:gd name="T16" fmla="*/ 215 w 309"/>
                <a:gd name="T17" fmla="*/ 190 h 190"/>
                <a:gd name="T18" fmla="*/ 215 w 309"/>
                <a:gd name="T19" fmla="*/ 190 h 190"/>
                <a:gd name="T20" fmla="*/ 309 w 309"/>
                <a:gd name="T21"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gradFill>
              <a:gsLst>
                <a:gs pos="0">
                  <a:srgbClr val="00B0F0"/>
                </a:gs>
                <a:gs pos="69000">
                  <a:srgbClr val="00B0F0"/>
                </a:gs>
                <a:gs pos="100000">
                  <a:srgbClr val="19C3FF"/>
                </a:gs>
              </a:gsLst>
              <a:lin ang="0" scaled="0"/>
            </a:gra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grpSp>
      <p:sp>
        <p:nvSpPr>
          <p:cNvPr id="14" name="椭圆 13"/>
          <p:cNvSpPr/>
          <p:nvPr/>
        </p:nvSpPr>
        <p:spPr>
          <a:xfrm rot="15480791">
            <a:off x="3070478" y="3694350"/>
            <a:ext cx="1200824" cy="585099"/>
          </a:xfrm>
          <a:prstGeom prst="ellipse">
            <a:avLst/>
          </a:prstGeom>
          <a:solidFill>
            <a:schemeClr val="bg1">
              <a:lumMod val="95000"/>
            </a:schemeClr>
          </a:solidFill>
          <a:ln w="9525">
            <a:noFill/>
          </a:ln>
          <a:effectLst>
            <a:glow rad="292100">
              <a:schemeClr val="accent2">
                <a:lumMod val="50000"/>
                <a:alpha val="23000"/>
              </a:schemeClr>
            </a:glow>
            <a:softEdge rad="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867" dirty="0">
              <a:latin typeface="微软雅黑" pitchFamily="34" charset="-122"/>
              <a:ea typeface="微软雅黑" pitchFamily="34" charset="-122"/>
            </a:endParaRPr>
          </a:p>
        </p:txBody>
      </p:sp>
      <p:sp>
        <p:nvSpPr>
          <p:cNvPr id="15" name="椭圆 14"/>
          <p:cNvSpPr/>
          <p:nvPr/>
        </p:nvSpPr>
        <p:spPr>
          <a:xfrm rot="14039887">
            <a:off x="3208725" y="3852400"/>
            <a:ext cx="689687" cy="936652"/>
          </a:xfrm>
          <a:prstGeom prst="ellipse">
            <a:avLst/>
          </a:prstGeom>
          <a:solidFill>
            <a:schemeClr val="bg1">
              <a:lumMod val="95000"/>
            </a:schemeClr>
          </a:solidFill>
          <a:ln w="9525">
            <a:noFill/>
          </a:ln>
          <a:effectLst>
            <a:glow rad="292100">
              <a:schemeClr val="accent2">
                <a:lumMod val="50000"/>
                <a:alpha val="23000"/>
              </a:schemeClr>
            </a:glow>
            <a:softEdge rad="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dirty="0">
              <a:latin typeface="微软雅黑" pitchFamily="34" charset="-122"/>
              <a:ea typeface="微软雅黑" pitchFamily="34" charset="-122"/>
            </a:endParaRPr>
          </a:p>
        </p:txBody>
      </p:sp>
      <p:grpSp>
        <p:nvGrpSpPr>
          <p:cNvPr id="16" name="组合 15"/>
          <p:cNvGrpSpPr/>
          <p:nvPr/>
        </p:nvGrpSpPr>
        <p:grpSpPr>
          <a:xfrm rot="16200000">
            <a:off x="1501036" y="2427577"/>
            <a:ext cx="1737839" cy="3368310"/>
            <a:chOff x="1517236" y="575404"/>
            <a:chExt cx="1303381" cy="2175373"/>
          </a:xfrm>
          <a:effectLst>
            <a:glow rad="698500">
              <a:schemeClr val="tx1">
                <a:lumMod val="50000"/>
                <a:lumOff val="50000"/>
                <a:alpha val="10000"/>
              </a:schemeClr>
            </a:glow>
          </a:effectLst>
        </p:grpSpPr>
        <p:sp>
          <p:nvSpPr>
            <p:cNvPr id="17" name="Freeform 5"/>
            <p:cNvSpPr>
              <a:spLocks/>
            </p:cNvSpPr>
            <p:nvPr/>
          </p:nvSpPr>
          <p:spPr bwMode="auto">
            <a:xfrm rot="5400000">
              <a:off x="1091397" y="1023187"/>
              <a:ext cx="2153429" cy="1301751"/>
            </a:xfrm>
            <a:custGeom>
              <a:avLst/>
              <a:gdLst>
                <a:gd name="T0" fmla="*/ 309 w 309"/>
                <a:gd name="T1" fmla="*/ 95 h 190"/>
                <a:gd name="T2" fmla="*/ 215 w 309"/>
                <a:gd name="T3" fmla="*/ 0 h 190"/>
                <a:gd name="T4" fmla="*/ 215 w 309"/>
                <a:gd name="T5" fmla="*/ 0 h 190"/>
                <a:gd name="T6" fmla="*/ 0 w 309"/>
                <a:gd name="T7" fmla="*/ 0 h 190"/>
                <a:gd name="T8" fmla="*/ 0 w 309"/>
                <a:gd name="T9" fmla="*/ 190 h 190"/>
                <a:gd name="T10" fmla="*/ 215 w 309"/>
                <a:gd name="T11" fmla="*/ 190 h 190"/>
                <a:gd name="T12" fmla="*/ 215 w 309"/>
                <a:gd name="T13" fmla="*/ 190 h 190"/>
                <a:gd name="T14" fmla="*/ 215 w 309"/>
                <a:gd name="T15" fmla="*/ 190 h 190"/>
                <a:gd name="T16" fmla="*/ 215 w 309"/>
                <a:gd name="T17" fmla="*/ 190 h 190"/>
                <a:gd name="T18" fmla="*/ 215 w 309"/>
                <a:gd name="T19" fmla="*/ 190 h 190"/>
                <a:gd name="T20" fmla="*/ 309 w 309"/>
                <a:gd name="T21"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solidFill>
              <a:srgbClr val="FAC6D2"/>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sp>
          <p:nvSpPr>
            <p:cNvPr id="18" name="Freeform 5"/>
            <p:cNvSpPr>
              <a:spLocks/>
            </p:cNvSpPr>
            <p:nvPr/>
          </p:nvSpPr>
          <p:spPr bwMode="auto">
            <a:xfrm rot="5400000">
              <a:off x="1095588" y="998682"/>
              <a:ext cx="2148308" cy="1301751"/>
            </a:xfrm>
            <a:custGeom>
              <a:avLst/>
              <a:gdLst>
                <a:gd name="T0" fmla="*/ 309 w 309"/>
                <a:gd name="T1" fmla="*/ 95 h 190"/>
                <a:gd name="T2" fmla="*/ 215 w 309"/>
                <a:gd name="T3" fmla="*/ 0 h 190"/>
                <a:gd name="T4" fmla="*/ 215 w 309"/>
                <a:gd name="T5" fmla="*/ 0 h 190"/>
                <a:gd name="T6" fmla="*/ 0 w 309"/>
                <a:gd name="T7" fmla="*/ 0 h 190"/>
                <a:gd name="T8" fmla="*/ 0 w 309"/>
                <a:gd name="T9" fmla="*/ 190 h 190"/>
                <a:gd name="T10" fmla="*/ 215 w 309"/>
                <a:gd name="T11" fmla="*/ 190 h 190"/>
                <a:gd name="T12" fmla="*/ 215 w 309"/>
                <a:gd name="T13" fmla="*/ 190 h 190"/>
                <a:gd name="T14" fmla="*/ 215 w 309"/>
                <a:gd name="T15" fmla="*/ 190 h 190"/>
                <a:gd name="T16" fmla="*/ 215 w 309"/>
                <a:gd name="T17" fmla="*/ 190 h 190"/>
                <a:gd name="T18" fmla="*/ 215 w 309"/>
                <a:gd name="T19" fmla="*/ 190 h 190"/>
                <a:gd name="T20" fmla="*/ 309 w 309"/>
                <a:gd name="T21"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90">
                  <a:moveTo>
                    <a:pt x="309" y="95"/>
                  </a:moveTo>
                  <a:cubicBezTo>
                    <a:pt x="309" y="43"/>
                    <a:pt x="267" y="0"/>
                    <a:pt x="215" y="0"/>
                  </a:cubicBezTo>
                  <a:cubicBezTo>
                    <a:pt x="215" y="0"/>
                    <a:pt x="215" y="0"/>
                    <a:pt x="215" y="0"/>
                  </a:cubicBezTo>
                  <a:cubicBezTo>
                    <a:pt x="0" y="0"/>
                    <a:pt x="0" y="0"/>
                    <a:pt x="0" y="0"/>
                  </a:cubicBezTo>
                  <a:cubicBezTo>
                    <a:pt x="0" y="190"/>
                    <a:pt x="0" y="190"/>
                    <a:pt x="0"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15" y="190"/>
                    <a:pt x="215" y="190"/>
                    <a:pt x="215" y="190"/>
                  </a:cubicBezTo>
                  <a:cubicBezTo>
                    <a:pt x="267" y="190"/>
                    <a:pt x="309" y="147"/>
                    <a:pt x="309" y="95"/>
                  </a:cubicBezTo>
                  <a:close/>
                </a:path>
              </a:pathLst>
            </a:custGeom>
            <a:gradFill flip="none" rotWithShape="1">
              <a:gsLst>
                <a:gs pos="0">
                  <a:srgbClr val="00B0F0"/>
                </a:gs>
                <a:gs pos="67000">
                  <a:srgbClr val="009BD2"/>
                </a:gs>
                <a:gs pos="100000">
                  <a:srgbClr val="1FC4FF"/>
                </a:gs>
              </a:gsLst>
              <a:lin ang="0" scaled="0"/>
              <a:tileRect/>
            </a:gra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grpSp>
      <p:sp>
        <p:nvSpPr>
          <p:cNvPr id="19" name="椭圆 18"/>
          <p:cNvSpPr/>
          <p:nvPr/>
        </p:nvSpPr>
        <p:spPr>
          <a:xfrm rot="5400000">
            <a:off x="1993822" y="2462186"/>
            <a:ext cx="1179216" cy="585099"/>
          </a:xfrm>
          <a:prstGeom prst="ellipse">
            <a:avLst/>
          </a:prstGeom>
          <a:solidFill>
            <a:schemeClr val="bg1">
              <a:lumMod val="95000"/>
            </a:schemeClr>
          </a:solidFill>
          <a:ln w="9525">
            <a:noFill/>
          </a:ln>
          <a:effectLst>
            <a:glow rad="292100">
              <a:schemeClr val="accent2">
                <a:lumMod val="50000"/>
                <a:alpha val="23000"/>
              </a:schemeClr>
            </a:glow>
            <a:softEdge rad="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dirty="0">
              <a:latin typeface="微软雅黑" pitchFamily="34" charset="-122"/>
              <a:ea typeface="微软雅黑" pitchFamily="34" charset="-122"/>
            </a:endParaRPr>
          </a:p>
        </p:txBody>
      </p:sp>
      <p:sp>
        <p:nvSpPr>
          <p:cNvPr id="20" name="椭圆 19"/>
          <p:cNvSpPr/>
          <p:nvPr/>
        </p:nvSpPr>
        <p:spPr>
          <a:xfrm rot="1648328">
            <a:off x="2344551" y="2541113"/>
            <a:ext cx="1120153" cy="1051423"/>
          </a:xfrm>
          <a:prstGeom prst="ellipse">
            <a:avLst/>
          </a:prstGeom>
          <a:solidFill>
            <a:schemeClr val="bg1">
              <a:lumMod val="95000"/>
            </a:schemeClr>
          </a:solidFill>
          <a:ln w="9525">
            <a:noFill/>
          </a:ln>
          <a:effectLst>
            <a:glow rad="292100">
              <a:schemeClr val="accent2">
                <a:lumMod val="50000"/>
                <a:alpha val="23000"/>
              </a:schemeClr>
            </a:glow>
            <a:softEdge rad="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dirty="0">
              <a:latin typeface="微软雅黑" pitchFamily="34" charset="-122"/>
              <a:ea typeface="微软雅黑" pitchFamily="34" charset="-122"/>
            </a:endParaRPr>
          </a:p>
        </p:txBody>
      </p:sp>
      <p:grpSp>
        <p:nvGrpSpPr>
          <p:cNvPr id="21" name="组合 20"/>
          <p:cNvGrpSpPr/>
          <p:nvPr/>
        </p:nvGrpSpPr>
        <p:grpSpPr>
          <a:xfrm>
            <a:off x="1900681" y="830881"/>
            <a:ext cx="2082001" cy="2857705"/>
            <a:chOff x="3866192" y="637017"/>
            <a:chExt cx="1304778" cy="2143279"/>
          </a:xfrm>
          <a:effectLst>
            <a:glow rad="520700">
              <a:schemeClr val="tx1">
                <a:lumMod val="65000"/>
                <a:lumOff val="35000"/>
                <a:alpha val="6000"/>
              </a:schemeClr>
            </a:glow>
          </a:effectLst>
        </p:grpSpPr>
        <p:sp>
          <p:nvSpPr>
            <p:cNvPr id="22" name="Freeform 9"/>
            <p:cNvSpPr>
              <a:spLocks/>
            </p:cNvSpPr>
            <p:nvPr/>
          </p:nvSpPr>
          <p:spPr bwMode="auto">
            <a:xfrm>
              <a:off x="3869220" y="637017"/>
              <a:ext cx="1301750" cy="2143279"/>
            </a:xfrm>
            <a:custGeom>
              <a:avLst/>
              <a:gdLst>
                <a:gd name="T0" fmla="*/ 190 w 190"/>
                <a:gd name="T1" fmla="*/ 128 h 308"/>
                <a:gd name="T2" fmla="*/ 190 w 190"/>
                <a:gd name="T3" fmla="*/ 0 h 308"/>
                <a:gd name="T4" fmla="*/ 0 w 190"/>
                <a:gd name="T5" fmla="*/ 0 h 308"/>
                <a:gd name="T6" fmla="*/ 0 w 190"/>
                <a:gd name="T7" fmla="*/ 214 h 308"/>
                <a:gd name="T8" fmla="*/ 0 w 190"/>
                <a:gd name="T9" fmla="*/ 214 h 308"/>
                <a:gd name="T10" fmla="*/ 0 w 190"/>
                <a:gd name="T11" fmla="*/ 214 h 308"/>
                <a:gd name="T12" fmla="*/ 95 w 190"/>
                <a:gd name="T13" fmla="*/ 308 h 308"/>
                <a:gd name="T14" fmla="*/ 163 w 190"/>
                <a:gd name="T15" fmla="*/ 280 h 308"/>
                <a:gd name="T16" fmla="*/ 136 w 190"/>
                <a:gd name="T17" fmla="*/ 214 h 308"/>
                <a:gd name="T18" fmla="*/ 190 w 190"/>
                <a:gd name="T19" fmla="*/ 12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08">
                  <a:moveTo>
                    <a:pt x="190" y="128"/>
                  </a:moveTo>
                  <a:cubicBezTo>
                    <a:pt x="190" y="0"/>
                    <a:pt x="190" y="0"/>
                    <a:pt x="190" y="0"/>
                  </a:cubicBezTo>
                  <a:cubicBezTo>
                    <a:pt x="0" y="0"/>
                    <a:pt x="0" y="0"/>
                    <a:pt x="0" y="0"/>
                  </a:cubicBezTo>
                  <a:cubicBezTo>
                    <a:pt x="0" y="214"/>
                    <a:pt x="0" y="214"/>
                    <a:pt x="0" y="214"/>
                  </a:cubicBezTo>
                  <a:cubicBezTo>
                    <a:pt x="0" y="214"/>
                    <a:pt x="0" y="214"/>
                    <a:pt x="0" y="214"/>
                  </a:cubicBezTo>
                  <a:cubicBezTo>
                    <a:pt x="0" y="214"/>
                    <a:pt x="0" y="214"/>
                    <a:pt x="0" y="214"/>
                  </a:cubicBezTo>
                  <a:cubicBezTo>
                    <a:pt x="0" y="266"/>
                    <a:pt x="43" y="308"/>
                    <a:pt x="95" y="308"/>
                  </a:cubicBezTo>
                  <a:cubicBezTo>
                    <a:pt x="122" y="308"/>
                    <a:pt x="146" y="298"/>
                    <a:pt x="163" y="280"/>
                  </a:cubicBezTo>
                  <a:cubicBezTo>
                    <a:pt x="146" y="263"/>
                    <a:pt x="136" y="239"/>
                    <a:pt x="136" y="214"/>
                  </a:cubicBezTo>
                  <a:cubicBezTo>
                    <a:pt x="136" y="176"/>
                    <a:pt x="158" y="143"/>
                    <a:pt x="190" y="128"/>
                  </a:cubicBezTo>
                  <a:close/>
                </a:path>
              </a:pathLst>
            </a:custGeom>
            <a:solidFill>
              <a:srgbClr val="90D0C2"/>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sp>
          <p:nvSpPr>
            <p:cNvPr id="23" name="Freeform 9"/>
            <p:cNvSpPr>
              <a:spLocks/>
            </p:cNvSpPr>
            <p:nvPr/>
          </p:nvSpPr>
          <p:spPr bwMode="auto">
            <a:xfrm>
              <a:off x="3866192" y="637017"/>
              <a:ext cx="1301750" cy="2111001"/>
            </a:xfrm>
            <a:custGeom>
              <a:avLst/>
              <a:gdLst>
                <a:gd name="T0" fmla="*/ 190 w 190"/>
                <a:gd name="T1" fmla="*/ 128 h 308"/>
                <a:gd name="T2" fmla="*/ 190 w 190"/>
                <a:gd name="T3" fmla="*/ 0 h 308"/>
                <a:gd name="T4" fmla="*/ 0 w 190"/>
                <a:gd name="T5" fmla="*/ 0 h 308"/>
                <a:gd name="T6" fmla="*/ 0 w 190"/>
                <a:gd name="T7" fmla="*/ 214 h 308"/>
                <a:gd name="T8" fmla="*/ 0 w 190"/>
                <a:gd name="T9" fmla="*/ 214 h 308"/>
                <a:gd name="T10" fmla="*/ 0 w 190"/>
                <a:gd name="T11" fmla="*/ 214 h 308"/>
                <a:gd name="T12" fmla="*/ 95 w 190"/>
                <a:gd name="T13" fmla="*/ 308 h 308"/>
                <a:gd name="T14" fmla="*/ 163 w 190"/>
                <a:gd name="T15" fmla="*/ 280 h 308"/>
                <a:gd name="T16" fmla="*/ 136 w 190"/>
                <a:gd name="T17" fmla="*/ 214 h 308"/>
                <a:gd name="T18" fmla="*/ 190 w 190"/>
                <a:gd name="T19" fmla="*/ 12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08">
                  <a:moveTo>
                    <a:pt x="190" y="128"/>
                  </a:moveTo>
                  <a:cubicBezTo>
                    <a:pt x="190" y="0"/>
                    <a:pt x="190" y="0"/>
                    <a:pt x="190" y="0"/>
                  </a:cubicBezTo>
                  <a:cubicBezTo>
                    <a:pt x="0" y="0"/>
                    <a:pt x="0" y="0"/>
                    <a:pt x="0" y="0"/>
                  </a:cubicBezTo>
                  <a:cubicBezTo>
                    <a:pt x="0" y="214"/>
                    <a:pt x="0" y="214"/>
                    <a:pt x="0" y="214"/>
                  </a:cubicBezTo>
                  <a:cubicBezTo>
                    <a:pt x="0" y="214"/>
                    <a:pt x="0" y="214"/>
                    <a:pt x="0" y="214"/>
                  </a:cubicBezTo>
                  <a:cubicBezTo>
                    <a:pt x="0" y="214"/>
                    <a:pt x="0" y="214"/>
                    <a:pt x="0" y="214"/>
                  </a:cubicBezTo>
                  <a:cubicBezTo>
                    <a:pt x="0" y="266"/>
                    <a:pt x="43" y="308"/>
                    <a:pt x="95" y="308"/>
                  </a:cubicBezTo>
                  <a:cubicBezTo>
                    <a:pt x="122" y="308"/>
                    <a:pt x="146" y="298"/>
                    <a:pt x="163" y="280"/>
                  </a:cubicBezTo>
                  <a:cubicBezTo>
                    <a:pt x="146" y="263"/>
                    <a:pt x="136" y="239"/>
                    <a:pt x="136" y="214"/>
                  </a:cubicBezTo>
                  <a:cubicBezTo>
                    <a:pt x="136" y="176"/>
                    <a:pt x="158" y="143"/>
                    <a:pt x="190" y="128"/>
                  </a:cubicBezTo>
                  <a:close/>
                </a:path>
              </a:pathLst>
            </a:custGeom>
            <a:gradFill>
              <a:gsLst>
                <a:gs pos="0">
                  <a:srgbClr val="009BD2"/>
                </a:gs>
                <a:gs pos="69000">
                  <a:srgbClr val="0078A2"/>
                </a:gs>
                <a:gs pos="100000">
                  <a:srgbClr val="009BD2"/>
                </a:gs>
              </a:gsLst>
              <a:lin ang="5400000" scaled="1"/>
            </a:gra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grpSp>
      <p:sp>
        <p:nvSpPr>
          <p:cNvPr id="24" name="椭圆 28"/>
          <p:cNvSpPr/>
          <p:nvPr/>
        </p:nvSpPr>
        <p:spPr>
          <a:xfrm rot="11271970">
            <a:off x="3539941" y="2299137"/>
            <a:ext cx="136539" cy="938745"/>
          </a:xfrm>
          <a:custGeom>
            <a:avLst/>
            <a:gdLst>
              <a:gd name="connsiteX0" fmla="*/ 0 w 95413"/>
              <a:gd name="connsiteY0" fmla="*/ 351245 h 702489"/>
              <a:gd name="connsiteX1" fmla="*/ 47707 w 95413"/>
              <a:gd name="connsiteY1" fmla="*/ 0 h 702489"/>
              <a:gd name="connsiteX2" fmla="*/ 95414 w 95413"/>
              <a:gd name="connsiteY2" fmla="*/ 351245 h 702489"/>
              <a:gd name="connsiteX3" fmla="*/ 47707 w 95413"/>
              <a:gd name="connsiteY3" fmla="*/ 702490 h 702489"/>
              <a:gd name="connsiteX4" fmla="*/ 0 w 95413"/>
              <a:gd name="connsiteY4" fmla="*/ 351245 h 702489"/>
              <a:gd name="connsiteX0" fmla="*/ 84323 w 179737"/>
              <a:gd name="connsiteY0" fmla="*/ 664565 h 1015810"/>
              <a:gd name="connsiteX1" fmla="*/ 5041 w 179737"/>
              <a:gd name="connsiteY1" fmla="*/ 0 h 1015810"/>
              <a:gd name="connsiteX2" fmla="*/ 179737 w 179737"/>
              <a:gd name="connsiteY2" fmla="*/ 664565 h 1015810"/>
              <a:gd name="connsiteX3" fmla="*/ 132030 w 179737"/>
              <a:gd name="connsiteY3" fmla="*/ 1015810 h 1015810"/>
              <a:gd name="connsiteX4" fmla="*/ 84323 w 179737"/>
              <a:gd name="connsiteY4" fmla="*/ 664565 h 1015810"/>
              <a:gd name="connsiteX0" fmla="*/ 83503 w 178917"/>
              <a:gd name="connsiteY0" fmla="*/ 664565 h 1073580"/>
              <a:gd name="connsiteX1" fmla="*/ 4221 w 178917"/>
              <a:gd name="connsiteY1" fmla="*/ 0 h 1073580"/>
              <a:gd name="connsiteX2" fmla="*/ 178917 w 178917"/>
              <a:gd name="connsiteY2" fmla="*/ 664565 h 1073580"/>
              <a:gd name="connsiteX3" fmla="*/ 4231 w 178917"/>
              <a:gd name="connsiteY3" fmla="*/ 1073580 h 1073580"/>
              <a:gd name="connsiteX4" fmla="*/ 83503 w 178917"/>
              <a:gd name="connsiteY4" fmla="*/ 664565 h 1073580"/>
              <a:gd name="connsiteX0" fmla="*/ 55029 w 178394"/>
              <a:gd name="connsiteY0" fmla="*/ 674952 h 1073594"/>
              <a:gd name="connsiteX1" fmla="*/ 3698 w 178394"/>
              <a:gd name="connsiteY1" fmla="*/ 4 h 1073594"/>
              <a:gd name="connsiteX2" fmla="*/ 178394 w 178394"/>
              <a:gd name="connsiteY2" fmla="*/ 664569 h 1073594"/>
              <a:gd name="connsiteX3" fmla="*/ 3708 w 178394"/>
              <a:gd name="connsiteY3" fmla="*/ 1073584 h 1073594"/>
              <a:gd name="connsiteX4" fmla="*/ 55029 w 178394"/>
              <a:gd name="connsiteY4" fmla="*/ 674952 h 1073594"/>
              <a:gd name="connsiteX0" fmla="*/ 72569 w 195934"/>
              <a:gd name="connsiteY0" fmla="*/ 466785 h 865425"/>
              <a:gd name="connsiteX1" fmla="*/ 3141 w 195934"/>
              <a:gd name="connsiteY1" fmla="*/ 9 h 865425"/>
              <a:gd name="connsiteX2" fmla="*/ 195934 w 195934"/>
              <a:gd name="connsiteY2" fmla="*/ 456402 h 865425"/>
              <a:gd name="connsiteX3" fmla="*/ 21248 w 195934"/>
              <a:gd name="connsiteY3" fmla="*/ 865417 h 865425"/>
              <a:gd name="connsiteX4" fmla="*/ 72569 w 195934"/>
              <a:gd name="connsiteY4" fmla="*/ 466785 h 865425"/>
              <a:gd name="connsiteX0" fmla="*/ 73385 w 215384"/>
              <a:gd name="connsiteY0" fmla="*/ 466799 h 865455"/>
              <a:gd name="connsiteX1" fmla="*/ 3957 w 215384"/>
              <a:gd name="connsiteY1" fmla="*/ 23 h 865455"/>
              <a:gd name="connsiteX2" fmla="*/ 215384 w 215384"/>
              <a:gd name="connsiteY2" fmla="*/ 449494 h 865455"/>
              <a:gd name="connsiteX3" fmla="*/ 22064 w 215384"/>
              <a:gd name="connsiteY3" fmla="*/ 865431 h 865455"/>
              <a:gd name="connsiteX4" fmla="*/ 73385 w 215384"/>
              <a:gd name="connsiteY4" fmla="*/ 466799 h 865455"/>
              <a:gd name="connsiteX0" fmla="*/ 136683 w 278682"/>
              <a:gd name="connsiteY0" fmla="*/ 466799 h 928011"/>
              <a:gd name="connsiteX1" fmla="*/ 67255 w 278682"/>
              <a:gd name="connsiteY1" fmla="*/ 23 h 928011"/>
              <a:gd name="connsiteX2" fmla="*/ 278682 w 278682"/>
              <a:gd name="connsiteY2" fmla="*/ 449494 h 928011"/>
              <a:gd name="connsiteX3" fmla="*/ 2574 w 278682"/>
              <a:gd name="connsiteY3" fmla="*/ 927991 h 928011"/>
              <a:gd name="connsiteX4" fmla="*/ 136683 w 278682"/>
              <a:gd name="connsiteY4" fmla="*/ 466799 h 928011"/>
              <a:gd name="connsiteX0" fmla="*/ 146608 w 278224"/>
              <a:gd name="connsiteY0" fmla="*/ 494886 h 928272"/>
              <a:gd name="connsiteX1" fmla="*/ 66797 w 278224"/>
              <a:gd name="connsiteY1" fmla="*/ 158 h 928272"/>
              <a:gd name="connsiteX2" fmla="*/ 278224 w 278224"/>
              <a:gd name="connsiteY2" fmla="*/ 449629 h 928272"/>
              <a:gd name="connsiteX3" fmla="*/ 2116 w 278224"/>
              <a:gd name="connsiteY3" fmla="*/ 928126 h 928272"/>
              <a:gd name="connsiteX4" fmla="*/ 146608 w 278224"/>
              <a:gd name="connsiteY4" fmla="*/ 494886 h 928272"/>
              <a:gd name="connsiteX0" fmla="*/ 145868 w 249533"/>
              <a:gd name="connsiteY0" fmla="*/ 494820 h 928147"/>
              <a:gd name="connsiteX1" fmla="*/ 66057 w 249533"/>
              <a:gd name="connsiteY1" fmla="*/ 92 h 928147"/>
              <a:gd name="connsiteX2" fmla="*/ 249533 w 249533"/>
              <a:gd name="connsiteY2" fmla="*/ 459946 h 928147"/>
              <a:gd name="connsiteX3" fmla="*/ 1376 w 249533"/>
              <a:gd name="connsiteY3" fmla="*/ 928060 h 928147"/>
              <a:gd name="connsiteX4" fmla="*/ 145868 w 249533"/>
              <a:gd name="connsiteY4" fmla="*/ 494820 h 928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33" h="928147">
                <a:moveTo>
                  <a:pt x="145868" y="494820"/>
                </a:moveTo>
                <a:cubicBezTo>
                  <a:pt x="156648" y="340159"/>
                  <a:pt x="48779" y="5904"/>
                  <a:pt x="66057" y="92"/>
                </a:cubicBezTo>
                <a:cubicBezTo>
                  <a:pt x="83335" y="-5720"/>
                  <a:pt x="249533" y="265959"/>
                  <a:pt x="249533" y="459946"/>
                </a:cubicBezTo>
                <a:cubicBezTo>
                  <a:pt x="249533" y="653933"/>
                  <a:pt x="18654" y="922248"/>
                  <a:pt x="1376" y="928060"/>
                </a:cubicBezTo>
                <a:cubicBezTo>
                  <a:pt x="-15902" y="933872"/>
                  <a:pt x="135088" y="649481"/>
                  <a:pt x="145868" y="494820"/>
                </a:cubicBezTo>
                <a:close/>
              </a:path>
            </a:pathLst>
          </a:custGeom>
          <a:solidFill>
            <a:schemeClr val="bg1">
              <a:lumMod val="95000"/>
              <a:alpha val="6000"/>
            </a:schemeClr>
          </a:solidFill>
          <a:ln w="9525">
            <a:noFill/>
          </a:ln>
          <a:effectLst>
            <a:glow rad="292100">
              <a:schemeClr val="accent2">
                <a:lumMod val="50000"/>
                <a:alpha val="23000"/>
              </a:schemeClr>
            </a:glow>
            <a:softEdge rad="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dirty="0">
              <a:latin typeface="微软雅黑" pitchFamily="34" charset="-122"/>
              <a:ea typeface="微软雅黑" pitchFamily="34" charset="-122"/>
            </a:endParaRPr>
          </a:p>
        </p:txBody>
      </p:sp>
      <p:pic>
        <p:nvPicPr>
          <p:cNvPr id="25" name="图片 24"/>
          <p:cNvPicPr>
            <a:picLocks noChangeAspect="1"/>
          </p:cNvPicPr>
          <p:nvPr/>
        </p:nvPicPr>
        <p:blipFill>
          <a:blip r:embed="rId2"/>
          <a:stretch>
            <a:fillRect/>
          </a:stretch>
        </p:blipFill>
        <p:spPr>
          <a:xfrm>
            <a:off x="3680075" y="3427331"/>
            <a:ext cx="120000" cy="15000"/>
          </a:xfrm>
          <a:prstGeom prst="rect">
            <a:avLst/>
          </a:prstGeom>
        </p:spPr>
      </p:pic>
      <p:sp>
        <p:nvSpPr>
          <p:cNvPr id="26" name="Freeform 5"/>
          <p:cNvSpPr>
            <a:spLocks/>
          </p:cNvSpPr>
          <p:nvPr/>
        </p:nvSpPr>
        <p:spPr bwMode="auto">
          <a:xfrm>
            <a:off x="3164022" y="2090682"/>
            <a:ext cx="288021" cy="300483"/>
          </a:xfrm>
          <a:custGeom>
            <a:avLst/>
            <a:gdLst>
              <a:gd name="T0" fmla="*/ 311 w 311"/>
              <a:gd name="T1" fmla="*/ 0 h 312"/>
              <a:gd name="T2" fmla="*/ 0 w 311"/>
              <a:gd name="T3" fmla="*/ 312 h 312"/>
              <a:gd name="T4" fmla="*/ 311 w 311"/>
              <a:gd name="T5" fmla="*/ 312 h 312"/>
              <a:gd name="T6" fmla="*/ 311 w 311"/>
              <a:gd name="T7" fmla="*/ 0 h 312"/>
            </a:gdLst>
            <a:ahLst/>
            <a:cxnLst>
              <a:cxn ang="0">
                <a:pos x="T0" y="T1"/>
              </a:cxn>
              <a:cxn ang="0">
                <a:pos x="T2" y="T3"/>
              </a:cxn>
              <a:cxn ang="0">
                <a:pos x="T4" y="T5"/>
              </a:cxn>
              <a:cxn ang="0">
                <a:pos x="T6" y="T7"/>
              </a:cxn>
            </a:cxnLst>
            <a:rect l="0" t="0" r="r" b="b"/>
            <a:pathLst>
              <a:path w="311" h="312">
                <a:moveTo>
                  <a:pt x="311" y="0"/>
                </a:moveTo>
                <a:lnTo>
                  <a:pt x="0" y="312"/>
                </a:lnTo>
                <a:lnTo>
                  <a:pt x="311" y="312"/>
                </a:lnTo>
                <a:lnTo>
                  <a:pt x="311" y="0"/>
                </a:lnTo>
                <a:close/>
              </a:path>
            </a:pathLst>
          </a:custGeom>
          <a:solidFill>
            <a:schemeClr val="bg1">
              <a:lumMod val="85000"/>
            </a:schemeClr>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sp>
        <p:nvSpPr>
          <p:cNvPr id="27" name="Freeform 5"/>
          <p:cNvSpPr>
            <a:spLocks/>
          </p:cNvSpPr>
          <p:nvPr/>
        </p:nvSpPr>
        <p:spPr bwMode="auto">
          <a:xfrm flipH="1">
            <a:off x="4981790" y="2779505"/>
            <a:ext cx="294457" cy="271284"/>
          </a:xfrm>
          <a:custGeom>
            <a:avLst/>
            <a:gdLst>
              <a:gd name="T0" fmla="*/ 311 w 311"/>
              <a:gd name="T1" fmla="*/ 0 h 312"/>
              <a:gd name="T2" fmla="*/ 0 w 311"/>
              <a:gd name="T3" fmla="*/ 312 h 312"/>
              <a:gd name="T4" fmla="*/ 311 w 311"/>
              <a:gd name="T5" fmla="*/ 312 h 312"/>
              <a:gd name="T6" fmla="*/ 311 w 311"/>
              <a:gd name="T7" fmla="*/ 0 h 312"/>
            </a:gdLst>
            <a:ahLst/>
            <a:cxnLst>
              <a:cxn ang="0">
                <a:pos x="T0" y="T1"/>
              </a:cxn>
              <a:cxn ang="0">
                <a:pos x="T2" y="T3"/>
              </a:cxn>
              <a:cxn ang="0">
                <a:pos x="T4" y="T5"/>
              </a:cxn>
              <a:cxn ang="0">
                <a:pos x="T6" y="T7"/>
              </a:cxn>
            </a:cxnLst>
            <a:rect l="0" t="0" r="r" b="b"/>
            <a:pathLst>
              <a:path w="311" h="312">
                <a:moveTo>
                  <a:pt x="311" y="0"/>
                </a:moveTo>
                <a:lnTo>
                  <a:pt x="0" y="312"/>
                </a:lnTo>
                <a:lnTo>
                  <a:pt x="311" y="312"/>
                </a:lnTo>
                <a:lnTo>
                  <a:pt x="311" y="0"/>
                </a:lnTo>
                <a:close/>
              </a:path>
            </a:pathLst>
          </a:custGeom>
          <a:solidFill>
            <a:schemeClr val="bg1">
              <a:lumMod val="85000"/>
            </a:schemeClr>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sp>
        <p:nvSpPr>
          <p:cNvPr id="28" name="Freeform 5"/>
          <p:cNvSpPr>
            <a:spLocks/>
          </p:cNvSpPr>
          <p:nvPr/>
        </p:nvSpPr>
        <p:spPr bwMode="auto">
          <a:xfrm flipV="1">
            <a:off x="2285362" y="3688586"/>
            <a:ext cx="281947" cy="295845"/>
          </a:xfrm>
          <a:custGeom>
            <a:avLst/>
            <a:gdLst>
              <a:gd name="T0" fmla="*/ 311 w 311"/>
              <a:gd name="T1" fmla="*/ 0 h 312"/>
              <a:gd name="T2" fmla="*/ 0 w 311"/>
              <a:gd name="T3" fmla="*/ 312 h 312"/>
              <a:gd name="T4" fmla="*/ 311 w 311"/>
              <a:gd name="T5" fmla="*/ 312 h 312"/>
              <a:gd name="T6" fmla="*/ 311 w 311"/>
              <a:gd name="T7" fmla="*/ 0 h 312"/>
            </a:gdLst>
            <a:ahLst/>
            <a:cxnLst>
              <a:cxn ang="0">
                <a:pos x="T0" y="T1"/>
              </a:cxn>
              <a:cxn ang="0">
                <a:pos x="T2" y="T3"/>
              </a:cxn>
              <a:cxn ang="0">
                <a:pos x="T4" y="T5"/>
              </a:cxn>
              <a:cxn ang="0">
                <a:pos x="T6" y="T7"/>
              </a:cxn>
            </a:cxnLst>
            <a:rect l="0" t="0" r="r" b="b"/>
            <a:pathLst>
              <a:path w="311" h="312">
                <a:moveTo>
                  <a:pt x="311" y="0"/>
                </a:moveTo>
                <a:lnTo>
                  <a:pt x="0" y="312"/>
                </a:lnTo>
                <a:lnTo>
                  <a:pt x="311" y="312"/>
                </a:lnTo>
                <a:lnTo>
                  <a:pt x="311" y="0"/>
                </a:lnTo>
                <a:close/>
              </a:path>
            </a:pathLst>
          </a:custGeom>
          <a:solidFill>
            <a:schemeClr val="bg1">
              <a:lumMod val="85000"/>
            </a:schemeClr>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sp>
        <p:nvSpPr>
          <p:cNvPr id="29" name="Freeform 5"/>
          <p:cNvSpPr>
            <a:spLocks/>
          </p:cNvSpPr>
          <p:nvPr/>
        </p:nvSpPr>
        <p:spPr bwMode="auto">
          <a:xfrm flipH="1" flipV="1">
            <a:off x="4158105" y="4578810"/>
            <a:ext cx="310104" cy="303821"/>
          </a:xfrm>
          <a:custGeom>
            <a:avLst/>
            <a:gdLst>
              <a:gd name="T0" fmla="*/ 311 w 311"/>
              <a:gd name="T1" fmla="*/ 0 h 312"/>
              <a:gd name="T2" fmla="*/ 0 w 311"/>
              <a:gd name="T3" fmla="*/ 312 h 312"/>
              <a:gd name="T4" fmla="*/ 311 w 311"/>
              <a:gd name="T5" fmla="*/ 312 h 312"/>
              <a:gd name="T6" fmla="*/ 311 w 311"/>
              <a:gd name="T7" fmla="*/ 0 h 312"/>
            </a:gdLst>
            <a:ahLst/>
            <a:cxnLst>
              <a:cxn ang="0">
                <a:pos x="T0" y="T1"/>
              </a:cxn>
              <a:cxn ang="0">
                <a:pos x="T2" y="T3"/>
              </a:cxn>
              <a:cxn ang="0">
                <a:pos x="T4" y="T5"/>
              </a:cxn>
              <a:cxn ang="0">
                <a:pos x="T6" y="T7"/>
              </a:cxn>
            </a:cxnLst>
            <a:rect l="0" t="0" r="r" b="b"/>
            <a:pathLst>
              <a:path w="311" h="312">
                <a:moveTo>
                  <a:pt x="311" y="0"/>
                </a:moveTo>
                <a:lnTo>
                  <a:pt x="0" y="312"/>
                </a:lnTo>
                <a:lnTo>
                  <a:pt x="311" y="312"/>
                </a:lnTo>
                <a:lnTo>
                  <a:pt x="311" y="0"/>
                </a:lnTo>
                <a:close/>
              </a:path>
            </a:pathLst>
          </a:custGeom>
          <a:solidFill>
            <a:schemeClr val="bg1">
              <a:lumMod val="85000"/>
            </a:schemeClr>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latin typeface="微软雅黑" pitchFamily="34" charset="-122"/>
              <a:ea typeface="微软雅黑" pitchFamily="34" charset="-122"/>
            </a:endParaRPr>
          </a:p>
        </p:txBody>
      </p:sp>
      <p:sp>
        <p:nvSpPr>
          <p:cNvPr id="30" name="文本框 29"/>
          <p:cNvSpPr txBox="1"/>
          <p:nvPr/>
        </p:nvSpPr>
        <p:spPr>
          <a:xfrm>
            <a:off x="2602131" y="3654440"/>
            <a:ext cx="1028955" cy="995209"/>
          </a:xfrm>
          <a:prstGeom prst="rect">
            <a:avLst/>
          </a:prstGeom>
          <a:noFill/>
        </p:spPr>
        <p:txBody>
          <a:bodyPr wrap="square" rtlCol="0">
            <a:spAutoFit/>
          </a:bodyPr>
          <a:lstStyle/>
          <a:p>
            <a:r>
              <a:rPr lang="en-US" altLang="zh-CN" sz="5867" dirty="0">
                <a:solidFill>
                  <a:schemeClr val="bg1"/>
                </a:solidFill>
              </a:rPr>
              <a:t>03</a:t>
            </a:r>
            <a:endParaRPr lang="zh-CN" altLang="en-US" sz="5867" dirty="0">
              <a:solidFill>
                <a:schemeClr val="bg1"/>
              </a:solidFill>
            </a:endParaRPr>
          </a:p>
        </p:txBody>
      </p:sp>
      <p:sp>
        <p:nvSpPr>
          <p:cNvPr id="31" name="文本框 30"/>
          <p:cNvSpPr txBox="1"/>
          <p:nvPr/>
        </p:nvSpPr>
        <p:spPr>
          <a:xfrm>
            <a:off x="4025535" y="3654440"/>
            <a:ext cx="1028955" cy="995209"/>
          </a:xfrm>
          <a:prstGeom prst="rect">
            <a:avLst/>
          </a:prstGeom>
          <a:noFill/>
        </p:spPr>
        <p:txBody>
          <a:bodyPr wrap="square" rtlCol="0">
            <a:spAutoFit/>
          </a:bodyPr>
          <a:lstStyle/>
          <a:p>
            <a:r>
              <a:rPr lang="en-US" altLang="zh-CN" sz="5867" dirty="0">
                <a:solidFill>
                  <a:schemeClr val="bg1"/>
                </a:solidFill>
              </a:rPr>
              <a:t>04</a:t>
            </a:r>
            <a:endParaRPr lang="zh-CN" altLang="en-US" sz="5867" dirty="0">
              <a:solidFill>
                <a:schemeClr val="bg1"/>
              </a:solidFill>
            </a:endParaRPr>
          </a:p>
        </p:txBody>
      </p:sp>
      <p:sp>
        <p:nvSpPr>
          <p:cNvPr id="32" name="文本框 31"/>
          <p:cNvSpPr txBox="1"/>
          <p:nvPr/>
        </p:nvSpPr>
        <p:spPr>
          <a:xfrm>
            <a:off x="4026993" y="2282703"/>
            <a:ext cx="1028955" cy="995209"/>
          </a:xfrm>
          <a:prstGeom prst="rect">
            <a:avLst/>
          </a:prstGeom>
          <a:noFill/>
        </p:spPr>
        <p:txBody>
          <a:bodyPr wrap="square" rtlCol="0">
            <a:spAutoFit/>
          </a:bodyPr>
          <a:lstStyle/>
          <a:p>
            <a:r>
              <a:rPr lang="en-US" altLang="zh-CN" sz="5867" dirty="0" smtClean="0">
                <a:solidFill>
                  <a:schemeClr val="bg1"/>
                </a:solidFill>
              </a:rPr>
              <a:t>02</a:t>
            </a:r>
            <a:endParaRPr lang="zh-CN" altLang="en-US" sz="5867" dirty="0">
              <a:solidFill>
                <a:schemeClr val="bg1"/>
              </a:solidFill>
            </a:endParaRPr>
          </a:p>
        </p:txBody>
      </p:sp>
      <p:sp>
        <p:nvSpPr>
          <p:cNvPr id="33" name="文本框 32"/>
          <p:cNvSpPr txBox="1"/>
          <p:nvPr/>
        </p:nvSpPr>
        <p:spPr>
          <a:xfrm>
            <a:off x="2361502" y="2316740"/>
            <a:ext cx="1028955" cy="995209"/>
          </a:xfrm>
          <a:prstGeom prst="rect">
            <a:avLst/>
          </a:prstGeom>
          <a:noFill/>
        </p:spPr>
        <p:txBody>
          <a:bodyPr wrap="square" rtlCol="0">
            <a:spAutoFit/>
          </a:bodyPr>
          <a:lstStyle/>
          <a:p>
            <a:r>
              <a:rPr lang="en-US" altLang="zh-CN" sz="5867" dirty="0">
                <a:solidFill>
                  <a:schemeClr val="bg1"/>
                </a:solidFill>
              </a:rPr>
              <a:t>01</a:t>
            </a:r>
            <a:endParaRPr lang="zh-CN" altLang="en-US" sz="5867" dirty="0">
              <a:solidFill>
                <a:schemeClr val="bg1"/>
              </a:solidFill>
            </a:endParaRPr>
          </a:p>
        </p:txBody>
      </p:sp>
      <p:sp>
        <p:nvSpPr>
          <p:cNvPr id="34" name="文本框 33"/>
          <p:cNvSpPr txBox="1"/>
          <p:nvPr/>
        </p:nvSpPr>
        <p:spPr>
          <a:xfrm>
            <a:off x="2262508" y="1038570"/>
            <a:ext cx="1226943" cy="1815882"/>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项目引导</a:t>
            </a:r>
            <a:endParaRPr lang="en-US" altLang="zh-CN" sz="2800" b="1" dirty="0">
              <a:solidFill>
                <a:schemeClr val="bg1"/>
              </a:solidFill>
              <a:latin typeface="微软雅黑" panose="020B0503020204020204" pitchFamily="34" charset="-122"/>
              <a:ea typeface="微软雅黑" panose="020B0503020204020204" pitchFamily="34" charset="-122"/>
            </a:endParaRPr>
          </a:p>
          <a:p>
            <a:endParaRPr lang="en-US" altLang="zh-CN" sz="2800" b="1" dirty="0">
              <a:solidFill>
                <a:schemeClr val="bg1"/>
              </a:solidFill>
              <a:latin typeface="微软雅黑" panose="020B0503020204020204" pitchFamily="34" charset="-122"/>
              <a:ea typeface="微软雅黑" panose="020B0503020204020204" pitchFamily="34" charset="-122"/>
            </a:endParaRPr>
          </a:p>
          <a:p>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13382" y="3511594"/>
            <a:ext cx="1435619" cy="2246769"/>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学生为</a:t>
            </a:r>
            <a:endParaRPr lang="en-US" altLang="zh-CN" sz="2800" dirty="0" smtClean="0">
              <a:solidFill>
                <a:schemeClr val="bg1"/>
              </a:solidFill>
              <a:latin typeface="微软雅黑" panose="020B0503020204020204" pitchFamily="34" charset="-122"/>
              <a:ea typeface="微软雅黑" panose="020B0503020204020204" pitchFamily="34" charset="-122"/>
            </a:endParaRPr>
          </a:p>
          <a:p>
            <a:r>
              <a:rPr lang="zh-CN" altLang="en-US" sz="2800" dirty="0" smtClean="0">
                <a:solidFill>
                  <a:schemeClr val="bg1"/>
                </a:solidFill>
                <a:latin typeface="微软雅黑" panose="020B0503020204020204" pitchFamily="34" charset="-122"/>
                <a:ea typeface="微软雅黑" panose="020B0503020204020204" pitchFamily="34" charset="-122"/>
              </a:rPr>
              <a:t>主体</a:t>
            </a:r>
            <a:endParaRPr lang="en-US" altLang="zh-CN" sz="2800" dirty="0">
              <a:solidFill>
                <a:schemeClr val="bg1">
                  <a:lumMod val="85000"/>
                </a:schemeClr>
              </a:solidFill>
              <a:latin typeface="微软雅黑" panose="020B0503020204020204" pitchFamily="34" charset="-122"/>
              <a:ea typeface="微软雅黑" panose="020B0503020204020204" pitchFamily="34" charset="-122"/>
            </a:endParaRPr>
          </a:p>
          <a:p>
            <a:endParaRPr lang="en-US" altLang="zh-CN" sz="2800" dirty="0">
              <a:solidFill>
                <a:schemeClr val="bg1">
                  <a:lumMod val="85000"/>
                </a:schemeClr>
              </a:solidFill>
              <a:latin typeface="微软雅黑" panose="020B0503020204020204" pitchFamily="34" charset="-122"/>
              <a:ea typeface="微软雅黑" panose="020B0503020204020204" pitchFamily="34" charset="-122"/>
            </a:endParaRPr>
          </a:p>
          <a:p>
            <a:endParaRPr lang="en-US" altLang="zh-CN" sz="2800" dirty="0">
              <a:solidFill>
                <a:schemeClr val="bg1">
                  <a:lumMod val="85000"/>
                </a:schemeClr>
              </a:solidFill>
              <a:latin typeface="微软雅黑" panose="020B0503020204020204" pitchFamily="34" charset="-122"/>
              <a:ea typeface="微软雅黑" panose="020B0503020204020204" pitchFamily="34" charset="-122"/>
            </a:endParaRPr>
          </a:p>
          <a:p>
            <a:endParaRPr lang="zh-CN" altLang="en-US" sz="28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5345912" y="2116615"/>
            <a:ext cx="1086255" cy="1815882"/>
          </a:xfrm>
          <a:prstGeom prst="rect">
            <a:avLst/>
          </a:prstGeom>
          <a:noFill/>
        </p:spPr>
        <p:txBody>
          <a:bodyPr wrap="square" rtlCol="0">
            <a:spAutoFit/>
          </a:bodyPr>
          <a:lstStyle/>
          <a:p>
            <a:r>
              <a:rPr lang="zh-CN" altLang="en-US" sz="2800" b="1" dirty="0" smtClean="0">
                <a:solidFill>
                  <a:schemeClr val="bg1">
                    <a:lumMod val="85000"/>
                  </a:schemeClr>
                </a:solidFill>
                <a:latin typeface="微软雅黑" panose="020B0503020204020204" pitchFamily="34" charset="-122"/>
                <a:ea typeface="微软雅黑" panose="020B0503020204020204" pitchFamily="34" charset="-122"/>
              </a:rPr>
              <a:t>任务驱动</a:t>
            </a:r>
            <a:endParaRPr lang="en-US" altLang="zh-CN" sz="2800" b="1" dirty="0">
              <a:solidFill>
                <a:schemeClr val="bg1">
                  <a:lumMod val="85000"/>
                </a:schemeClr>
              </a:solidFill>
              <a:latin typeface="微软雅黑" panose="020B0503020204020204" pitchFamily="34" charset="-122"/>
              <a:ea typeface="微软雅黑" panose="020B0503020204020204" pitchFamily="34" charset="-122"/>
            </a:endParaRPr>
          </a:p>
          <a:p>
            <a:endParaRPr lang="en-US" altLang="zh-CN" sz="2800" b="1" dirty="0">
              <a:solidFill>
                <a:schemeClr val="bg1">
                  <a:lumMod val="85000"/>
                </a:schemeClr>
              </a:solidFill>
              <a:latin typeface="微软雅黑" panose="020B0503020204020204" pitchFamily="34" charset="-122"/>
              <a:ea typeface="微软雅黑" panose="020B0503020204020204" pitchFamily="34" charset="-122"/>
            </a:endParaRPr>
          </a:p>
          <a:p>
            <a:endParaRPr lang="zh-CN" altLang="en-US" sz="28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478369" y="4994428"/>
            <a:ext cx="2029484" cy="954107"/>
          </a:xfrm>
          <a:prstGeom prst="rect">
            <a:avLst/>
          </a:prstGeom>
          <a:noFill/>
        </p:spPr>
        <p:txBody>
          <a:bodyPr wrap="square" rtlCol="0">
            <a:spAutoFit/>
          </a:bodyPr>
          <a:lstStyle/>
          <a:p>
            <a:r>
              <a:rPr lang="zh-CN" altLang="en-US" sz="2800" b="1" dirty="0" smtClean="0">
                <a:solidFill>
                  <a:schemeClr val="bg1">
                    <a:lumMod val="95000"/>
                  </a:schemeClr>
                </a:solidFill>
                <a:latin typeface="微软雅黑" panose="020B0503020204020204" pitchFamily="34" charset="-122"/>
                <a:ea typeface="微软雅黑" panose="020B0503020204020204" pitchFamily="34" charset="-122"/>
              </a:rPr>
              <a:t>教学做一体化</a:t>
            </a:r>
            <a:endParaRPr lang="zh-CN" altLang="en-US" sz="28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2" name="标题 41"/>
          <p:cNvSpPr>
            <a:spLocks noGrp="1"/>
          </p:cNvSpPr>
          <p:nvPr>
            <p:ph type="title"/>
          </p:nvPr>
        </p:nvSpPr>
        <p:spPr>
          <a:xfrm>
            <a:off x="7029450" y="2514895"/>
            <a:ext cx="5029200" cy="1338440"/>
          </a:xfrm>
        </p:spPr>
        <p:txBody>
          <a:bodyPr/>
          <a:lstStyle/>
          <a:p>
            <a:r>
              <a:rPr lang="zh-CN" altLang="en-US" b="1" dirty="0" smtClean="0">
                <a:latin typeface="华文琥珀" pitchFamily="2" charset="-122"/>
                <a:ea typeface="华文琥珀" pitchFamily="2" charset="-122"/>
              </a:rPr>
              <a:t>课程总体设计理念</a:t>
            </a:r>
            <a:endParaRPr lang="zh-CN" altLang="en-US" b="1" dirty="0">
              <a:latin typeface="华文琥珀" pitchFamily="2" charset="-122"/>
              <a:ea typeface="华文琥珀" pitchFamily="2" charset="-122"/>
            </a:endParaRPr>
          </a:p>
        </p:txBody>
      </p:sp>
      <p:sp>
        <p:nvSpPr>
          <p:cNvPr id="2" name="日期占位符 1"/>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3" name="页脚占位符 2"/>
          <p:cNvSpPr>
            <a:spLocks noGrp="1"/>
          </p:cNvSpPr>
          <p:nvPr>
            <p:ph type="ftr" sz="quarter" idx="11"/>
          </p:nvPr>
        </p:nvSpPr>
        <p:spPr/>
        <p:txBody>
          <a:bodyPr/>
          <a:lstStyle/>
          <a:p>
            <a:r>
              <a:rPr lang="zh-CN" altLang="en-US" smtClean="0"/>
              <a:t>交流沟通课程开发设计与实施</a:t>
            </a:r>
            <a:endParaRPr lang="zh-CN" altLang="en-US"/>
          </a:p>
        </p:txBody>
      </p:sp>
      <p:sp>
        <p:nvSpPr>
          <p:cNvPr id="39" name="灯片编号占位符 38"/>
          <p:cNvSpPr>
            <a:spLocks noGrp="1"/>
          </p:cNvSpPr>
          <p:nvPr>
            <p:ph type="sldNum" sz="quarter" idx="12"/>
          </p:nvPr>
        </p:nvSpPr>
        <p:spPr/>
        <p:txBody>
          <a:bodyPr/>
          <a:lstStyle/>
          <a:p>
            <a:fld id="{37BAE3DD-1438-497B-AF1D-B715E7EF5264}" type="slidenum">
              <a:rPr lang="zh-CN" altLang="en-US" smtClean="0"/>
              <a:pPr/>
              <a:t>8</a:t>
            </a:fld>
            <a:endParaRPr lang="zh-CN" altLang="en-US"/>
          </a:p>
        </p:txBody>
      </p:sp>
      <p:pic>
        <p:nvPicPr>
          <p:cNvPr id="41" name="图片 4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271" y="2091"/>
            <a:ext cx="3563839" cy="669421"/>
          </a:xfrm>
          <a:prstGeom prst="rect">
            <a:avLst/>
          </a:prstGeom>
        </p:spPr>
      </p:pic>
      <p:grpSp>
        <p:nvGrpSpPr>
          <p:cNvPr id="40" name="组合 39"/>
          <p:cNvGrpSpPr/>
          <p:nvPr/>
        </p:nvGrpSpPr>
        <p:grpSpPr>
          <a:xfrm>
            <a:off x="6743699" y="833117"/>
            <a:ext cx="4343400" cy="640811"/>
            <a:chOff x="2086236" y="848671"/>
            <a:chExt cx="3997932" cy="504056"/>
          </a:xfrm>
        </p:grpSpPr>
        <p:sp>
          <p:nvSpPr>
            <p:cNvPr id="43" name="六边形 42"/>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smtClean="0">
                  <a:latin typeface="Calibri"/>
                  <a:ea typeface="微软雅黑" pitchFamily="34" charset="-122"/>
                </a:rPr>
                <a:t>1-2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44" name="直接箭头连接符 43"/>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45" name="TextBox 44"/>
            <p:cNvSpPr txBox="1"/>
            <p:nvPr/>
          </p:nvSpPr>
          <p:spPr>
            <a:xfrm>
              <a:off x="3193660" y="915566"/>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rPr>
                <a:t>课程</a:t>
              </a:r>
              <a:r>
                <a:rPr lang="zh-CN" altLang="en-US" sz="2800" b="1" kern="0" dirty="0" smtClean="0">
                  <a:solidFill>
                    <a:prstClr val="black"/>
                  </a:solidFill>
                  <a:latin typeface="微软雅黑" pitchFamily="34" charset="-122"/>
                  <a:ea typeface="微软雅黑" pitchFamily="34" charset="-122"/>
                  <a:cs typeface="+mj-cs"/>
                </a:rPr>
                <a:t>设计</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sp>
        <p:nvSpPr>
          <p:cNvPr id="6" name="圆角矩形 5">
            <a:hlinkClick r:id="rId4" action="ppaction://hlinksldjump"/>
          </p:cNvPr>
          <p:cNvSpPr/>
          <p:nvPr/>
        </p:nvSpPr>
        <p:spPr>
          <a:xfrm>
            <a:off x="10194130" y="5601160"/>
            <a:ext cx="1785937" cy="604337"/>
          </a:xfrm>
          <a:prstGeom prst="roundRect">
            <a:avLst/>
          </a:prstGeom>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rPr>
              <a:t>返回目录</a:t>
            </a:r>
            <a:endParaRPr lang="zh-CN" altLang="en-US" sz="2000" b="1" dirty="0">
              <a:solidFill>
                <a:schemeClr val="bg1"/>
              </a:solidFill>
              <a:effectLst>
                <a:outerShdw blurRad="38100" dist="38100" dir="2700000" algn="tl">
                  <a:srgbClr val="000000">
                    <a:alpha val="43137"/>
                  </a:srgbClr>
                </a:outerShdw>
              </a:effectLst>
              <a:latin typeface="方正小标宋简体" pitchFamily="2" charset="-122"/>
              <a:ea typeface="方正小标宋简体" pitchFamily="2" charset="-122"/>
            </a:endParaRPr>
          </a:p>
        </p:txBody>
      </p:sp>
    </p:spTree>
    <p:extLst>
      <p:ext uri="{BB962C8B-B14F-4D97-AF65-F5344CB8AC3E}">
        <p14:creationId xmlns:p14="http://schemas.microsoft.com/office/powerpoint/2010/main" xmlns="" val="654589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100" y="6215062"/>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291840" y="1493982"/>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模板</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grpSp>
        <p:nvGrpSpPr>
          <p:cNvPr id="39" name="组合 38"/>
          <p:cNvGrpSpPr/>
          <p:nvPr/>
        </p:nvGrpSpPr>
        <p:grpSpPr>
          <a:xfrm>
            <a:off x="1086804" y="3526818"/>
            <a:ext cx="1788793" cy="1861764"/>
            <a:chOff x="1090139" y="3526818"/>
            <a:chExt cx="1788793" cy="1861764"/>
          </a:xfrm>
        </p:grpSpPr>
        <p:sp>
          <p:nvSpPr>
            <p:cNvPr id="30" name="文本框 29"/>
            <p:cNvSpPr txBox="1"/>
            <p:nvPr/>
          </p:nvSpPr>
          <p:spPr>
            <a:xfrm>
              <a:off x="1237775" y="3526818"/>
              <a:ext cx="1493520" cy="400110"/>
            </a:xfrm>
            <a:prstGeom prst="rect">
              <a:avLst/>
            </a:prstGeom>
            <a:noFill/>
          </p:spPr>
          <p:txBody>
            <a:bodyPr wrap="square" rtlCol="0">
              <a:spAutoFit/>
            </a:bodyPr>
            <a:lstStyle/>
            <a:p>
              <a:pPr algn="ctr"/>
              <a:r>
                <a:rPr lang="en-US" altLang="zh-CN" sz="2000" dirty="0" smtClean="0">
                  <a:solidFill>
                    <a:schemeClr val="bg1"/>
                  </a:solidFill>
                  <a:latin typeface="方正正准黑简体" panose="02000000000000000000" pitchFamily="2" charset="-122"/>
                  <a:ea typeface="方正正准黑简体" panose="02000000000000000000" pitchFamily="2" charset="-122"/>
                </a:rPr>
                <a:t>PPT</a:t>
              </a:r>
              <a:r>
                <a:rPr lang="zh-CN" altLang="en-US" sz="2000" dirty="0" smtClean="0">
                  <a:solidFill>
                    <a:schemeClr val="bg1"/>
                  </a:solidFill>
                  <a:latin typeface="方正正准黑简体" panose="02000000000000000000" pitchFamily="2" charset="-122"/>
                  <a:ea typeface="方正正准黑简体" panose="02000000000000000000" pitchFamily="2" charset="-122"/>
                </a:rPr>
                <a:t>市场</a:t>
              </a:r>
              <a:endParaRPr lang="zh-CN" alt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35" name="文本框 34"/>
            <p:cNvSpPr txBox="1"/>
            <p:nvPr/>
          </p:nvSpPr>
          <p:spPr>
            <a:xfrm>
              <a:off x="1090139" y="4003587"/>
              <a:ext cx="1788793" cy="1384995"/>
            </a:xfrm>
            <a:prstGeom prst="rect">
              <a:avLst/>
            </a:prstGeom>
            <a:noFill/>
          </p:spPr>
          <p:txBody>
            <a:bodyPr wrap="square" rtlCol="0">
              <a:spAutoFit/>
            </a:bodyPr>
            <a:lstStyle/>
            <a:p>
              <a:r>
                <a:rPr lang="zh-CN" altLang="en-US" sz="1400" dirty="0" smtClean="0">
                  <a:solidFill>
                    <a:schemeClr val="bg1"/>
                  </a:solidFill>
                  <a:latin typeface="方正正准黑简体" panose="02000000000000000000" pitchFamily="2" charset="-122"/>
                  <a:ea typeface="方正正准黑简体" panose="02000000000000000000" pitchFamily="2" charset="-122"/>
                </a:rPr>
                <a:t>演界网，中国首家演示设计交易平台。基于演示设计的一站式在线演示、素材销售、服务交易系统</a:t>
              </a:r>
            </a:p>
            <a:p>
              <a:endParaRPr lang="zh-CN" altLang="en-US" sz="1400" dirty="0">
                <a:solidFill>
                  <a:schemeClr val="bg1"/>
                </a:solidFill>
                <a:latin typeface="方正正准黑简体" panose="02000000000000000000" pitchFamily="2" charset="-122"/>
                <a:ea typeface="方正正准黑简体" panose="02000000000000000000" pitchFamily="2" charset="-122"/>
              </a:endParaRPr>
            </a:p>
          </p:txBody>
        </p:sp>
      </p:grpSp>
      <p:sp>
        <p:nvSpPr>
          <p:cNvPr id="3" name="矩形 2"/>
          <p:cNvSpPr/>
          <p:nvPr/>
        </p:nvSpPr>
        <p:spPr>
          <a:xfrm>
            <a:off x="1042851" y="1032317"/>
            <a:ext cx="5750292" cy="923330"/>
          </a:xfrm>
          <a:prstGeom prst="rect">
            <a:avLst/>
          </a:prstGeom>
          <a:noFill/>
          <a:scene3d>
            <a:camera prst="orthographicFront">
              <a:rot lat="20999999" lon="0" rev="0"/>
            </a:camera>
            <a:lightRig rig="threePt" dir="t"/>
          </a:scene3d>
        </p:spPr>
        <p:txBody>
          <a:bodyPr vert="horz"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二、教学团队建设</a:t>
            </a:r>
          </a:p>
        </p:txBody>
      </p:sp>
      <p:sp>
        <p:nvSpPr>
          <p:cNvPr id="6" name="日期占位符 5"/>
          <p:cNvSpPr>
            <a:spLocks noGrp="1"/>
          </p:cNvSpPr>
          <p:nvPr>
            <p:ph type="dt" sz="half" idx="10"/>
          </p:nvPr>
        </p:nvSpPr>
        <p:spPr/>
        <p:txBody>
          <a:bodyPr/>
          <a:lstStyle/>
          <a:p>
            <a:r>
              <a:rPr lang="en-US" altLang="zh-CN" smtClean="0"/>
              <a:t>2015</a:t>
            </a:r>
            <a:r>
              <a:rPr lang="zh-CN" altLang="en-US" smtClean="0"/>
              <a:t>年</a:t>
            </a:r>
            <a:r>
              <a:rPr lang="en-US" altLang="zh-CN" smtClean="0"/>
              <a:t>4</a:t>
            </a:r>
            <a:r>
              <a:rPr lang="zh-CN" altLang="en-US" smtClean="0"/>
              <a:t>月</a:t>
            </a:r>
            <a:endParaRPr lang="zh-CN" altLang="en-US"/>
          </a:p>
        </p:txBody>
      </p:sp>
      <p:sp>
        <p:nvSpPr>
          <p:cNvPr id="7" name="页脚占位符 6"/>
          <p:cNvSpPr>
            <a:spLocks noGrp="1"/>
          </p:cNvSpPr>
          <p:nvPr>
            <p:ph type="ftr" sz="quarter" idx="11"/>
          </p:nvPr>
        </p:nvSpPr>
        <p:spPr/>
        <p:txBody>
          <a:bodyPr/>
          <a:lstStyle/>
          <a:p>
            <a:r>
              <a:rPr lang="zh-CN" altLang="en-US" smtClean="0"/>
              <a:t>交流沟通课程开发设计与实施</a:t>
            </a:r>
            <a:endParaRPr lang="zh-CN" altLang="en-US"/>
          </a:p>
        </p:txBody>
      </p:sp>
      <p:sp>
        <p:nvSpPr>
          <p:cNvPr id="8" name="灯片编号占位符 7"/>
          <p:cNvSpPr>
            <a:spLocks noGrp="1"/>
          </p:cNvSpPr>
          <p:nvPr>
            <p:ph type="sldNum" sz="quarter" idx="12"/>
          </p:nvPr>
        </p:nvSpPr>
        <p:spPr/>
        <p:txBody>
          <a:bodyPr/>
          <a:lstStyle/>
          <a:p>
            <a:fld id="{37BAE3DD-1438-497B-AF1D-B715E7EF5264}" type="slidenum">
              <a:rPr lang="zh-CN" altLang="en-US" smtClean="0"/>
              <a:pPr/>
              <a:t>9</a:t>
            </a:fld>
            <a:endParaRPr lang="zh-CN" altLang="en-US"/>
          </a:p>
        </p:txBody>
      </p:sp>
      <p:grpSp>
        <p:nvGrpSpPr>
          <p:cNvPr id="41" name="组合 40"/>
          <p:cNvGrpSpPr/>
          <p:nvPr/>
        </p:nvGrpSpPr>
        <p:grpSpPr>
          <a:xfrm>
            <a:off x="1926958" y="2452186"/>
            <a:ext cx="4343400" cy="640811"/>
            <a:chOff x="2086236" y="848671"/>
            <a:chExt cx="3997932" cy="504056"/>
          </a:xfrm>
        </p:grpSpPr>
        <p:sp>
          <p:nvSpPr>
            <p:cNvPr id="67" name="六边形 66"/>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a:latin typeface="Calibri"/>
                  <a:ea typeface="微软雅黑" pitchFamily="34" charset="-122"/>
                </a:rPr>
                <a:t>2</a:t>
              </a:r>
              <a:r>
                <a:rPr lang="en-US" altLang="zh-CN" sz="2400" b="1" kern="0" dirty="0" smtClean="0">
                  <a:latin typeface="Calibri"/>
                  <a:ea typeface="微软雅黑" pitchFamily="34" charset="-122"/>
                </a:rPr>
                <a:t>-1</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68" name="直接箭头连接符 67"/>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69" name="TextBox 68"/>
            <p:cNvSpPr txBox="1"/>
            <p:nvPr/>
          </p:nvSpPr>
          <p:spPr>
            <a:xfrm>
              <a:off x="3193660" y="915566"/>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教学团队</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74" name="组合 73"/>
          <p:cNvGrpSpPr/>
          <p:nvPr/>
        </p:nvGrpSpPr>
        <p:grpSpPr>
          <a:xfrm>
            <a:off x="1860283" y="3726873"/>
            <a:ext cx="4343400" cy="640811"/>
            <a:chOff x="2086236" y="848671"/>
            <a:chExt cx="3997932" cy="504056"/>
          </a:xfrm>
        </p:grpSpPr>
        <p:sp>
          <p:nvSpPr>
            <p:cNvPr id="75" name="六边形 74"/>
            <p:cNvSpPr/>
            <p:nvPr/>
          </p:nvSpPr>
          <p:spPr>
            <a:xfrm>
              <a:off x="2086236" y="848671"/>
              <a:ext cx="883702" cy="504056"/>
            </a:xfrm>
            <a:prstGeom prst="hexagon">
              <a:avLst/>
            </a:prstGeom>
            <a:solidFill>
              <a:schemeClr val="accent4">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noProof="0" dirty="0" smtClean="0">
                  <a:latin typeface="Calibri"/>
                  <a:ea typeface="微软雅黑" pitchFamily="34" charset="-122"/>
                </a:rPr>
                <a:t>2-2</a:t>
              </a:r>
              <a:endParaRPr kumimoji="0" lang="zh-CN" altLang="en-US" sz="2400" b="1" i="0" u="none" strike="noStrike" kern="0" cap="none" spc="0" normalizeH="0" baseline="0" noProof="0" dirty="0" smtClean="0">
                <a:ln>
                  <a:noFill/>
                </a:ln>
                <a:effectLst/>
                <a:uLnTx/>
                <a:uFillTx/>
                <a:latin typeface="Calibri"/>
                <a:ea typeface="微软雅黑" pitchFamily="34" charset="-122"/>
              </a:endParaRPr>
            </a:p>
          </p:txBody>
        </p:sp>
        <p:cxnSp>
          <p:nvCxnSpPr>
            <p:cNvPr id="76" name="直接箭头连接符 75"/>
            <p:cNvCxnSpPr/>
            <p:nvPr/>
          </p:nvCxnSpPr>
          <p:spPr>
            <a:xfrm>
              <a:off x="2662300" y="1347614"/>
              <a:ext cx="3421868" cy="0"/>
            </a:xfrm>
            <a:prstGeom prst="straightConnector1">
              <a:avLst/>
            </a:prstGeom>
            <a:noFill/>
            <a:ln w="31750" cap="rnd" cmpd="sng" algn="ctr">
              <a:solidFill>
                <a:schemeClr val="accent4">
                  <a:lumMod val="75000"/>
                </a:schemeClr>
              </a:solidFill>
              <a:prstDash val="sysDot"/>
              <a:headEnd type="diamond"/>
              <a:tailEnd type="diamond"/>
            </a:ln>
            <a:effectLst/>
          </p:spPr>
        </p:cxnSp>
        <p:sp>
          <p:nvSpPr>
            <p:cNvPr id="77" name="TextBox 76"/>
            <p:cNvSpPr txBox="1"/>
            <p:nvPr/>
          </p:nvSpPr>
          <p:spPr>
            <a:xfrm>
              <a:off x="3193660" y="915566"/>
              <a:ext cx="2602477" cy="4115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prstClr val="black"/>
                  </a:solidFill>
                  <a:latin typeface="微软雅黑" pitchFamily="34" charset="-122"/>
                  <a:ea typeface="微软雅黑" pitchFamily="34" charset="-122"/>
                  <a:cs typeface="+mj-cs"/>
                </a:rPr>
                <a:t>教师能力提升</a:t>
              </a:r>
              <a:endPar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cs typeface="+mj-cs"/>
              </a:endParaRPr>
            </a:p>
          </p:txBody>
        </p:sp>
      </p:grpSp>
      <p:grpSp>
        <p:nvGrpSpPr>
          <p:cNvPr id="22" name="组合 21"/>
          <p:cNvGrpSpPr/>
          <p:nvPr/>
        </p:nvGrpSpPr>
        <p:grpSpPr>
          <a:xfrm>
            <a:off x="-38100" y="0"/>
            <a:ext cx="12230100" cy="642939"/>
            <a:chOff x="-57150" y="0"/>
            <a:chExt cx="12230100" cy="642939"/>
          </a:xfrm>
        </p:grpSpPr>
        <p:sp>
          <p:nvSpPr>
            <p:cNvPr id="23" name="矩形 22"/>
            <p:cNvSpPr/>
            <p:nvPr/>
          </p:nvSpPr>
          <p:spPr>
            <a:xfrm>
              <a:off x="-57150" y="0"/>
              <a:ext cx="12230100"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100" y="347"/>
              <a:ext cx="3924848" cy="642592"/>
            </a:xfrm>
            <a:prstGeom prst="rect">
              <a:avLst/>
            </a:prstGeom>
          </p:spPr>
        </p:pic>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80747" y="1783741"/>
            <a:ext cx="4974957" cy="3877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3934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4741</Words>
  <Application>Microsoft Office PowerPoint</Application>
  <PresentationFormat>自定义</PresentationFormat>
  <Paragraphs>805</Paragraphs>
  <Slides>42</Slides>
  <Notes>19</Notes>
  <HiddenSlides>0</HiddenSlides>
  <MMClips>0</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Office 主题</vt:lpstr>
      <vt:lpstr>幻灯片 1</vt:lpstr>
      <vt:lpstr>幻灯片 2</vt:lpstr>
      <vt:lpstr>幻灯片 3</vt:lpstr>
      <vt:lpstr>幻灯片 4</vt:lpstr>
      <vt:lpstr>幻灯片 5</vt:lpstr>
      <vt:lpstr>幻灯片 6</vt:lpstr>
      <vt:lpstr>幻灯片 7</vt:lpstr>
      <vt:lpstr>课程总体设计理念</vt:lpstr>
      <vt:lpstr>幻灯片 9</vt:lpstr>
      <vt:lpstr>幻灯片 10</vt:lpstr>
      <vt:lpstr>教学团队整体结构</vt:lpstr>
      <vt:lpstr>幻灯片 12</vt:lpstr>
      <vt:lpstr>幻灯片 13</vt:lpstr>
      <vt:lpstr>幻灯片 14</vt:lpstr>
      <vt:lpstr>幻灯片 15</vt:lpstr>
      <vt:lpstr>幻灯片 16</vt:lpstr>
      <vt:lpstr>教学内容图示 </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pp</cp:lastModifiedBy>
  <cp:revision>182</cp:revision>
  <dcterms:created xsi:type="dcterms:W3CDTF">2014-11-29T03:26:58Z</dcterms:created>
  <dcterms:modified xsi:type="dcterms:W3CDTF">2015-04-09T16:10:07Z</dcterms:modified>
</cp:coreProperties>
</file>