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268760"/>
            <a:ext cx="4884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第一节  旅游消费动机分析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6147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第二组成员：李欣  王蕾  陈红  王梦喜  吕晓芹  何元元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84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3304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人际交往动机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135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人际交往动机即社会交往方面的动机，包括接触其他民族、结交新朋友</a:t>
            </a:r>
            <a:endParaRPr lang="en-US" altLang="zh-CN" sz="2000" dirty="0" smtClean="0"/>
          </a:p>
          <a:p>
            <a:r>
              <a:rPr lang="zh-CN" altLang="en-US" sz="2000" dirty="0" smtClean="0"/>
              <a:t>探亲访友、寻根、回国及家庭联系等，目的是与社会保持经常性接触。</a:t>
            </a:r>
            <a:endParaRPr lang="zh-CN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70892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地位与声望的动机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429000"/>
            <a:ext cx="81932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这类动机与自我实现的需要和个人发展的需要有关。这类旅游包括：</a:t>
            </a:r>
            <a:endParaRPr lang="en-US" altLang="zh-CN" sz="2000" dirty="0" smtClean="0"/>
          </a:p>
          <a:p>
            <a:r>
              <a:rPr lang="zh-CN" altLang="en-US" sz="2000" dirty="0"/>
              <a:t>事务</a:t>
            </a:r>
            <a:r>
              <a:rPr lang="zh-CN" altLang="en-US" sz="2000" dirty="0" smtClean="0"/>
              <a:t>旅游、会议旅游、考察旅游、实现个人兴趣爱好的旅游以及求学等 </a:t>
            </a:r>
            <a:endParaRPr lang="en-US" altLang="zh-CN" sz="2000" dirty="0" smtClean="0"/>
          </a:p>
          <a:p>
            <a:r>
              <a:rPr lang="zh-CN" altLang="en-US" sz="2000" dirty="0" smtClean="0"/>
              <a:t>通过这类旅游，可以使旅游者被注意、被承认、被赏识、</a:t>
            </a:r>
            <a:endParaRPr lang="en-US" altLang="zh-CN" sz="2000" dirty="0" smtClean="0"/>
          </a:p>
          <a:p>
            <a:r>
              <a:rPr lang="zh-CN" altLang="en-US" sz="2000" dirty="0" smtClean="0"/>
              <a:t>被尊重以及获得良好的声望。</a:t>
            </a:r>
            <a:endParaRPr lang="en-US" altLang="zh-CN" sz="2000" dirty="0" smtClean="0"/>
          </a:p>
          <a:p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66016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404664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328498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制作者：陈红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483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" y="-78920"/>
            <a:ext cx="9143999" cy="6936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909" y="980727"/>
            <a:ext cx="491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一</a:t>
            </a:r>
            <a:r>
              <a:rPr lang="en-US" altLang="zh-CN" sz="3600" dirty="0" smtClean="0"/>
              <a:t>.</a:t>
            </a:r>
            <a:r>
              <a:rPr lang="zh-CN" altLang="en-US" sz="3600" dirty="0" smtClean="0"/>
              <a:t>旅游消费动机的含义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85909" y="2852935"/>
            <a:ext cx="89050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+mn-ea"/>
              </a:rPr>
              <a:t>旅游消费动机是旅游消费者的一种心理</a:t>
            </a:r>
            <a:endParaRPr lang="en-US" altLang="zh-CN" sz="4000" dirty="0" smtClean="0">
              <a:latin typeface="+mn-ea"/>
            </a:endParaRPr>
          </a:p>
          <a:p>
            <a:r>
              <a:rPr lang="zh-CN" altLang="en-US" sz="4000" dirty="0" smtClean="0">
                <a:latin typeface="+mn-ea"/>
              </a:rPr>
              <a:t>活动，它规定并维持着人们旅游行为的</a:t>
            </a:r>
            <a:endParaRPr lang="en-US" altLang="zh-CN" sz="4000" dirty="0" smtClean="0">
              <a:latin typeface="+mn-ea"/>
            </a:endParaRPr>
          </a:p>
          <a:p>
            <a:r>
              <a:rPr lang="zh-CN" altLang="en-US" sz="4000" dirty="0" smtClean="0">
                <a:latin typeface="+mn-ea"/>
              </a:rPr>
              <a:t>发展方向，是人们采取某种旅游行为的</a:t>
            </a:r>
            <a:endParaRPr lang="en-US" altLang="zh-CN" sz="4000" dirty="0" smtClean="0">
              <a:latin typeface="+mn-ea"/>
            </a:endParaRPr>
          </a:p>
          <a:p>
            <a:r>
              <a:rPr lang="zh-CN" altLang="en-US" sz="4000" dirty="0" smtClean="0">
                <a:solidFill>
                  <a:srgbClr val="FF0000"/>
                </a:solidFill>
                <a:latin typeface="+mn-ea"/>
              </a:rPr>
              <a:t>内在动力</a:t>
            </a:r>
            <a:r>
              <a:rPr lang="zh-CN" altLang="en-US" sz="4000" dirty="0" smtClean="0">
                <a:latin typeface="+mn-ea"/>
              </a:rPr>
              <a:t>。</a:t>
            </a:r>
            <a:endParaRPr lang="zh-CN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37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0688"/>
            <a:ext cx="6585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二</a:t>
            </a:r>
            <a:r>
              <a:rPr lang="en-US" altLang="zh-CN" sz="4000" dirty="0" smtClean="0"/>
              <a:t>. </a:t>
            </a:r>
            <a:r>
              <a:rPr lang="zh-CN" altLang="en-US" sz="4000" dirty="0" smtClean="0"/>
              <a:t>旅游消费动机的产生过程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" y="1484784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旅游消费动机的产生可以被看做是需要获得满足的过</a:t>
            </a:r>
            <a:endParaRPr lang="en-US" altLang="zh-CN" sz="2800" dirty="0" smtClean="0"/>
          </a:p>
          <a:p>
            <a:r>
              <a:rPr lang="zh-CN" altLang="en-US" sz="2800" dirty="0" smtClean="0"/>
              <a:t>程：需要是一种内心状态，它使某种结果具有吸引力</a:t>
            </a:r>
            <a:endParaRPr lang="en-US" altLang="zh-CN" sz="2800" dirty="0" smtClean="0"/>
          </a:p>
        </p:txBody>
      </p:sp>
      <p:sp>
        <p:nvSpPr>
          <p:cNvPr id="7" name="矩形 6"/>
          <p:cNvSpPr/>
          <p:nvPr/>
        </p:nvSpPr>
        <p:spPr>
          <a:xfrm>
            <a:off x="-180528" y="3861048"/>
            <a:ext cx="1512168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未满足的需要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1331640" y="3952480"/>
            <a:ext cx="638336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986879" y="3952480"/>
            <a:ext cx="792088" cy="484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紧张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764655" y="3960991"/>
            <a:ext cx="645029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43220" y="3998196"/>
            <a:ext cx="1250797" cy="438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内驱力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4694017" y="3998196"/>
            <a:ext cx="453100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147117" y="4011478"/>
            <a:ext cx="1149361" cy="438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寻求行为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6296478" y="4019822"/>
            <a:ext cx="489204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785682" y="3998196"/>
            <a:ext cx="953723" cy="438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需要满足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7740352" y="4074140"/>
            <a:ext cx="576064" cy="35496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325591" y="4052514"/>
            <a:ext cx="827584" cy="528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紧张消除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6758" y="491974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动机产生过程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38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7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三</a:t>
            </a:r>
            <a:r>
              <a:rPr lang="en-US" altLang="zh-CN" sz="4000" dirty="0" smtClean="0"/>
              <a:t>.</a:t>
            </a:r>
            <a:r>
              <a:rPr lang="zh-CN" altLang="en-US" sz="4000" dirty="0" smtClean="0"/>
              <a:t>旅游消费动机产生的条件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411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（</a:t>
            </a:r>
            <a:r>
              <a:rPr lang="en-US" altLang="zh-CN" sz="3600" dirty="0" smtClean="0"/>
              <a:t>1</a:t>
            </a:r>
            <a:r>
              <a:rPr lang="zh-CN" altLang="en-US" sz="3600" dirty="0" smtClean="0"/>
              <a:t>）</a:t>
            </a:r>
            <a:r>
              <a:rPr lang="zh-CN" altLang="en-US" sz="3600" dirty="0" smtClean="0">
                <a:hlinkClick r:id="rId3" action="ppaction://hlinksldjump"/>
              </a:rPr>
              <a:t>经济</a:t>
            </a:r>
            <a:r>
              <a:rPr lang="zh-CN" altLang="en-US" sz="3600" dirty="0" smtClean="0"/>
              <a:t>支付能力</a:t>
            </a:r>
            <a:endParaRPr lang="zh-CN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08217" y="3643582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（</a:t>
            </a:r>
            <a:r>
              <a:rPr lang="en-US" altLang="zh-CN" sz="3600" dirty="0"/>
              <a:t>3</a:t>
            </a:r>
            <a:r>
              <a:rPr lang="zh-CN" altLang="en-US" sz="3600" dirty="0" smtClean="0"/>
              <a:t>）</a:t>
            </a:r>
            <a:r>
              <a:rPr lang="zh-CN" altLang="en-US" sz="3600" dirty="0" smtClean="0">
                <a:hlinkClick r:id="rId4" action="ppaction://hlinksldjump"/>
              </a:rPr>
              <a:t>闲暇时间</a:t>
            </a:r>
            <a:endParaRPr lang="zh-CN" alt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383307" y="2420888"/>
            <a:ext cx="3188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（</a:t>
            </a:r>
            <a:r>
              <a:rPr lang="en-US" altLang="zh-CN" sz="3600" dirty="0"/>
              <a:t>2</a:t>
            </a:r>
            <a:r>
              <a:rPr lang="zh-CN" altLang="en-US" sz="3600" dirty="0" smtClean="0"/>
              <a:t>）</a:t>
            </a:r>
            <a:r>
              <a:rPr lang="zh-CN" altLang="en-US" sz="3600" dirty="0" smtClean="0">
                <a:hlinkClick r:id="rId3" action="ppaction://hlinksldjump"/>
              </a:rPr>
              <a:t>社会条件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3436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499" y="1279386"/>
            <a:ext cx="89050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经济支付能力主要是指居民的可自由支配收入，即在家庭或个人的总收入中，</a:t>
            </a:r>
            <a:endParaRPr lang="en-US" altLang="zh-CN" sz="2000" dirty="0" smtClean="0"/>
          </a:p>
          <a:p>
            <a:r>
              <a:rPr lang="zh-CN" altLang="en-US" sz="2000" dirty="0" smtClean="0"/>
              <a:t>扣除全部税额即社会消费以及生活之必需消费之后余下的部分。</a:t>
            </a:r>
            <a:endParaRPr lang="en-US" altLang="zh-CN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69269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经济支付能力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3488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社会条件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9499" y="3212976"/>
            <a:ext cx="91614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社会条件是指一个国家或地区的经济状况、文化因素及社会风气等方面的条件。</a:t>
            </a:r>
            <a:endParaRPr lang="en-US" altLang="zh-CN" sz="2000" dirty="0" smtClean="0"/>
          </a:p>
          <a:p>
            <a:r>
              <a:rPr lang="zh-CN" altLang="en-US" sz="2000" dirty="0" smtClean="0"/>
              <a:t>旅游作为一种社会现象，要受到社会条件的制约。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992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闲暇时间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00808"/>
            <a:ext cx="91614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旅游消费动机能否产生还取决于人们是否有更多的闲暇时间，即是否有可自由支</a:t>
            </a:r>
            <a:endParaRPr lang="en-US" altLang="zh-CN" sz="2000" dirty="0" smtClean="0"/>
          </a:p>
          <a:p>
            <a:r>
              <a:rPr lang="zh-CN" altLang="en-US" sz="2000" dirty="0" smtClean="0"/>
              <a:t>配的时间。闲暇时间是社会发展的产物。</a:t>
            </a:r>
            <a:endParaRPr lang="en-US" altLang="zh-CN" sz="2000" dirty="0" smtClean="0"/>
          </a:p>
          <a:p>
            <a:r>
              <a:rPr lang="zh-CN" altLang="en-US" sz="2000" dirty="0"/>
              <a:t>闲暇</a:t>
            </a:r>
            <a:r>
              <a:rPr lang="zh-CN" altLang="en-US" sz="2000" dirty="0" smtClean="0"/>
              <a:t>时间尤其是带薪假期的延长，为人们提供了度假休闲的机会，也为大规模群</a:t>
            </a:r>
            <a:endParaRPr lang="en-US" altLang="zh-CN" sz="2000" dirty="0" smtClean="0"/>
          </a:p>
          <a:p>
            <a:r>
              <a:rPr lang="zh-CN" altLang="en-US" sz="2000" dirty="0" smtClean="0"/>
              <a:t>众旅游的发展创造了条件，自然有效的促进了旅游业的发展。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41588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5444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四</a:t>
            </a:r>
            <a:r>
              <a:rPr lang="en-US" altLang="zh-CN" sz="4000" dirty="0" smtClean="0"/>
              <a:t>.</a:t>
            </a:r>
            <a:r>
              <a:rPr lang="zh-CN" altLang="en-US" sz="4000" dirty="0" smtClean="0"/>
              <a:t>旅游消费动机的分类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96117" y="1772816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 smtClean="0"/>
              <a:t>健身的动机</a:t>
            </a:r>
            <a:endParaRPr lang="zh-CN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80293" y="1772816"/>
            <a:ext cx="677108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 smtClean="0"/>
              <a:t>文化的动机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52501" y="1916832"/>
            <a:ext cx="677108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 smtClean="0"/>
              <a:t>人际交往的动机</a:t>
            </a:r>
            <a:endParaRPr lang="zh-CN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868725" y="1916832"/>
            <a:ext cx="677108" cy="337528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dirty="0" smtClean="0"/>
              <a:t>地位和声望的动机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16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健身的动机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773415"/>
            <a:ext cx="8648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健身的动机包括休闲、运动、消遣、娱乐以及其他与健身直接相关的动机。</a:t>
            </a:r>
            <a:endParaRPr lang="en-US" altLang="zh-CN" sz="2000" dirty="0" smtClean="0"/>
          </a:p>
          <a:p>
            <a:r>
              <a:rPr lang="zh-CN" altLang="en-US" sz="2000" dirty="0" smtClean="0"/>
              <a:t>如：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1300"/>
            <a:ext cx="4824536" cy="36038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7358"/>
            <a:ext cx="4032448" cy="37444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05064"/>
            <a:ext cx="4464496" cy="30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69269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文化动机</a:t>
            </a:r>
            <a:endParaRPr lang="zh-CN" alt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00808"/>
            <a:ext cx="71096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文化动机是指为了解异国他乡的文化、丰富知识、扩大视野而</a:t>
            </a:r>
            <a:endParaRPr lang="en-US" altLang="zh-CN" sz="2000" dirty="0" smtClean="0"/>
          </a:p>
          <a:p>
            <a:r>
              <a:rPr lang="zh-CN" altLang="en-US" sz="2000" dirty="0" smtClean="0"/>
              <a:t>产生的动机。</a:t>
            </a:r>
            <a:endParaRPr lang="en-US" altLang="zh-CN" sz="2000" dirty="0" smtClean="0"/>
          </a:p>
          <a:p>
            <a:r>
              <a:rPr lang="zh-CN" altLang="en-US" sz="2000" dirty="0" smtClean="0"/>
              <a:t>如：</a:t>
            </a:r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4459213" cy="2935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294" y="3451636"/>
            <a:ext cx="421618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465</Words>
  <Application>Microsoft Office PowerPoint</Application>
  <PresentationFormat>全屏显示(4:3)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14</cp:revision>
  <dcterms:created xsi:type="dcterms:W3CDTF">2014-12-12T04:50:54Z</dcterms:created>
  <dcterms:modified xsi:type="dcterms:W3CDTF">2014-12-12T07:04:36Z</dcterms:modified>
</cp:coreProperties>
</file>